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Lst>
  <p:notesMasterIdLst>
    <p:notesMasterId r:id="rId39"/>
  </p:notesMasterIdLst>
  <p:sldIdLst>
    <p:sldId id="256" r:id="rId3"/>
    <p:sldId id="405" r:id="rId4"/>
    <p:sldId id="303" r:id="rId5"/>
    <p:sldId id="351" r:id="rId6"/>
    <p:sldId id="412" r:id="rId7"/>
    <p:sldId id="415" r:id="rId8"/>
    <p:sldId id="416" r:id="rId9"/>
    <p:sldId id="417" r:id="rId10"/>
    <p:sldId id="288" r:id="rId11"/>
    <p:sldId id="454" r:id="rId12"/>
    <p:sldId id="430" r:id="rId13"/>
    <p:sldId id="431" r:id="rId14"/>
    <p:sldId id="432" r:id="rId15"/>
    <p:sldId id="427" r:id="rId16"/>
    <p:sldId id="319" r:id="rId17"/>
    <p:sldId id="320" r:id="rId18"/>
    <p:sldId id="419" r:id="rId19"/>
    <p:sldId id="420" r:id="rId20"/>
    <p:sldId id="421" r:id="rId21"/>
    <p:sldId id="459" r:id="rId22"/>
    <p:sldId id="332" r:id="rId23"/>
    <p:sldId id="333" r:id="rId24"/>
    <p:sldId id="460" r:id="rId25"/>
    <p:sldId id="440" r:id="rId26"/>
    <p:sldId id="461" r:id="rId27"/>
    <p:sldId id="439" r:id="rId28"/>
    <p:sldId id="411" r:id="rId29"/>
    <p:sldId id="434" r:id="rId30"/>
    <p:sldId id="799" r:id="rId31"/>
    <p:sldId id="852" r:id="rId32"/>
    <p:sldId id="803" r:id="rId33"/>
    <p:sldId id="804" r:id="rId34"/>
    <p:sldId id="805" r:id="rId35"/>
    <p:sldId id="806" r:id="rId36"/>
    <p:sldId id="337" r:id="rId37"/>
    <p:sldId id="262" r:id="rId38"/>
  </p:sldIdLst>
  <p:sldSz cx="12252325" cy="6858000"/>
  <p:notesSz cx="6858000" cy="9144000"/>
  <p:defaultTextStyle>
    <a:defPPr>
      <a:defRPr lang="en-US"/>
    </a:defPPr>
    <a:lvl1pPr marL="0" algn="l" defTabSz="550377" rtl="0" eaLnBrk="1" latinLnBrk="0" hangingPunct="1">
      <a:defRPr sz="2167" kern="1200">
        <a:solidFill>
          <a:schemeClr val="tx1"/>
        </a:solidFill>
        <a:latin typeface="+mn-lt"/>
        <a:ea typeface="+mn-ea"/>
        <a:cs typeface="+mn-cs"/>
      </a:defRPr>
    </a:lvl1pPr>
    <a:lvl2pPr marL="550377" algn="l" defTabSz="550377" rtl="0" eaLnBrk="1" latinLnBrk="0" hangingPunct="1">
      <a:defRPr sz="2167" kern="1200">
        <a:solidFill>
          <a:schemeClr val="tx1"/>
        </a:solidFill>
        <a:latin typeface="+mn-lt"/>
        <a:ea typeface="+mn-ea"/>
        <a:cs typeface="+mn-cs"/>
      </a:defRPr>
    </a:lvl2pPr>
    <a:lvl3pPr marL="1100755" algn="l" defTabSz="550377" rtl="0" eaLnBrk="1" latinLnBrk="0" hangingPunct="1">
      <a:defRPr sz="2167" kern="1200">
        <a:solidFill>
          <a:schemeClr val="tx1"/>
        </a:solidFill>
        <a:latin typeface="+mn-lt"/>
        <a:ea typeface="+mn-ea"/>
        <a:cs typeface="+mn-cs"/>
      </a:defRPr>
    </a:lvl3pPr>
    <a:lvl4pPr marL="1651132" algn="l" defTabSz="550377" rtl="0" eaLnBrk="1" latinLnBrk="0" hangingPunct="1">
      <a:defRPr sz="2167" kern="1200">
        <a:solidFill>
          <a:schemeClr val="tx1"/>
        </a:solidFill>
        <a:latin typeface="+mn-lt"/>
        <a:ea typeface="+mn-ea"/>
        <a:cs typeface="+mn-cs"/>
      </a:defRPr>
    </a:lvl4pPr>
    <a:lvl5pPr marL="2201509" algn="l" defTabSz="550377" rtl="0" eaLnBrk="1" latinLnBrk="0" hangingPunct="1">
      <a:defRPr sz="2167" kern="1200">
        <a:solidFill>
          <a:schemeClr val="tx1"/>
        </a:solidFill>
        <a:latin typeface="+mn-lt"/>
        <a:ea typeface="+mn-ea"/>
        <a:cs typeface="+mn-cs"/>
      </a:defRPr>
    </a:lvl5pPr>
    <a:lvl6pPr marL="2751887" algn="l" defTabSz="550377" rtl="0" eaLnBrk="1" latinLnBrk="0" hangingPunct="1">
      <a:defRPr sz="2167" kern="1200">
        <a:solidFill>
          <a:schemeClr val="tx1"/>
        </a:solidFill>
        <a:latin typeface="+mn-lt"/>
        <a:ea typeface="+mn-ea"/>
        <a:cs typeface="+mn-cs"/>
      </a:defRPr>
    </a:lvl6pPr>
    <a:lvl7pPr marL="3302264" algn="l" defTabSz="550377" rtl="0" eaLnBrk="1" latinLnBrk="0" hangingPunct="1">
      <a:defRPr sz="2167" kern="1200">
        <a:solidFill>
          <a:schemeClr val="tx1"/>
        </a:solidFill>
        <a:latin typeface="+mn-lt"/>
        <a:ea typeface="+mn-ea"/>
        <a:cs typeface="+mn-cs"/>
      </a:defRPr>
    </a:lvl7pPr>
    <a:lvl8pPr marL="3852642" algn="l" defTabSz="550377" rtl="0" eaLnBrk="1" latinLnBrk="0" hangingPunct="1">
      <a:defRPr sz="2167" kern="1200">
        <a:solidFill>
          <a:schemeClr val="tx1"/>
        </a:solidFill>
        <a:latin typeface="+mn-lt"/>
        <a:ea typeface="+mn-ea"/>
        <a:cs typeface="+mn-cs"/>
      </a:defRPr>
    </a:lvl8pPr>
    <a:lvl9pPr marL="4403019" algn="l" defTabSz="550377" rtl="0" eaLnBrk="1" latinLnBrk="0" hangingPunct="1">
      <a:defRPr sz="216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Soliman" initials="AS" lastIdx="1" clrIdx="0">
    <p:extLst>
      <p:ext uri="{19B8F6BF-5375-455C-9EA6-DF929625EA0E}">
        <p15:presenceInfo xmlns:p15="http://schemas.microsoft.com/office/powerpoint/2012/main" userId="09d3850226055832" providerId="Windows Live"/>
      </p:ext>
    </p:extLst>
  </p:cmAuthor>
  <p:cmAuthor id="2" name="Soliman,Ahmed Soliman Naeem" initials="SSN" lastIdx="6" clrIdx="1">
    <p:extLst>
      <p:ext uri="{19B8F6BF-5375-455C-9EA6-DF929625EA0E}">
        <p15:presenceInfo xmlns:p15="http://schemas.microsoft.com/office/powerpoint/2012/main" userId="Soliman,Ahmed Soliman Naee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AC8"/>
    <a:srgbClr val="0033CC"/>
    <a:srgbClr val="234CF9"/>
    <a:srgbClr val="7030A0"/>
    <a:srgbClr val="C12180"/>
    <a:srgbClr val="43456C"/>
    <a:srgbClr val="31D1AD"/>
    <a:srgbClr val="66F162"/>
    <a:srgbClr val="F4BCB3"/>
    <a:srgbClr val="C1B9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1" autoAdjust="0"/>
    <p:restoredTop sz="84724" autoAdjust="0"/>
  </p:normalViewPr>
  <p:slideViewPr>
    <p:cSldViewPr snapToGrid="0">
      <p:cViewPr varScale="1">
        <p:scale>
          <a:sx n="96" d="100"/>
          <a:sy n="96" d="100"/>
        </p:scale>
        <p:origin x="1320"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072B91-F445-4E8B-8870-C6FC9857173E}" type="datetimeFigureOut">
              <a:rPr lang="en-US" smtClean="0"/>
              <a:t>5/11/2024</a:t>
            </a:fld>
            <a:endParaRPr lang="en-US"/>
          </a:p>
        </p:txBody>
      </p:sp>
      <p:sp>
        <p:nvSpPr>
          <p:cNvPr id="4" name="Slide Image Placeholder 3"/>
          <p:cNvSpPr>
            <a:spLocks noGrp="1" noRot="1" noChangeAspect="1"/>
          </p:cNvSpPr>
          <p:nvPr>
            <p:ph type="sldImg" idx="2"/>
          </p:nvPr>
        </p:nvSpPr>
        <p:spPr>
          <a:xfrm>
            <a:off x="673100" y="1143000"/>
            <a:ext cx="5511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CE86F3-7DB4-448E-A420-6F309595FB5E}" type="slidenum">
              <a:rPr lang="en-US" smtClean="0"/>
              <a:t>‹#›</a:t>
            </a:fld>
            <a:endParaRPr lang="en-US"/>
          </a:p>
        </p:txBody>
      </p:sp>
    </p:spTree>
    <p:extLst>
      <p:ext uri="{BB962C8B-B14F-4D97-AF65-F5344CB8AC3E}">
        <p14:creationId xmlns:p14="http://schemas.microsoft.com/office/powerpoint/2010/main" val="4131762279"/>
      </p:ext>
    </p:extLst>
  </p:cSld>
  <p:clrMap bg1="lt1" tx1="dk1" bg2="lt2" tx2="dk2" accent1="accent1" accent2="accent2" accent3="accent3" accent4="accent4" accent5="accent5" accent6="accent6" hlink="hlink" folHlink="folHlink"/>
  <p:notesStyle>
    <a:lvl1pPr marL="0" algn="l" defTabSz="858589" rtl="0" eaLnBrk="1" latinLnBrk="0" hangingPunct="1">
      <a:defRPr sz="1127" kern="1200">
        <a:solidFill>
          <a:schemeClr val="tx1"/>
        </a:solidFill>
        <a:latin typeface="+mn-lt"/>
        <a:ea typeface="+mn-ea"/>
        <a:cs typeface="+mn-cs"/>
      </a:defRPr>
    </a:lvl1pPr>
    <a:lvl2pPr marL="429294" algn="l" defTabSz="858589" rtl="0" eaLnBrk="1" latinLnBrk="0" hangingPunct="1">
      <a:defRPr sz="1127" kern="1200">
        <a:solidFill>
          <a:schemeClr val="tx1"/>
        </a:solidFill>
        <a:latin typeface="+mn-lt"/>
        <a:ea typeface="+mn-ea"/>
        <a:cs typeface="+mn-cs"/>
      </a:defRPr>
    </a:lvl2pPr>
    <a:lvl3pPr marL="858589" algn="l" defTabSz="858589" rtl="0" eaLnBrk="1" latinLnBrk="0" hangingPunct="1">
      <a:defRPr sz="1127" kern="1200">
        <a:solidFill>
          <a:schemeClr val="tx1"/>
        </a:solidFill>
        <a:latin typeface="+mn-lt"/>
        <a:ea typeface="+mn-ea"/>
        <a:cs typeface="+mn-cs"/>
      </a:defRPr>
    </a:lvl3pPr>
    <a:lvl4pPr marL="1287883" algn="l" defTabSz="858589" rtl="0" eaLnBrk="1" latinLnBrk="0" hangingPunct="1">
      <a:defRPr sz="1127" kern="1200">
        <a:solidFill>
          <a:schemeClr val="tx1"/>
        </a:solidFill>
        <a:latin typeface="+mn-lt"/>
        <a:ea typeface="+mn-ea"/>
        <a:cs typeface="+mn-cs"/>
      </a:defRPr>
    </a:lvl4pPr>
    <a:lvl5pPr marL="1717177" algn="l" defTabSz="858589" rtl="0" eaLnBrk="1" latinLnBrk="0" hangingPunct="1">
      <a:defRPr sz="1127" kern="1200">
        <a:solidFill>
          <a:schemeClr val="tx1"/>
        </a:solidFill>
        <a:latin typeface="+mn-lt"/>
        <a:ea typeface="+mn-ea"/>
        <a:cs typeface="+mn-cs"/>
      </a:defRPr>
    </a:lvl5pPr>
    <a:lvl6pPr marL="2146472" algn="l" defTabSz="858589" rtl="0" eaLnBrk="1" latinLnBrk="0" hangingPunct="1">
      <a:defRPr sz="1127" kern="1200">
        <a:solidFill>
          <a:schemeClr val="tx1"/>
        </a:solidFill>
        <a:latin typeface="+mn-lt"/>
        <a:ea typeface="+mn-ea"/>
        <a:cs typeface="+mn-cs"/>
      </a:defRPr>
    </a:lvl6pPr>
    <a:lvl7pPr marL="2575766" algn="l" defTabSz="858589" rtl="0" eaLnBrk="1" latinLnBrk="0" hangingPunct="1">
      <a:defRPr sz="1127" kern="1200">
        <a:solidFill>
          <a:schemeClr val="tx1"/>
        </a:solidFill>
        <a:latin typeface="+mn-lt"/>
        <a:ea typeface="+mn-ea"/>
        <a:cs typeface="+mn-cs"/>
      </a:defRPr>
    </a:lvl7pPr>
    <a:lvl8pPr marL="3005060" algn="l" defTabSz="858589" rtl="0" eaLnBrk="1" latinLnBrk="0" hangingPunct="1">
      <a:defRPr sz="1127" kern="1200">
        <a:solidFill>
          <a:schemeClr val="tx1"/>
        </a:solidFill>
        <a:latin typeface="+mn-lt"/>
        <a:ea typeface="+mn-ea"/>
        <a:cs typeface="+mn-cs"/>
      </a:defRPr>
    </a:lvl8pPr>
    <a:lvl9pPr marL="3434355" algn="l" defTabSz="858589" rtl="0" eaLnBrk="1" latinLnBrk="0" hangingPunct="1">
      <a:defRPr sz="112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notes"/>
          <p:cNvSpPr>
            <a:spLocks noGrp="1" noRot="1" noChangeAspect="1"/>
          </p:cNvSpPr>
          <p:nvPr>
            <p:ph type="sldImg" idx="2"/>
          </p:nvPr>
        </p:nvSpPr>
        <p:spPr>
          <a:xfrm>
            <a:off x="673100" y="1143000"/>
            <a:ext cx="5511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554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556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https://analyticsindiamag.com/loss-functions-in-deep-learning-an-overview/</a:t>
                </a:r>
                <a:r>
                  <a:rPr lang="en-US" i="0">
                    <a:latin typeface="Cambria Math" panose="02040503050406030204" pitchFamily="18" charset="0"/>
                  </a:rPr>
                  <a:t>"Type equation here."</a:t>
                </a:r>
                <a:endParaRPr lang="en-US" dirty="0"/>
              </a:p>
            </p:txBody>
          </p:sp>
        </mc:Fallback>
      </mc:AlternateContent>
      <p:sp>
        <p:nvSpPr>
          <p:cNvPr id="4" name="Slide Number Placeholder 3"/>
          <p:cNvSpPr>
            <a:spLocks noGrp="1"/>
          </p:cNvSpPr>
          <p:nvPr>
            <p:ph type="sldNum" sz="quarter" idx="5"/>
          </p:nvPr>
        </p:nvSpPr>
        <p:spPr/>
        <p:txBody>
          <a:bodyPr/>
          <a:lstStyle/>
          <a:p>
            <a:pPr marL="0" marR="0" lvl="0" indent="0" algn="r" defTabSz="550377" rtl="0" eaLnBrk="1" fontAlgn="auto" latinLnBrk="0" hangingPunct="1">
              <a:lnSpc>
                <a:spcPct val="100000"/>
              </a:lnSpc>
              <a:spcBef>
                <a:spcPts val="0"/>
              </a:spcBef>
              <a:spcAft>
                <a:spcPts val="0"/>
              </a:spcAft>
              <a:buClrTx/>
              <a:buSzTx/>
              <a:buFontTx/>
              <a:buNone/>
              <a:tabLst/>
              <a:defRPr/>
            </a:pPr>
            <a:fld id="{AACE86F3-7DB4-448E-A420-6F309595FB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55037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628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latin typeface="Times New Roman" panose="02020603050405020304" pitchFamily="18" charset="0"/>
                <a:cs typeface="Times New Roman" panose="02020603050405020304" pitchFamily="18" charset="0"/>
              </a:rPr>
              <a:t>This massive training dataset made it easier than ever for researchers to develop computer vision algorithms and directly lead to similar paradigms for natural language processing and other bedrock AI technologies that we take for granted now. This lead to an age of friendly competition that saw teams around the globe competing to see which could train the most accurate AI.</a:t>
            </a:r>
            <a:endParaRPr lang="en-US" dirty="0"/>
          </a:p>
        </p:txBody>
      </p:sp>
      <p:sp>
        <p:nvSpPr>
          <p:cNvPr id="4" name="Slide Number Placeholder 3"/>
          <p:cNvSpPr>
            <a:spLocks noGrp="1"/>
          </p:cNvSpPr>
          <p:nvPr>
            <p:ph type="sldNum" sz="quarter" idx="5"/>
          </p:nvPr>
        </p:nvSpPr>
        <p:spPr/>
        <p:txBody>
          <a:bodyPr/>
          <a:lstStyle/>
          <a:p>
            <a:fld id="{AACE86F3-7DB4-448E-A420-6F309595FB5E}" type="slidenum">
              <a:rPr lang="en-US" smtClean="0"/>
              <a:t>8</a:t>
            </a:fld>
            <a:endParaRPr lang="en-US"/>
          </a:p>
        </p:txBody>
      </p:sp>
    </p:spTree>
    <p:extLst>
      <p:ext uri="{BB962C8B-B14F-4D97-AF65-F5344CB8AC3E}">
        <p14:creationId xmlns:p14="http://schemas.microsoft.com/office/powerpoint/2010/main" val="2706032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 dots, edges, or corners. Filters in subsequent layers are combining patterns from previous layers to create larger more complex patterns.</a:t>
            </a:r>
            <a:endParaRPr lang="en-US" dirty="0"/>
          </a:p>
        </p:txBody>
      </p:sp>
      <p:sp>
        <p:nvSpPr>
          <p:cNvPr id="4" name="Slide Number Placeholder 3"/>
          <p:cNvSpPr>
            <a:spLocks noGrp="1"/>
          </p:cNvSpPr>
          <p:nvPr>
            <p:ph type="sldNum" sz="quarter" idx="5"/>
          </p:nvPr>
        </p:nvSpPr>
        <p:spPr/>
        <p:txBody>
          <a:bodyPr/>
          <a:lstStyle/>
          <a:p>
            <a:fld id="{AACE86F3-7DB4-448E-A420-6F309595FB5E}" type="slidenum">
              <a:rPr lang="en-US" smtClean="0"/>
              <a:t>11</a:t>
            </a:fld>
            <a:endParaRPr lang="en-US"/>
          </a:p>
        </p:txBody>
      </p:sp>
    </p:spTree>
    <p:extLst>
      <p:ext uri="{BB962C8B-B14F-4D97-AF65-F5344CB8AC3E}">
        <p14:creationId xmlns:p14="http://schemas.microsoft.com/office/powerpoint/2010/main" val="316214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58589"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We can say that filters can detect local features at the shallow layers and start to capture more global (shape) features at the deeper layers!</a:t>
            </a:r>
            <a:endParaRPr lang="en-US" sz="12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ACE86F3-7DB4-448E-A420-6F309595FB5E}" type="slidenum">
              <a:rPr lang="en-US" smtClean="0"/>
              <a:t>15</a:t>
            </a:fld>
            <a:endParaRPr lang="en-US"/>
          </a:p>
        </p:txBody>
      </p:sp>
    </p:spTree>
    <p:extLst>
      <p:ext uri="{BB962C8B-B14F-4D97-AF65-F5344CB8AC3E}">
        <p14:creationId xmlns:p14="http://schemas.microsoft.com/office/powerpoint/2010/main" val="28315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pooling </a:t>
            </a:r>
            <a:r>
              <a:rPr lang="en-US" b="1" dirty="0">
                <a:solidFill>
                  <a:srgbClr val="199819"/>
                </a:solidFill>
                <a:latin typeface="Times New Roman" panose="02020603050405020304" pitchFamily="18" charset="0"/>
                <a:cs typeface="Times New Roman" panose="02020603050405020304" pitchFamily="18" charset="0"/>
              </a:rPr>
              <a:t>(low </a:t>
            </a:r>
            <a:r>
              <a:rPr lang="en-US" b="1" dirty="0" err="1">
                <a:solidFill>
                  <a:srgbClr val="199819"/>
                </a:solidFill>
                <a:latin typeface="Times New Roman" panose="02020603050405020304" pitchFamily="18" charset="0"/>
                <a:cs typeface="Times New Roman" panose="02020603050405020304" pitchFamily="18" charset="0"/>
              </a:rPr>
              <a:t>varanace</a:t>
            </a:r>
            <a:r>
              <a:rPr lang="en-US" b="1" dirty="0">
                <a:solidFill>
                  <a:srgbClr val="199819"/>
                </a:solidFill>
                <a:latin typeface="Times New Roman" panose="02020603050405020304" pitchFamily="18" charset="0"/>
                <a:cs typeface="Times New Roman" panose="02020603050405020304" pitchFamily="18" charset="0"/>
              </a:rPr>
              <a:t>, lower </a:t>
            </a:r>
            <a:r>
              <a:rPr lang="en-US" b="1" dirty="0" err="1">
                <a:solidFill>
                  <a:srgbClr val="199819"/>
                </a:solidFill>
                <a:latin typeface="Times New Roman" panose="02020603050405020304" pitchFamily="18" charset="0"/>
                <a:cs typeface="Times New Roman" panose="02020603050405020304" pitchFamily="18" charset="0"/>
              </a:rPr>
              <a:t>computional</a:t>
            </a:r>
            <a:r>
              <a:rPr lang="en-US" b="1" dirty="0">
                <a:solidFill>
                  <a:srgbClr val="199819"/>
                </a:solidFill>
                <a:latin typeface="Times New Roman" panose="02020603050405020304" pitchFamily="18" charset="0"/>
                <a:cs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AACE86F3-7DB4-448E-A420-6F309595FB5E}" type="slidenum">
              <a:rPr lang="en-US" smtClean="0"/>
              <a:t>21</a:t>
            </a:fld>
            <a:endParaRPr lang="en-US"/>
          </a:p>
        </p:txBody>
      </p:sp>
    </p:spTree>
    <p:extLst>
      <p:ext uri="{BB962C8B-B14F-4D97-AF65-F5344CB8AC3E}">
        <p14:creationId xmlns:p14="http://schemas.microsoft.com/office/powerpoint/2010/main" val="4281163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F4E2D6E-F382-4D9E-A46F-F1A15ECA02AF}"/>
              </a:ext>
            </a:extLst>
          </p:cNvPr>
          <p:cNvSpPr>
            <a:spLocks noGrp="1"/>
          </p:cNvSpPr>
          <p:nvPr>
            <p:ph type="body" idx="1"/>
          </p:nvPr>
        </p:nvSpPr>
        <p:spPr/>
        <p:txBody>
          <a:bodyPr/>
          <a:lstStyle/>
          <a:p>
            <a:pPr marL="171450" indent="-171450">
              <a:buFont typeface="Wingdings" panose="05000000000000000000" pitchFamily="2" charset="2"/>
              <a:buChar char="q"/>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F4E2D6E-F382-4D9E-A46F-F1A15ECA02AF}"/>
              </a:ext>
            </a:extLst>
          </p:cNvPr>
          <p:cNvSpPr>
            <a:spLocks noGrp="1"/>
          </p:cNvSpPr>
          <p:nvPr>
            <p:ph type="body" idx="1"/>
          </p:nvPr>
        </p:nvSpPr>
        <p:spPr/>
        <p:txBody>
          <a:bodyPr/>
          <a:lstStyle/>
          <a:p>
            <a:pPr marL="171450" indent="-171450">
              <a:buFont typeface="Wingdings" panose="05000000000000000000" pitchFamily="2" charset="2"/>
              <a:buChar char="q"/>
            </a:pPr>
            <a:r>
              <a:rPr lang="en-US" dirty="0"/>
              <a:t>Layers are those with learnable parameters </a:t>
            </a:r>
          </a:p>
        </p:txBody>
      </p:sp>
    </p:spTree>
    <p:extLst>
      <p:ext uri="{BB962C8B-B14F-4D97-AF65-F5344CB8AC3E}">
        <p14:creationId xmlns:p14="http://schemas.microsoft.com/office/powerpoint/2010/main" val="925598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523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062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31541" y="1122363"/>
            <a:ext cx="9189244"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31541" y="3602038"/>
            <a:ext cx="9189244"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E2C5C0-3EBD-4C67-94C9-062B6B455D56}"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F329-02EE-4F4A-8B74-A22642379FE5}" type="slidenum">
              <a:rPr lang="en-US" smtClean="0"/>
              <a:t>‹#›</a:t>
            </a:fld>
            <a:endParaRPr lang="en-US"/>
          </a:p>
        </p:txBody>
      </p:sp>
    </p:spTree>
    <p:extLst>
      <p:ext uri="{BB962C8B-B14F-4D97-AF65-F5344CB8AC3E}">
        <p14:creationId xmlns:p14="http://schemas.microsoft.com/office/powerpoint/2010/main" val="3447694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4B9D85-ABD6-4BE2-9216-6393181C6C66}"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F329-02EE-4F4A-8B74-A22642379FE5}" type="slidenum">
              <a:rPr lang="en-US" smtClean="0"/>
              <a:t>‹#›</a:t>
            </a:fld>
            <a:endParaRPr lang="en-US"/>
          </a:p>
        </p:txBody>
      </p:sp>
    </p:spTree>
    <p:extLst>
      <p:ext uri="{BB962C8B-B14F-4D97-AF65-F5344CB8AC3E}">
        <p14:creationId xmlns:p14="http://schemas.microsoft.com/office/powerpoint/2010/main" val="991773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8070" y="365125"/>
            <a:ext cx="2641908"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42347" y="365125"/>
            <a:ext cx="777256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95A086-221F-4611-94DC-7FD28555DD5A}"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F329-02EE-4F4A-8B74-A22642379FE5}" type="slidenum">
              <a:rPr lang="en-US" smtClean="0"/>
              <a:t>‹#›</a:t>
            </a:fld>
            <a:endParaRPr lang="en-US"/>
          </a:p>
        </p:txBody>
      </p:sp>
    </p:spTree>
    <p:extLst>
      <p:ext uri="{BB962C8B-B14F-4D97-AF65-F5344CB8AC3E}">
        <p14:creationId xmlns:p14="http://schemas.microsoft.com/office/powerpoint/2010/main" val="1179413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490" y="770467"/>
            <a:ext cx="10835650" cy="3352800"/>
          </a:xfrm>
        </p:spPr>
        <p:txBody>
          <a:bodyPr anchor="b">
            <a:noAutofit/>
          </a:bodyPr>
          <a:lstStyle>
            <a:lvl1pPr algn="l">
              <a:lnSpc>
                <a:spcPct val="80000"/>
              </a:lnSpc>
              <a:defRPr sz="8800" spc="-12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70815" y="4206876"/>
            <a:ext cx="927386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solidFill>
                  <a:prstClr val="white">
                    <a:alpha val="80000"/>
                  </a:prstClr>
                </a:solidFill>
              </a:rPr>
              <a:pPr/>
              <a:t>5/11/2024</a:t>
            </a:fld>
            <a:endParaRPr lang="en-US" dirty="0">
              <a:solidFill>
                <a:prstClr val="white">
                  <a:alpha val="80000"/>
                </a:prstClr>
              </a:solidFill>
            </a:endParaRPr>
          </a:p>
        </p:txBody>
      </p:sp>
      <p:sp>
        <p:nvSpPr>
          <p:cNvPr id="8" name="Footer Placeholder 7"/>
          <p:cNvSpPr>
            <a:spLocks noGrp="1"/>
          </p:cNvSpPr>
          <p:nvPr>
            <p:ph type="ftr" sz="quarter" idx="11"/>
          </p:nvPr>
        </p:nvSpPr>
        <p:spPr/>
        <p:txBody>
          <a:bodyPr/>
          <a:lstStyle/>
          <a:p>
            <a:endParaRPr lang="en-US" dirty="0">
              <a:solidFill>
                <a:prstClr val="white">
                  <a:alpha val="80000"/>
                </a:prstClr>
              </a:solidFill>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solidFill>
                  <a:prstClr val="white">
                    <a:alpha val="20000"/>
                  </a:prstClr>
                </a:solidFill>
              </a:rPr>
              <a:pPr/>
              <a:t>‹#›</a:t>
            </a:fld>
            <a:endParaRPr lang="en-US" dirty="0">
              <a:solidFill>
                <a:prstClr val="white">
                  <a:alpha val="20000"/>
                </a:prstClr>
              </a:solidFill>
            </a:endParaRPr>
          </a:p>
        </p:txBody>
      </p:sp>
    </p:spTree>
    <p:extLst>
      <p:ext uri="{BB962C8B-B14F-4D97-AF65-F5344CB8AC3E}">
        <p14:creationId xmlns:p14="http://schemas.microsoft.com/office/powerpoint/2010/main" val="1442900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solidFill>
                  <a:prstClr val="white">
                    <a:alpha val="80000"/>
                  </a:prstClr>
                </a:solidFill>
              </a:rPr>
              <a:pPr/>
              <a:t>5/11/2024</a:t>
            </a:fld>
            <a:endParaRPr lang="en-US" dirty="0">
              <a:solidFill>
                <a:prstClr val="white">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white">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smtClean="0">
                <a:solidFill>
                  <a:prstClr val="white">
                    <a:alpha val="20000"/>
                  </a:prstClr>
                </a:solidFill>
              </a:rPr>
              <a:pPr/>
              <a:t>‹#›</a:t>
            </a:fld>
            <a:endParaRPr lang="en-US" dirty="0">
              <a:solidFill>
                <a:prstClr val="white">
                  <a:alpha val="20000"/>
                </a:prstClr>
              </a:solidFill>
            </a:endParaRPr>
          </a:p>
        </p:txBody>
      </p:sp>
    </p:spTree>
    <p:extLst>
      <p:ext uri="{BB962C8B-B14F-4D97-AF65-F5344CB8AC3E}">
        <p14:creationId xmlns:p14="http://schemas.microsoft.com/office/powerpoint/2010/main" val="129460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6490" y="767419"/>
            <a:ext cx="10834118" cy="3355848"/>
          </a:xfrm>
        </p:spPr>
        <p:txBody>
          <a:bodyPr anchor="b">
            <a:normAutofit/>
          </a:bodyPr>
          <a:lstStyle>
            <a:lvl1pPr>
              <a:lnSpc>
                <a:spcPct val="80000"/>
              </a:lnSpc>
              <a:defRPr sz="8800" b="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0815" y="4204209"/>
            <a:ext cx="9271947"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solidFill>
                  <a:prstClr val="white">
                    <a:alpha val="80000"/>
                  </a:prstClr>
                </a:solidFill>
              </a:rPr>
              <a:pPr/>
              <a:t>5/11/2024</a:t>
            </a:fld>
            <a:endParaRPr lang="en-US" dirty="0">
              <a:solidFill>
                <a:prstClr val="white">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white">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smtClean="0">
                <a:solidFill>
                  <a:prstClr val="white">
                    <a:alpha val="20000"/>
                  </a:prstClr>
                </a:solidFill>
              </a:rPr>
              <a:pPr/>
              <a:t>‹#›</a:t>
            </a:fld>
            <a:endParaRPr lang="en-US" dirty="0">
              <a:solidFill>
                <a:prstClr val="white">
                  <a:alpha val="20000"/>
                </a:prstClr>
              </a:solidFill>
            </a:endParaRPr>
          </a:p>
        </p:txBody>
      </p:sp>
    </p:spTree>
    <p:extLst>
      <p:ext uri="{BB962C8B-B14F-4D97-AF65-F5344CB8AC3E}">
        <p14:creationId xmlns:p14="http://schemas.microsoft.com/office/powerpoint/2010/main" val="1969292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004" y="1998134"/>
            <a:ext cx="4686514"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41074" y="1998134"/>
            <a:ext cx="4686514"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solidFill>
                  <a:prstClr val="white">
                    <a:alpha val="80000"/>
                  </a:prstClr>
                </a:solidFill>
              </a:rPr>
              <a:pPr/>
              <a:t>5/11/2024</a:t>
            </a:fld>
            <a:endParaRPr lang="en-US" dirty="0">
              <a:solidFill>
                <a:prstClr val="white">
                  <a:alpha val="80000"/>
                </a:prstClr>
              </a:solidFill>
            </a:endParaRPr>
          </a:p>
        </p:txBody>
      </p:sp>
      <p:sp>
        <p:nvSpPr>
          <p:cNvPr id="6" name="Footer Placeholder 5"/>
          <p:cNvSpPr>
            <a:spLocks noGrp="1"/>
          </p:cNvSpPr>
          <p:nvPr>
            <p:ph type="ftr" sz="quarter" idx="11"/>
          </p:nvPr>
        </p:nvSpPr>
        <p:spPr/>
        <p:txBody>
          <a:bodyPr/>
          <a:lstStyle/>
          <a:p>
            <a:endParaRPr lang="en-US" dirty="0">
              <a:solidFill>
                <a:prstClr val="white">
                  <a:alpha val="80000"/>
                </a:prstClr>
              </a:solidFill>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solidFill>
                  <a:prstClr val="white">
                    <a:alpha val="20000"/>
                  </a:prstClr>
                </a:solidFill>
              </a:rPr>
              <a:pPr/>
              <a:t>‹#›</a:t>
            </a:fld>
            <a:endParaRPr lang="en-US" dirty="0">
              <a:solidFill>
                <a:prstClr val="white">
                  <a:alpha val="20000"/>
                </a:prstClr>
              </a:solidFill>
            </a:endParaRPr>
          </a:p>
        </p:txBody>
      </p:sp>
    </p:spTree>
    <p:extLst>
      <p:ext uri="{BB962C8B-B14F-4D97-AF65-F5344CB8AC3E}">
        <p14:creationId xmlns:p14="http://schemas.microsoft.com/office/powerpoint/2010/main" val="3394456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0004" y="2040467"/>
            <a:ext cx="4686514" cy="723400"/>
          </a:xfrm>
        </p:spPr>
        <p:txBody>
          <a:bodyPr anchor="ctr">
            <a:normAutofit/>
          </a:bodyPr>
          <a:lstStyle>
            <a:lvl1pPr marL="0" indent="0">
              <a:buNone/>
              <a:defRPr sz="2200" b="0" cap="all" baseline="0">
                <a:solidFill>
                  <a:schemeClr val="tx2">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004" y="2753084"/>
            <a:ext cx="4686514"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37333" y="2038435"/>
            <a:ext cx="4686514"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37333" y="2750990"/>
            <a:ext cx="4686514"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solidFill>
                  <a:prstClr val="white">
                    <a:alpha val="80000"/>
                  </a:prstClr>
                </a:solidFill>
              </a:rPr>
              <a:pPr/>
              <a:t>5/11/2024</a:t>
            </a:fld>
            <a:endParaRPr lang="en-US" dirty="0">
              <a:solidFill>
                <a:prstClr val="white">
                  <a:alpha val="80000"/>
                </a:prstClr>
              </a:solidFill>
            </a:endParaRPr>
          </a:p>
        </p:txBody>
      </p:sp>
      <p:sp>
        <p:nvSpPr>
          <p:cNvPr id="8" name="Footer Placeholder 7"/>
          <p:cNvSpPr>
            <a:spLocks noGrp="1"/>
          </p:cNvSpPr>
          <p:nvPr>
            <p:ph type="ftr" sz="quarter" idx="11"/>
          </p:nvPr>
        </p:nvSpPr>
        <p:spPr/>
        <p:txBody>
          <a:bodyPr/>
          <a:lstStyle/>
          <a:p>
            <a:endParaRPr lang="en-US" dirty="0">
              <a:solidFill>
                <a:prstClr val="white">
                  <a:alpha val="80000"/>
                </a:prstClr>
              </a:solidFill>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solidFill>
                  <a:prstClr val="white">
                    <a:alpha val="20000"/>
                  </a:prstClr>
                </a:solidFill>
              </a:rPr>
              <a:pPr/>
              <a:t>‹#›</a:t>
            </a:fld>
            <a:endParaRPr lang="en-US" dirty="0">
              <a:solidFill>
                <a:prstClr val="white">
                  <a:alpha val="20000"/>
                </a:prstClr>
              </a:solidFill>
            </a:endParaRPr>
          </a:p>
        </p:txBody>
      </p:sp>
    </p:spTree>
    <p:extLst>
      <p:ext uri="{BB962C8B-B14F-4D97-AF65-F5344CB8AC3E}">
        <p14:creationId xmlns:p14="http://schemas.microsoft.com/office/powerpoint/2010/main" val="1473372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solidFill>
                  <a:prstClr val="white">
                    <a:alpha val="80000"/>
                  </a:prstClr>
                </a:solidFill>
              </a:rPr>
              <a:pPr/>
              <a:t>5/11/2024</a:t>
            </a:fld>
            <a:endParaRPr lang="en-US" dirty="0">
              <a:solidFill>
                <a:prstClr val="white">
                  <a:alpha val="80000"/>
                </a:prstClr>
              </a:solidFill>
            </a:endParaRPr>
          </a:p>
        </p:txBody>
      </p:sp>
      <p:sp>
        <p:nvSpPr>
          <p:cNvPr id="4" name="Footer Placeholder 3"/>
          <p:cNvSpPr>
            <a:spLocks noGrp="1"/>
          </p:cNvSpPr>
          <p:nvPr>
            <p:ph type="ftr" sz="quarter" idx="11"/>
          </p:nvPr>
        </p:nvSpPr>
        <p:spPr/>
        <p:txBody>
          <a:bodyPr/>
          <a:lstStyle/>
          <a:p>
            <a:endParaRPr lang="en-US" dirty="0">
              <a:solidFill>
                <a:prstClr val="white">
                  <a:alpha val="80000"/>
                </a:prstClr>
              </a:solidFill>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solidFill>
                  <a:prstClr val="white">
                    <a:alpha val="20000"/>
                  </a:prstClr>
                </a:solidFill>
              </a:rPr>
              <a:pPr/>
              <a:t>‹#›</a:t>
            </a:fld>
            <a:endParaRPr lang="en-US" dirty="0">
              <a:solidFill>
                <a:prstClr val="white">
                  <a:alpha val="20000"/>
                </a:prstClr>
              </a:solidFill>
            </a:endParaRPr>
          </a:p>
        </p:txBody>
      </p:sp>
    </p:spTree>
    <p:extLst>
      <p:ext uri="{BB962C8B-B14F-4D97-AF65-F5344CB8AC3E}">
        <p14:creationId xmlns:p14="http://schemas.microsoft.com/office/powerpoint/2010/main" val="2998829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solidFill>
                  <a:prstClr val="white">
                    <a:alpha val="80000"/>
                  </a:prstClr>
                </a:solidFill>
              </a:rPr>
              <a:pPr/>
              <a:t>5/11/2024</a:t>
            </a:fld>
            <a:endParaRPr lang="en-US" dirty="0">
              <a:solidFill>
                <a:prstClr val="white">
                  <a:alpha val="80000"/>
                </a:prstClr>
              </a:solidFill>
            </a:endParaRPr>
          </a:p>
        </p:txBody>
      </p:sp>
      <p:sp>
        <p:nvSpPr>
          <p:cNvPr id="3" name="Footer Placeholder 2"/>
          <p:cNvSpPr>
            <a:spLocks noGrp="1"/>
          </p:cNvSpPr>
          <p:nvPr>
            <p:ph type="ftr" sz="quarter" idx="11"/>
          </p:nvPr>
        </p:nvSpPr>
        <p:spPr/>
        <p:txBody>
          <a:bodyPr/>
          <a:lstStyle/>
          <a:p>
            <a:endParaRPr lang="en-US" dirty="0">
              <a:solidFill>
                <a:prstClr val="white">
                  <a:alpha val="80000"/>
                </a:prstClr>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solidFill>
                  <a:prstClr val="white">
                    <a:alpha val="20000"/>
                  </a:prstClr>
                </a:solidFill>
              </a:rPr>
              <a:pPr/>
              <a:t>‹#›</a:t>
            </a:fld>
            <a:endParaRPr lang="en-US" dirty="0">
              <a:solidFill>
                <a:prstClr val="white">
                  <a:alpha val="20000"/>
                </a:prstClr>
              </a:solidFill>
            </a:endParaRPr>
          </a:p>
        </p:txBody>
      </p:sp>
    </p:spTree>
    <p:extLst>
      <p:ext uri="{BB962C8B-B14F-4D97-AF65-F5344CB8AC3E}">
        <p14:creationId xmlns:p14="http://schemas.microsoft.com/office/powerpoint/2010/main" val="1062711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7657703" y="0"/>
            <a:ext cx="45946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302281" y="542282"/>
            <a:ext cx="340002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5770" y="762000"/>
            <a:ext cx="6126163"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16931" y="2511813"/>
            <a:ext cx="3415336"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solidFill>
                  <a:prstClr val="white">
                    <a:alpha val="80000"/>
                  </a:prstClr>
                </a:solidFill>
              </a:rPr>
              <a:pPr/>
              <a:t>5/11/2024</a:t>
            </a:fld>
            <a:endParaRPr lang="en-US" dirty="0">
              <a:solidFill>
                <a:prstClr val="white">
                  <a:alpha val="80000"/>
                </a:prstClr>
              </a:solidFill>
            </a:endParaRPr>
          </a:p>
        </p:txBody>
      </p:sp>
      <p:sp>
        <p:nvSpPr>
          <p:cNvPr id="6" name="Footer Placeholder 5"/>
          <p:cNvSpPr>
            <a:spLocks noGrp="1"/>
          </p:cNvSpPr>
          <p:nvPr>
            <p:ph type="ftr" sz="quarter" idx="11"/>
          </p:nvPr>
        </p:nvSpPr>
        <p:spPr/>
        <p:txBody>
          <a:bodyPr/>
          <a:lstStyle/>
          <a:p>
            <a:endParaRPr lang="en-US" dirty="0">
              <a:solidFill>
                <a:prstClr val="white">
                  <a:alpha val="80000"/>
                </a:prstClr>
              </a:solidFill>
            </a:endParaRP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179834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9E40CC-D23A-4816-9476-98C28A8FDEDE}"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F329-02EE-4F4A-8B74-A22642379FE5}" type="slidenum">
              <a:rPr lang="en-US" smtClean="0"/>
              <a:t>‹#›</a:t>
            </a:fld>
            <a:endParaRPr lang="en-US"/>
          </a:p>
        </p:txBody>
      </p:sp>
    </p:spTree>
    <p:extLst>
      <p:ext uri="{BB962C8B-B14F-4D97-AF65-F5344CB8AC3E}">
        <p14:creationId xmlns:p14="http://schemas.microsoft.com/office/powerpoint/2010/main" val="4192705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2436" y="5418668"/>
            <a:ext cx="10834118" cy="613283"/>
          </a:xfrm>
        </p:spPr>
        <p:txBody>
          <a:bodyPr anchor="b">
            <a:normAutofit/>
          </a:bodyPr>
          <a:lstStyle>
            <a:lvl1pPr>
              <a:defRPr sz="32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252325" cy="5330952"/>
          </a:xfrm>
          <a:solidFill>
            <a:schemeClr val="tx2"/>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004" y="5909735"/>
            <a:ext cx="9275010"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Date Placeholder 8"/>
          <p:cNvSpPr>
            <a:spLocks noGrp="1"/>
          </p:cNvSpPr>
          <p:nvPr>
            <p:ph type="dt" sz="half" idx="10"/>
          </p:nvPr>
        </p:nvSpPr>
        <p:spPr/>
        <p:txBody>
          <a:bodyPr/>
          <a:lstStyle/>
          <a:p>
            <a:fld id="{5586B75A-687E-405C-8A0B-8D00578BA2C3}" type="datetimeFigureOut">
              <a:rPr lang="en-US" smtClean="0">
                <a:solidFill>
                  <a:prstClr val="white">
                    <a:alpha val="80000"/>
                  </a:prstClr>
                </a:solidFill>
              </a:rPr>
              <a:pPr/>
              <a:t>5/11/2024</a:t>
            </a:fld>
            <a:endParaRPr lang="en-US" dirty="0">
              <a:solidFill>
                <a:prstClr val="white">
                  <a:alpha val="80000"/>
                </a:prstClr>
              </a:solidFill>
            </a:endParaRPr>
          </a:p>
        </p:txBody>
      </p:sp>
      <p:sp>
        <p:nvSpPr>
          <p:cNvPr id="10" name="Footer Placeholder 9"/>
          <p:cNvSpPr>
            <a:spLocks noGrp="1"/>
          </p:cNvSpPr>
          <p:nvPr>
            <p:ph type="ftr" sz="quarter" idx="11"/>
          </p:nvPr>
        </p:nvSpPr>
        <p:spPr/>
        <p:txBody>
          <a:bodyPr/>
          <a:lstStyle/>
          <a:p>
            <a:endParaRPr lang="en-US" dirty="0">
              <a:solidFill>
                <a:prstClr val="white">
                  <a:alpha val="80000"/>
                </a:prstClr>
              </a:solidFill>
            </a:endParaRPr>
          </a:p>
        </p:txBody>
      </p:sp>
      <p:sp>
        <p:nvSpPr>
          <p:cNvPr id="11" name="Slide Number Placeholder 10"/>
          <p:cNvSpPr>
            <a:spLocks noGrp="1"/>
          </p:cNvSpPr>
          <p:nvPr>
            <p:ph type="sldNum" sz="quarter" idx="12"/>
          </p:nvPr>
        </p:nvSpPr>
        <p:spPr/>
        <p:txBody>
          <a:bodyPr/>
          <a:lstStyle/>
          <a:p>
            <a:fld id="{4FAB73BC-B049-4115-A692-8D63A059BFB8}" type="slidenum">
              <a:rPr lang="en-US" smtClean="0">
                <a:solidFill>
                  <a:prstClr val="white">
                    <a:alpha val="20000"/>
                  </a:prstClr>
                </a:solidFill>
              </a:rPr>
              <a:pPr/>
              <a:t>‹#›</a:t>
            </a:fld>
            <a:endParaRPr lang="en-US" dirty="0">
              <a:solidFill>
                <a:prstClr val="white">
                  <a:alpha val="20000"/>
                </a:prstClr>
              </a:solidFill>
            </a:endParaRPr>
          </a:p>
        </p:txBody>
      </p:sp>
    </p:spTree>
    <p:extLst>
      <p:ext uri="{BB962C8B-B14F-4D97-AF65-F5344CB8AC3E}">
        <p14:creationId xmlns:p14="http://schemas.microsoft.com/office/powerpoint/2010/main" val="2396688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solidFill>
                  <a:prstClr val="white">
                    <a:alpha val="80000"/>
                  </a:prstClr>
                </a:solidFill>
              </a:rPr>
              <a:pPr/>
              <a:t>5/11/2024</a:t>
            </a:fld>
            <a:endParaRPr lang="en-US" dirty="0">
              <a:solidFill>
                <a:prstClr val="white">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white">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smtClean="0">
                <a:solidFill>
                  <a:prstClr val="white">
                    <a:alpha val="20000"/>
                  </a:prstClr>
                </a:solidFill>
              </a:rPr>
              <a:pPr/>
              <a:t>‹#›</a:t>
            </a:fld>
            <a:endParaRPr lang="en-US" dirty="0">
              <a:solidFill>
                <a:prstClr val="white">
                  <a:alpha val="20000"/>
                </a:prstClr>
              </a:solidFill>
            </a:endParaRPr>
          </a:p>
        </p:txBody>
      </p:sp>
    </p:spTree>
    <p:extLst>
      <p:ext uri="{BB962C8B-B14F-4D97-AF65-F5344CB8AC3E}">
        <p14:creationId xmlns:p14="http://schemas.microsoft.com/office/powerpoint/2010/main" val="2760752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87214" y="695325"/>
            <a:ext cx="2641908"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5342" y="714376"/>
            <a:ext cx="7772569"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solidFill>
                  <a:prstClr val="white">
                    <a:alpha val="80000"/>
                  </a:prstClr>
                </a:solidFill>
              </a:rPr>
              <a:pPr/>
              <a:t>5/11/2024</a:t>
            </a:fld>
            <a:endParaRPr lang="en-US" dirty="0">
              <a:solidFill>
                <a:prstClr val="white">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white">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smtClean="0">
                <a:solidFill>
                  <a:prstClr val="white">
                    <a:alpha val="20000"/>
                  </a:prstClr>
                </a:solidFill>
              </a:rPr>
              <a:pPr/>
              <a:t>‹#›</a:t>
            </a:fld>
            <a:endParaRPr lang="en-US" dirty="0">
              <a:solidFill>
                <a:prstClr val="white">
                  <a:alpha val="20000"/>
                </a:prstClr>
              </a:solidFill>
            </a:endParaRPr>
          </a:p>
        </p:txBody>
      </p:sp>
    </p:spTree>
    <p:extLst>
      <p:ext uri="{BB962C8B-B14F-4D97-AF65-F5344CB8AC3E}">
        <p14:creationId xmlns:p14="http://schemas.microsoft.com/office/powerpoint/2010/main" val="3454300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5966" y="1709739"/>
            <a:ext cx="1056763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5966" y="4589464"/>
            <a:ext cx="1056763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3FD6C3-F7D0-41B4-8C36-CA97B7FCECD7}"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F329-02EE-4F4A-8B74-A22642379FE5}" type="slidenum">
              <a:rPr lang="en-US" smtClean="0"/>
              <a:t>‹#›</a:t>
            </a:fld>
            <a:endParaRPr lang="en-US"/>
          </a:p>
        </p:txBody>
      </p:sp>
    </p:spTree>
    <p:extLst>
      <p:ext uri="{BB962C8B-B14F-4D97-AF65-F5344CB8AC3E}">
        <p14:creationId xmlns:p14="http://schemas.microsoft.com/office/powerpoint/2010/main" val="293241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2347" y="1825625"/>
            <a:ext cx="5207238"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740" y="1825625"/>
            <a:ext cx="5207238"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735977-0102-4C43-8064-0C25DE267142}" type="datetime1">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5F329-02EE-4F4A-8B74-A22642379FE5}" type="slidenum">
              <a:rPr lang="en-US" smtClean="0"/>
              <a:t>‹#›</a:t>
            </a:fld>
            <a:endParaRPr lang="en-US"/>
          </a:p>
        </p:txBody>
      </p:sp>
    </p:spTree>
    <p:extLst>
      <p:ext uri="{BB962C8B-B14F-4D97-AF65-F5344CB8AC3E}">
        <p14:creationId xmlns:p14="http://schemas.microsoft.com/office/powerpoint/2010/main" val="48708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3943" y="365126"/>
            <a:ext cx="1056763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3944" y="1681163"/>
            <a:ext cx="518330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3944" y="2505075"/>
            <a:ext cx="518330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2740" y="1681163"/>
            <a:ext cx="520883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2740" y="2505075"/>
            <a:ext cx="520883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1FE196-C092-400D-8274-F74585EF5922}" type="datetime1">
              <a:rPr lang="en-US" smtClean="0"/>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5F329-02EE-4F4A-8B74-A22642379FE5}" type="slidenum">
              <a:rPr lang="en-US" smtClean="0"/>
              <a:t>‹#›</a:t>
            </a:fld>
            <a:endParaRPr lang="en-US"/>
          </a:p>
        </p:txBody>
      </p:sp>
    </p:spTree>
    <p:extLst>
      <p:ext uri="{BB962C8B-B14F-4D97-AF65-F5344CB8AC3E}">
        <p14:creationId xmlns:p14="http://schemas.microsoft.com/office/powerpoint/2010/main" val="284673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BF93BC-4A23-4FFB-BB39-D83C6B8EAA36}" type="datetime1">
              <a:rPr lang="en-US" smtClean="0"/>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5F329-02EE-4F4A-8B74-A22642379FE5}" type="slidenum">
              <a:rPr lang="en-US" smtClean="0"/>
              <a:t>‹#›</a:t>
            </a:fld>
            <a:endParaRPr lang="en-US"/>
          </a:p>
        </p:txBody>
      </p:sp>
    </p:spTree>
    <p:extLst>
      <p:ext uri="{BB962C8B-B14F-4D97-AF65-F5344CB8AC3E}">
        <p14:creationId xmlns:p14="http://schemas.microsoft.com/office/powerpoint/2010/main" val="1582601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20C66D-2017-4B03-B646-CA6AEA5F9C11}" type="datetime1">
              <a:rPr lang="en-US" smtClean="0"/>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5F329-02EE-4F4A-8B74-A22642379FE5}" type="slidenum">
              <a:rPr lang="en-US" smtClean="0"/>
              <a:t>‹#›</a:t>
            </a:fld>
            <a:endParaRPr lang="en-US"/>
          </a:p>
        </p:txBody>
      </p:sp>
    </p:spTree>
    <p:extLst>
      <p:ext uri="{BB962C8B-B14F-4D97-AF65-F5344CB8AC3E}">
        <p14:creationId xmlns:p14="http://schemas.microsoft.com/office/powerpoint/2010/main" val="296301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944" y="457200"/>
            <a:ext cx="395169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08834" y="987426"/>
            <a:ext cx="620274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3944" y="2057400"/>
            <a:ext cx="395169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6B16A-1B42-42CB-AB3F-C6902ACCB849}" type="datetime1">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5F329-02EE-4F4A-8B74-A22642379FE5}" type="slidenum">
              <a:rPr lang="en-US" smtClean="0"/>
              <a:t>‹#›</a:t>
            </a:fld>
            <a:endParaRPr lang="en-US"/>
          </a:p>
        </p:txBody>
      </p:sp>
    </p:spTree>
    <p:extLst>
      <p:ext uri="{BB962C8B-B14F-4D97-AF65-F5344CB8AC3E}">
        <p14:creationId xmlns:p14="http://schemas.microsoft.com/office/powerpoint/2010/main" val="231307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944" y="457200"/>
            <a:ext cx="395169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08834" y="987426"/>
            <a:ext cx="620274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3944" y="2057400"/>
            <a:ext cx="395169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886494-1EFC-4577-9D10-09E186F95933}" type="datetime1">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5F329-02EE-4F4A-8B74-A22642379FE5}" type="slidenum">
              <a:rPr lang="en-US" smtClean="0"/>
              <a:t>‹#›</a:t>
            </a:fld>
            <a:endParaRPr lang="en-US"/>
          </a:p>
        </p:txBody>
      </p:sp>
    </p:spTree>
    <p:extLst>
      <p:ext uri="{BB962C8B-B14F-4D97-AF65-F5344CB8AC3E}">
        <p14:creationId xmlns:p14="http://schemas.microsoft.com/office/powerpoint/2010/main" val="139173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2348" y="365126"/>
            <a:ext cx="1056763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2348" y="1825625"/>
            <a:ext cx="1056763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42347" y="6356351"/>
            <a:ext cx="275677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938194-C996-4128-A7CA-F58921D4AB84}" type="datetime1">
              <a:rPr lang="en-US" smtClean="0"/>
              <a:t>5/11/2024</a:t>
            </a:fld>
            <a:endParaRPr lang="en-US"/>
          </a:p>
        </p:txBody>
      </p:sp>
      <p:sp>
        <p:nvSpPr>
          <p:cNvPr id="5" name="Footer Placeholder 4"/>
          <p:cNvSpPr>
            <a:spLocks noGrp="1"/>
          </p:cNvSpPr>
          <p:nvPr>
            <p:ph type="ftr" sz="quarter" idx="3"/>
          </p:nvPr>
        </p:nvSpPr>
        <p:spPr>
          <a:xfrm>
            <a:off x="4058583" y="6356351"/>
            <a:ext cx="413516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53205" y="6356351"/>
            <a:ext cx="275677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5F329-02EE-4F4A-8B74-A22642379FE5}" type="slidenum">
              <a:rPr lang="en-US" smtClean="0"/>
              <a:t>‹#›</a:t>
            </a:fld>
            <a:endParaRPr lang="en-US"/>
          </a:p>
        </p:txBody>
      </p:sp>
    </p:spTree>
    <p:extLst>
      <p:ext uri="{BB962C8B-B14F-4D97-AF65-F5344CB8AC3E}">
        <p14:creationId xmlns:p14="http://schemas.microsoft.com/office/powerpoint/2010/main" val="290316474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76" y="499533"/>
            <a:ext cx="10826078"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004" y="2011680"/>
            <a:ext cx="10806934"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9193" y="6412447"/>
            <a:ext cx="4135160" cy="228600"/>
          </a:xfrm>
          <a:prstGeom prst="rect">
            <a:avLst/>
          </a:prstGeom>
        </p:spPr>
        <p:txBody>
          <a:bodyPr vert="horz" lIns="91440" tIns="45720" rIns="91440" bIns="45720" rtlCol="0" anchor="ctr"/>
          <a:lstStyle>
            <a:lvl1pPr algn="l">
              <a:defRPr sz="950">
                <a:solidFill>
                  <a:schemeClr val="tx1">
                    <a:alpha val="80000"/>
                  </a:schemeClr>
                </a:solidFill>
              </a:defRPr>
            </a:lvl1pPr>
          </a:lstStyle>
          <a:p>
            <a:pPr defTabSz="304835"/>
            <a:fld id="{5586B75A-687E-405C-8A0B-8D00578BA2C3}" type="datetimeFigureOut">
              <a:rPr lang="en-US" smtClean="0">
                <a:solidFill>
                  <a:prstClr val="white">
                    <a:alpha val="80000"/>
                  </a:prstClr>
                </a:solidFill>
              </a:rPr>
              <a:pPr defTabSz="304835"/>
              <a:t>5/11/2024</a:t>
            </a:fld>
            <a:endParaRPr lang="en-US" dirty="0">
              <a:solidFill>
                <a:prstClr val="white">
                  <a:alpha val="80000"/>
                </a:prstClr>
              </a:solidFill>
            </a:endParaRPr>
          </a:p>
        </p:txBody>
      </p:sp>
      <p:sp>
        <p:nvSpPr>
          <p:cNvPr id="5" name="Footer Placeholder 4"/>
          <p:cNvSpPr>
            <a:spLocks noGrp="1"/>
          </p:cNvSpPr>
          <p:nvPr>
            <p:ph type="ftr" sz="quarter" idx="3"/>
          </p:nvPr>
        </p:nvSpPr>
        <p:spPr>
          <a:xfrm>
            <a:off x="689193" y="6554697"/>
            <a:ext cx="5054084"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pPr defTabSz="304835"/>
            <a:endParaRPr lang="en-US" dirty="0">
              <a:solidFill>
                <a:prstClr val="white">
                  <a:alpha val="80000"/>
                </a:prstClr>
              </a:solidFill>
            </a:endParaRPr>
          </a:p>
        </p:txBody>
      </p:sp>
      <p:sp>
        <p:nvSpPr>
          <p:cNvPr id="6" name="Slide Number Placeholder 5"/>
          <p:cNvSpPr>
            <a:spLocks noGrp="1"/>
          </p:cNvSpPr>
          <p:nvPr>
            <p:ph type="sldNum" sz="quarter" idx="4"/>
          </p:nvPr>
        </p:nvSpPr>
        <p:spPr>
          <a:xfrm>
            <a:off x="8807289" y="5876413"/>
            <a:ext cx="2940558"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pPr defTabSz="304835"/>
            <a:fld id="{4FAB73BC-B049-4115-A692-8D63A059BFB8}" type="slidenum">
              <a:rPr lang="en-US" smtClean="0">
                <a:solidFill>
                  <a:prstClr val="white">
                    <a:alpha val="20000"/>
                  </a:prstClr>
                </a:solidFill>
              </a:rPr>
              <a:pPr defTabSz="304835"/>
              <a:t>‹#›</a:t>
            </a:fld>
            <a:endParaRPr lang="en-US" dirty="0">
              <a:solidFill>
                <a:prstClr val="white">
                  <a:alpha val="20000"/>
                </a:prstClr>
              </a:solidFill>
            </a:endParaRPr>
          </a:p>
        </p:txBody>
      </p:sp>
    </p:spTree>
    <p:extLst>
      <p:ext uri="{BB962C8B-B14F-4D97-AF65-F5344CB8AC3E}">
        <p14:creationId xmlns:p14="http://schemas.microsoft.com/office/powerpoint/2010/main" val="189295944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2">
              <a:lumMod val="7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2">
              <a:lumMod val="7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2">
              <a:lumMod val="7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cs.bgu.ac.il/~dip182/wiki.files/Deep-Learning-2017-Lecture5CNN.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cs.bgu.ac.il/~dip182/wiki.files/Deep-Learning-2017-Lecture5CNN.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s.bgu.ac.il/~dip182/wiki.files/Deep-Learning-2017-Lecture5CNN.pdf"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70.png"/><Relationship Id="rId3" Type="http://schemas.openxmlformats.org/officeDocument/2006/relationships/image" Target="../media/image23.png"/><Relationship Id="rId7" Type="http://schemas.openxmlformats.org/officeDocument/2006/relationships/image" Target="../media/image90.png"/><Relationship Id="rId12" Type="http://schemas.openxmlformats.org/officeDocument/2006/relationships/image" Target="../media/image56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image" Target="../media/image550.png"/><Relationship Id="rId5" Type="http://schemas.openxmlformats.org/officeDocument/2006/relationships/image" Target="../media/image490.png"/><Relationship Id="rId15" Type="http://schemas.openxmlformats.org/officeDocument/2006/relationships/image" Target="../media/image480.png"/><Relationship Id="rId10" Type="http://schemas.openxmlformats.org/officeDocument/2006/relationships/image" Target="../media/image540.png"/><Relationship Id="rId9" Type="http://schemas.openxmlformats.org/officeDocument/2006/relationships/image" Target="../media/image530.png"/><Relationship Id="rId14" Type="http://schemas.openxmlformats.org/officeDocument/2006/relationships/image" Target="../media/image580.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501.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hyperlink" Target="https://keras.io/api/layers/activations/" TargetMode="Externa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33.png"/><Relationship Id="rId18" Type="http://schemas.openxmlformats.org/officeDocument/2006/relationships/image" Target="../media/image640.png"/><Relationship Id="rId21" Type="http://schemas.openxmlformats.org/officeDocument/2006/relationships/image" Target="../media/image721.png"/><Relationship Id="rId12" Type="http://schemas.openxmlformats.org/officeDocument/2006/relationships/hyperlink" Target="https://www.quora.com/What-is-max-pooling-in-convolutional-neural-networks" TargetMode="External"/><Relationship Id="rId17" Type="http://schemas.openxmlformats.org/officeDocument/2006/relationships/image" Target="../media/image711.png"/><Relationship Id="rId2" Type="http://schemas.openxmlformats.org/officeDocument/2006/relationships/image" Target="../media/image29.png"/><Relationship Id="rId16" Type="http://schemas.openxmlformats.org/officeDocument/2006/relationships/image" Target="../media/image701.png"/><Relationship Id="rId20" Type="http://schemas.openxmlformats.org/officeDocument/2006/relationships/image" Target="../media/image660.png"/><Relationship Id="rId1" Type="http://schemas.openxmlformats.org/officeDocument/2006/relationships/slideLayout" Target="../slideLayouts/slideLayout2.xml"/><Relationship Id="rId11" Type="http://schemas.openxmlformats.org/officeDocument/2006/relationships/image" Target="../media/image32.jpeg"/><Relationship Id="rId15" Type="http://schemas.openxmlformats.org/officeDocument/2006/relationships/image" Target="../media/image691.png"/><Relationship Id="rId23" Type="http://schemas.openxmlformats.org/officeDocument/2006/relationships/image" Target="../media/image740.png"/><Relationship Id="rId10" Type="http://schemas.openxmlformats.org/officeDocument/2006/relationships/image" Target="../media/image630.png"/><Relationship Id="rId19" Type="http://schemas.openxmlformats.org/officeDocument/2006/relationships/image" Target="../media/image650.png"/><Relationship Id="rId9" Type="http://schemas.openxmlformats.org/officeDocument/2006/relationships/image" Target="../media/image620.png"/><Relationship Id="rId14" Type="http://schemas.openxmlformats.org/officeDocument/2006/relationships/image" Target="../media/image590.PNG"/><Relationship Id="rId22" Type="http://schemas.openxmlformats.org/officeDocument/2006/relationships/image" Target="../media/image730.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710.png"/><Relationship Id="rId4" Type="http://schemas.openxmlformats.org/officeDocument/2006/relationships/image" Target="../media/image700.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34.jpeg"/><Relationship Id="rId7" Type="http://schemas.openxmlformats.org/officeDocument/2006/relationships/image" Target="../media/image760.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800.png"/><Relationship Id="rId5" Type="http://schemas.openxmlformats.org/officeDocument/2006/relationships/image" Target="../media/image105.png"/><Relationship Id="rId10" Type="http://schemas.openxmlformats.org/officeDocument/2006/relationships/image" Target="../media/image790.png"/><Relationship Id="rId4" Type="http://schemas.openxmlformats.org/officeDocument/2006/relationships/image" Target="../media/image35.png"/><Relationship Id="rId9" Type="http://schemas.openxmlformats.org/officeDocument/2006/relationships/image" Target="../media/image780.png"/></Relationships>
</file>

<file path=ppt/slides/_rels/slide27.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www.cs.bgu.ac.il/~dip182/wiki.files/Deep-Learning-2017-Lecture5CNN.pdf" TargetMode="Externa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hyperlink" Target="https://medium.com/analytics-vidhya/cnns-architectures-lenet-alexnet-vgg-googlenet-resnet-and-more-666091488df5"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d2l.ai/chapter_convolutional-modern/alexnet.html" TargetMode="External"/><Relationship Id="rId5" Type="http://schemas.openxmlformats.org/officeDocument/2006/relationships/image" Target="../media/image47.pn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d2l.ai/chapter_convolutional-modern/alexnet.html" TargetMode="External"/><Relationship Id="rId3" Type="http://schemas.openxmlformats.org/officeDocument/2006/relationships/image" Target="../media/image47.png"/><Relationship Id="rId7" Type="http://schemas.openxmlformats.org/officeDocument/2006/relationships/hyperlink" Target="https://www.kaggle.com/code/blurredmachine/lenet-architecture-a-complete-guid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hyperlink" Target="https://medium.com/analytics-vidhya/cnns-architectures-lenet-alexnet-vgg-googlenet-resnet-and-more-666091488df5" TargetMode="Externa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d2l.ai/chapter_convolutional-modern/alexnet.html" TargetMode="External"/><Relationship Id="rId5" Type="http://schemas.openxmlformats.org/officeDocument/2006/relationships/hyperlink" Target="https://www.pinterest.com/pin/567805465522531905/" TargetMode="Externa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kjhov195.github.io/2020-02-11-CNN_architecture_3/" TargetMode="Externa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jason-adam.github.io/resnet5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semiengineering.com/new-vision-technologies-for-real-world-application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semiengineering.com/deep-learning-spreads/" TargetMode="External"/><Relationship Id="rId5" Type="http://schemas.openxmlformats.org/officeDocument/2006/relationships/hyperlink" Target="https://quantdare.com/what-is-the-difference-between-deep-learning-and-machine-learning/deep_learning/"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290.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90.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20.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70.png"/><Relationship Id="rId4" Type="http://schemas.openxmlformats.org/officeDocument/2006/relationships/image" Target="../media/image290.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p:nvPr/>
        </p:nvSpPr>
        <p:spPr>
          <a:xfrm>
            <a:off x="258644" y="821686"/>
            <a:ext cx="11698224" cy="5865912"/>
          </a:xfrm>
          <a:custGeom>
            <a:avLst/>
            <a:gdLst/>
            <a:ahLst/>
            <a:cxnLst/>
            <a:rect l="l" t="t" r="r" b="b"/>
            <a:pathLst>
              <a:path w="9804400" h="4888260" extrusionOk="0">
                <a:moveTo>
                  <a:pt x="0" y="102022"/>
                </a:moveTo>
                <a:cubicBezTo>
                  <a:pt x="0" y="45677"/>
                  <a:pt x="45677" y="0"/>
                  <a:pt x="102022" y="0"/>
                </a:cubicBezTo>
                <a:lnTo>
                  <a:pt x="9702378" y="0"/>
                </a:lnTo>
                <a:cubicBezTo>
                  <a:pt x="9758723" y="0"/>
                  <a:pt x="9804400" y="45677"/>
                  <a:pt x="9804400" y="102022"/>
                </a:cubicBezTo>
                <a:lnTo>
                  <a:pt x="9804400" y="3208224"/>
                </a:lnTo>
                <a:cubicBezTo>
                  <a:pt x="9804400" y="3264569"/>
                  <a:pt x="9758723" y="3310246"/>
                  <a:pt x="9702378" y="3310246"/>
                </a:cubicBezTo>
                <a:cubicBezTo>
                  <a:pt x="8090465" y="3307930"/>
                  <a:pt x="6622249" y="4890574"/>
                  <a:pt x="5010336" y="4888258"/>
                </a:cubicBezTo>
                <a:cubicBezTo>
                  <a:pt x="3422130" y="4890574"/>
                  <a:pt x="1690228" y="3307930"/>
                  <a:pt x="102022" y="3310246"/>
                </a:cubicBezTo>
                <a:cubicBezTo>
                  <a:pt x="45677" y="3310246"/>
                  <a:pt x="0" y="3264569"/>
                  <a:pt x="0" y="3208224"/>
                </a:cubicBezTo>
                <a:lnTo>
                  <a:pt x="0" y="102022"/>
                </a:lnTo>
                <a:close/>
              </a:path>
            </a:pathLst>
          </a:custGeom>
          <a:solidFill>
            <a:schemeClr val="lt1"/>
          </a:solidFill>
          <a:ln w="38100" cap="flat" cmpd="sng">
            <a:solidFill>
              <a:srgbClr val="C00000"/>
            </a:solidFill>
            <a:prstDash val="solid"/>
            <a:miter lim="800000"/>
            <a:headEnd type="none" w="sm" len="sm"/>
            <a:tailEnd type="none" w="sm" len="sm"/>
          </a:ln>
        </p:spPr>
        <p:txBody>
          <a:bodyPr spcFirstLastPara="1" wrap="square" lIns="109725" tIns="54850" rIns="109725" bIns="54850" anchor="ctr" anchorCtr="0">
            <a:noAutofit/>
          </a:bodyPr>
          <a:lstStyle/>
          <a:p>
            <a:pPr marL="0" marR="0" lvl="0" indent="0" algn="ctr" rtl="0">
              <a:spcBef>
                <a:spcPts val="0"/>
              </a:spcBef>
              <a:spcAft>
                <a:spcPts val="0"/>
              </a:spcAft>
              <a:buNone/>
            </a:pPr>
            <a:endParaRPr sz="2600" b="0" i="0" u="none" strike="noStrike" cap="none">
              <a:solidFill>
                <a:schemeClr val="lt1"/>
              </a:solidFill>
              <a:latin typeface="Times New Roman"/>
              <a:ea typeface="Times New Roman"/>
              <a:cs typeface="Times New Roman"/>
              <a:sym typeface="Times New Roman"/>
            </a:endParaRPr>
          </a:p>
        </p:txBody>
      </p:sp>
      <p:pic>
        <p:nvPicPr>
          <p:cNvPr id="165" name="Google Shape;165;p25"/>
          <p:cNvPicPr preferRelativeResize="0"/>
          <p:nvPr/>
        </p:nvPicPr>
        <p:blipFill rotWithShape="1">
          <a:blip r:embed="rId3">
            <a:alphaModFix/>
          </a:blip>
          <a:srcRect l="26958" r="26155"/>
          <a:stretch/>
        </p:blipFill>
        <p:spPr>
          <a:xfrm>
            <a:off x="-1" y="-1"/>
            <a:ext cx="12252325" cy="1640017"/>
          </a:xfrm>
          <a:prstGeom prst="rect">
            <a:avLst/>
          </a:prstGeom>
          <a:noFill/>
          <a:ln>
            <a:noFill/>
          </a:ln>
        </p:spPr>
      </p:pic>
      <p:sp>
        <p:nvSpPr>
          <p:cNvPr id="166" name="Google Shape;166;p25"/>
          <p:cNvSpPr txBox="1"/>
          <p:nvPr/>
        </p:nvSpPr>
        <p:spPr>
          <a:xfrm>
            <a:off x="836425" y="158688"/>
            <a:ext cx="10542662" cy="1481328"/>
          </a:xfrm>
          <a:prstGeom prst="rect">
            <a:avLst/>
          </a:prstGeom>
          <a:noFill/>
          <a:ln>
            <a:noFill/>
          </a:ln>
        </p:spPr>
        <p:txBody>
          <a:bodyPr spcFirstLastPara="1" wrap="square" lIns="82275" tIns="41125" rIns="82275" bIns="41125" anchor="t" anchorCtr="0">
            <a:noAutofit/>
          </a:bodyPr>
          <a:lstStyle/>
          <a:p>
            <a:pPr marL="0" marR="0" lvl="0" indent="0" algn="ctr" defTabSz="822960" rtl="0" eaLnBrk="1" fontAlgn="auto" latinLnBrk="0" hangingPunct="1">
              <a:lnSpc>
                <a:spcPct val="85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SBE 4032: Advanced Topics in Medical Informatics (2)</a:t>
            </a:r>
          </a:p>
          <a:p>
            <a:pPr marL="0" marR="0" lvl="0" indent="0" algn="ctr" defTabSz="822960" rtl="0" eaLnBrk="1" fontAlgn="auto" latinLnBrk="0" hangingPunct="1">
              <a:lnSpc>
                <a:spcPct val="85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a:p>
            <a:pPr marL="0" marR="0" lvl="0" indent="0" algn="ctr" defTabSz="822960" rtl="0" eaLnBrk="1" fontAlgn="auto" latinLnBrk="0" hangingPunct="1">
              <a:lnSpc>
                <a:spcPct val="85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موضوعات متقدمة في المعلوماتية الطبية (2)</a:t>
            </a:r>
            <a:endPar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C7C2E32C-D63A-48E8-9462-275BB7FE22BB}"/>
              </a:ext>
            </a:extLst>
          </p:cNvPr>
          <p:cNvSpPr txBox="1"/>
          <p:nvPr/>
        </p:nvSpPr>
        <p:spPr>
          <a:xfrm>
            <a:off x="1273818" y="2743297"/>
            <a:ext cx="9667875" cy="1317284"/>
          </a:xfrm>
          <a:prstGeom prst="rect">
            <a:avLst/>
          </a:prstGeom>
          <a:noFill/>
        </p:spPr>
        <p:txBody>
          <a:bodyPr wrap="square">
            <a:spAutoFit/>
          </a:bodyPr>
          <a:lstStyle/>
          <a:p>
            <a:pPr algn="ctr" defTabSz="457200"/>
            <a:r>
              <a:rPr lang="en-US" sz="3980" b="1" dirty="0">
                <a:solidFill>
                  <a:srgbClr val="0C0CEA"/>
                </a:solidFill>
                <a:latin typeface="Times New Roman" panose="02020603050405020304" pitchFamily="18" charset="0"/>
                <a:cs typeface="Times New Roman" panose="02020603050405020304" pitchFamily="18" charset="0"/>
              </a:rPr>
              <a:t>Lecture 11: An Introduction to Convolutional Neural Network</a:t>
            </a:r>
          </a:p>
        </p:txBody>
      </p:sp>
      <p:sp>
        <p:nvSpPr>
          <p:cNvPr id="2" name="Subtitle 2">
            <a:extLst>
              <a:ext uri="{FF2B5EF4-FFF2-40B4-BE49-F238E27FC236}">
                <a16:creationId xmlns:a16="http://schemas.microsoft.com/office/drawing/2014/main" id="{B5B37AEE-DAC0-D698-10AD-CBCBF5016431}"/>
              </a:ext>
            </a:extLst>
          </p:cNvPr>
          <p:cNvSpPr txBox="1">
            <a:spLocks/>
          </p:cNvSpPr>
          <p:nvPr/>
        </p:nvSpPr>
        <p:spPr>
          <a:xfrm>
            <a:off x="3373871" y="3733438"/>
            <a:ext cx="5467770" cy="1434238"/>
          </a:xfrm>
          <a:prstGeom prst="rect">
            <a:avLst/>
          </a:prstGeom>
        </p:spPr>
        <p:txBody>
          <a:bodyPr vert="horz" lIns="82296" tIns="41148" rIns="82296" bIns="41148" rtlCol="0">
            <a:noAutofit/>
          </a:bodyPr>
          <a:lstStyle/>
          <a:p>
            <a:pPr algn="ctr"/>
            <a:endParaRPr lang="en-US" sz="1680" b="1" dirty="0">
              <a:solidFill>
                <a:srgbClr val="234CF9"/>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CNNs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5" name="Slide Number Placeholder 16">
            <a:extLst>
              <a:ext uri="{FF2B5EF4-FFF2-40B4-BE49-F238E27FC236}">
                <a16:creationId xmlns:a16="http://schemas.microsoft.com/office/drawing/2014/main" id="{F4F4F346-F37D-4811-8935-8C35406B0AF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10</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0F0BAB6-7461-4FFD-868F-ECD91680617D}"/>
              </a:ext>
            </a:extLst>
          </p:cNvPr>
          <p:cNvPicPr>
            <a:picLocks noChangeAspect="1"/>
          </p:cNvPicPr>
          <p:nvPr/>
        </p:nvPicPr>
        <p:blipFill rotWithShape="1">
          <a:blip r:embed="rId2"/>
          <a:srcRect l="22929" t="23171" r="62804" b="6667"/>
          <a:stretch/>
        </p:blipFill>
        <p:spPr>
          <a:xfrm>
            <a:off x="382555" y="2104744"/>
            <a:ext cx="1570070" cy="4664999"/>
          </a:xfrm>
          <a:prstGeom prst="rect">
            <a:avLst/>
          </a:prstGeom>
        </p:spPr>
      </p:pic>
      <p:sp>
        <p:nvSpPr>
          <p:cNvPr id="11" name="TextBox 10">
            <a:extLst>
              <a:ext uri="{FF2B5EF4-FFF2-40B4-BE49-F238E27FC236}">
                <a16:creationId xmlns:a16="http://schemas.microsoft.com/office/drawing/2014/main" id="{B9C8F888-3818-4915-9B95-77D720868A0E}"/>
              </a:ext>
            </a:extLst>
          </p:cNvPr>
          <p:cNvSpPr txBox="1"/>
          <p:nvPr/>
        </p:nvSpPr>
        <p:spPr>
          <a:xfrm>
            <a:off x="182881" y="1005840"/>
            <a:ext cx="11830744" cy="861774"/>
          </a:xfrm>
          <a:prstGeom prst="rect">
            <a:avLst/>
          </a:prstGeom>
          <a:noFill/>
        </p:spPr>
        <p:txBody>
          <a:bodyPr wrap="square" lIns="0" tIns="0" rIns="0" bIns="0">
            <a:spAutoFit/>
          </a:bodyPr>
          <a:lstStyle/>
          <a:p>
            <a:pPr marL="344488" indent="-344488" algn="just">
              <a:buClr>
                <a:srgbClr val="234CF9"/>
              </a:buClr>
              <a:buSzPct val="85000"/>
              <a:buFont typeface="Wingdings" panose="05000000000000000000" pitchFamily="2" charset="2"/>
              <a:buChar char="q"/>
            </a:pPr>
            <a:r>
              <a:rPr lang="en-US" sz="2800" dirty="0" err="1">
                <a:solidFill>
                  <a:srgbClr val="234CF9"/>
                </a:solidFill>
                <a:latin typeface="Times New Roman" panose="02020603050405020304" pitchFamily="18" charset="0"/>
                <a:cs typeface="Times New Roman" panose="02020603050405020304" pitchFamily="18" charset="0"/>
              </a:rPr>
              <a:t>AlexNet</a:t>
            </a:r>
            <a:r>
              <a:rPr lang="en-US" sz="2800" dirty="0">
                <a:solidFill>
                  <a:srgbClr val="212121"/>
                </a:solidFill>
                <a:latin typeface="Times New Roman" panose="02020603050405020304" pitchFamily="18" charset="0"/>
                <a:cs typeface="Times New Roman" panose="02020603050405020304" pitchFamily="18" charset="0"/>
              </a:rPr>
              <a:t> was the boom of </a:t>
            </a:r>
            <a:r>
              <a:rPr lang="en-US" sz="2800" dirty="0">
                <a:solidFill>
                  <a:srgbClr val="FF0000"/>
                </a:solidFill>
                <a:latin typeface="Times New Roman" panose="02020603050405020304" pitchFamily="18" charset="0"/>
                <a:cs typeface="Times New Roman" panose="02020603050405020304" pitchFamily="18" charset="0"/>
              </a:rPr>
              <a:t>CNN</a:t>
            </a:r>
            <a:r>
              <a:rPr lang="en-US" sz="2800" dirty="0">
                <a:solidFill>
                  <a:srgbClr val="212121"/>
                </a:solidFill>
                <a:latin typeface="Times New Roman" panose="02020603050405020304" pitchFamily="18" charset="0"/>
                <a:cs typeface="Times New Roman" panose="02020603050405020304" pitchFamily="18" charset="0"/>
              </a:rPr>
              <a:t> when the authors won </a:t>
            </a:r>
            <a:r>
              <a:rPr lang="en-US" sz="2800" i="1" dirty="0">
                <a:solidFill>
                  <a:srgbClr val="199819"/>
                </a:solidFill>
                <a:latin typeface="Times New Roman" panose="02020603050405020304" pitchFamily="18" charset="0"/>
                <a:cs typeface="Times New Roman" panose="02020603050405020304" pitchFamily="18" charset="0"/>
              </a:rPr>
              <a:t>ImageNet</a:t>
            </a:r>
            <a:r>
              <a:rPr lang="en-US" sz="2800" dirty="0">
                <a:solidFill>
                  <a:srgbClr val="212121"/>
                </a:solidFill>
                <a:latin typeface="Times New Roman" panose="02020603050405020304" pitchFamily="18" charset="0"/>
                <a:cs typeface="Times New Roman" panose="02020603050405020304" pitchFamily="18" charset="0"/>
              </a:rPr>
              <a:t> challenge in </a:t>
            </a:r>
            <a:r>
              <a:rPr lang="en-US" sz="2800" dirty="0">
                <a:solidFill>
                  <a:srgbClr val="FF0000"/>
                </a:solidFill>
                <a:latin typeface="Times New Roman" panose="02020603050405020304" pitchFamily="18" charset="0"/>
                <a:cs typeface="Times New Roman" panose="02020603050405020304" pitchFamily="18" charset="0"/>
              </a:rPr>
              <a:t>2012</a:t>
            </a:r>
            <a:r>
              <a:rPr lang="en-US" sz="2800" dirty="0">
                <a:solidFill>
                  <a:srgbClr val="212121"/>
                </a:solidFill>
                <a:latin typeface="Times New Roman" panose="02020603050405020304" pitchFamily="18" charset="0"/>
                <a:cs typeface="Times New Roman" panose="02020603050405020304" pitchFamily="18" charset="0"/>
              </a:rPr>
              <a:t> after that become </a:t>
            </a:r>
            <a:r>
              <a:rPr lang="en-US" sz="2800" dirty="0">
                <a:solidFill>
                  <a:srgbClr val="FF0000"/>
                </a:solidFill>
                <a:latin typeface="Times New Roman" panose="02020603050405020304" pitchFamily="18" charset="0"/>
                <a:cs typeface="Times New Roman" panose="02020603050405020304" pitchFamily="18" charset="0"/>
              </a:rPr>
              <a:t>CNN</a:t>
            </a:r>
            <a:r>
              <a:rPr lang="en-US" sz="2800" dirty="0">
                <a:solidFill>
                  <a:srgbClr val="212121"/>
                </a:solidFill>
                <a:latin typeface="Times New Roman" panose="02020603050405020304" pitchFamily="18" charset="0"/>
                <a:cs typeface="Times New Roman" panose="02020603050405020304" pitchFamily="18" charset="0"/>
              </a:rPr>
              <a:t> </a:t>
            </a:r>
            <a:r>
              <a:rPr lang="en-US" sz="2800" b="1" dirty="0">
                <a:solidFill>
                  <a:srgbClr val="212121"/>
                </a:solidFill>
                <a:latin typeface="Times New Roman" panose="02020603050405020304" pitchFamily="18" charset="0"/>
                <a:cs typeface="Times New Roman" panose="02020603050405020304" pitchFamily="18" charset="0"/>
              </a:rPr>
              <a:t>gold standard </a:t>
            </a:r>
            <a:r>
              <a:rPr lang="en-US" sz="2800" dirty="0">
                <a:solidFill>
                  <a:srgbClr val="212121"/>
                </a:solidFill>
                <a:latin typeface="Times New Roman" panose="02020603050405020304" pitchFamily="18" charset="0"/>
                <a:cs typeface="Times New Roman" panose="02020603050405020304" pitchFamily="18" charset="0"/>
              </a:rPr>
              <a:t>for image classification.</a:t>
            </a:r>
          </a:p>
        </p:txBody>
      </p:sp>
      <p:sp>
        <p:nvSpPr>
          <p:cNvPr id="14" name="Right Arrow 25">
            <a:extLst>
              <a:ext uri="{FF2B5EF4-FFF2-40B4-BE49-F238E27FC236}">
                <a16:creationId xmlns:a16="http://schemas.microsoft.com/office/drawing/2014/main" id="{63E03221-D8AF-4406-9968-A27ED1A19AC8}"/>
              </a:ext>
            </a:extLst>
          </p:cNvPr>
          <p:cNvSpPr/>
          <p:nvPr/>
        </p:nvSpPr>
        <p:spPr>
          <a:xfrm>
            <a:off x="6615404" y="3908234"/>
            <a:ext cx="1787450" cy="529011"/>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F293014-E011-48CF-8602-AB2E51EED039}"/>
              </a:ext>
            </a:extLst>
          </p:cNvPr>
          <p:cNvSpPr txBox="1"/>
          <p:nvPr/>
        </p:nvSpPr>
        <p:spPr>
          <a:xfrm>
            <a:off x="8527362" y="3569197"/>
            <a:ext cx="3249002" cy="1569660"/>
          </a:xfrm>
          <a:prstGeom prst="rect">
            <a:avLst/>
          </a:prstGeom>
          <a:noFill/>
        </p:spPr>
        <p:txBody>
          <a:bodyPr wrap="square">
            <a:spAutoFit/>
          </a:bodyPr>
          <a:lstStyle/>
          <a:p>
            <a:pPr algn="ctr"/>
            <a:r>
              <a:rPr lang="en-US" sz="2400" dirty="0">
                <a:solidFill>
                  <a:srgbClr val="212121"/>
                </a:solidFill>
                <a:latin typeface="Times New Roman" panose="02020603050405020304" pitchFamily="18" charset="0"/>
                <a:cs typeface="Times New Roman" panose="02020603050405020304" pitchFamily="18" charset="0"/>
              </a:rPr>
              <a:t>More models, new architectures, expanded capabilities, new applications, etc.</a:t>
            </a:r>
            <a:endParaRPr lang="en-US" dirty="0"/>
          </a:p>
        </p:txBody>
      </p:sp>
      <p:pic>
        <p:nvPicPr>
          <p:cNvPr id="10" name="Picture 9">
            <a:extLst>
              <a:ext uri="{FF2B5EF4-FFF2-40B4-BE49-F238E27FC236}">
                <a16:creationId xmlns:a16="http://schemas.microsoft.com/office/drawing/2014/main" id="{2156DA5B-9A56-48DE-95AF-B9690AC18228}"/>
              </a:ext>
            </a:extLst>
          </p:cNvPr>
          <p:cNvPicPr>
            <a:picLocks noChangeAspect="1"/>
          </p:cNvPicPr>
          <p:nvPr/>
        </p:nvPicPr>
        <p:blipFill rotWithShape="1">
          <a:blip r:embed="rId2"/>
          <a:srcRect l="37470" t="23171" r="37083" b="6667"/>
          <a:stretch/>
        </p:blipFill>
        <p:spPr>
          <a:xfrm>
            <a:off x="1990725" y="2095317"/>
            <a:ext cx="2800350" cy="4664999"/>
          </a:xfrm>
          <a:prstGeom prst="rect">
            <a:avLst/>
          </a:prstGeom>
        </p:spPr>
      </p:pic>
      <p:pic>
        <p:nvPicPr>
          <p:cNvPr id="12" name="Picture 11">
            <a:extLst>
              <a:ext uri="{FF2B5EF4-FFF2-40B4-BE49-F238E27FC236}">
                <a16:creationId xmlns:a16="http://schemas.microsoft.com/office/drawing/2014/main" id="{F4D2B954-B0B2-44B9-BF7B-B866CD365DCE}"/>
              </a:ext>
            </a:extLst>
          </p:cNvPr>
          <p:cNvPicPr>
            <a:picLocks noChangeAspect="1"/>
          </p:cNvPicPr>
          <p:nvPr/>
        </p:nvPicPr>
        <p:blipFill rotWithShape="1">
          <a:blip r:embed="rId2"/>
          <a:srcRect l="63003" t="23171" r="21071" b="6667"/>
          <a:stretch/>
        </p:blipFill>
        <p:spPr>
          <a:xfrm>
            <a:off x="4800600" y="2085890"/>
            <a:ext cx="1752600" cy="4664999"/>
          </a:xfrm>
          <a:prstGeom prst="rect">
            <a:avLst/>
          </a:prstGeom>
        </p:spPr>
      </p:pic>
      <p:sp>
        <p:nvSpPr>
          <p:cNvPr id="13" name="TextBox 12">
            <a:extLst>
              <a:ext uri="{FF2B5EF4-FFF2-40B4-BE49-F238E27FC236}">
                <a16:creationId xmlns:a16="http://schemas.microsoft.com/office/drawing/2014/main" id="{6F76C879-0B25-4D6C-935A-8F6E8549C977}"/>
              </a:ext>
            </a:extLst>
          </p:cNvPr>
          <p:cNvSpPr txBox="1"/>
          <p:nvPr/>
        </p:nvSpPr>
        <p:spPr>
          <a:xfrm>
            <a:off x="8071781" y="2104744"/>
            <a:ext cx="3797989" cy="919401"/>
          </a:xfrm>
          <a:prstGeom prst="roundRect">
            <a:avLst/>
          </a:prstGeom>
          <a:solidFill>
            <a:schemeClr val="accent6">
              <a:lumMod val="40000"/>
              <a:lumOff val="60000"/>
            </a:schemeClr>
          </a:solidFill>
          <a:ln w="28575">
            <a:solidFill>
              <a:schemeClr val="tx1"/>
            </a:solidFill>
          </a:ln>
        </p:spPr>
        <p:txBody>
          <a:bodyPr wrap="square">
            <a:spAutoFit/>
          </a:bodyPr>
          <a:lstStyle/>
          <a:p>
            <a:pPr algn="ctr"/>
            <a:r>
              <a:rPr lang="en-US" sz="2400" dirty="0">
                <a:solidFill>
                  <a:srgbClr val="212121"/>
                </a:solidFill>
                <a:latin typeface="Times New Roman" panose="02020603050405020304" pitchFamily="18" charset="0"/>
                <a:cs typeface="Times New Roman" panose="02020603050405020304" pitchFamily="18" charset="0"/>
              </a:rPr>
              <a:t>ImageNet large Scale Visual Recognition Challenge</a:t>
            </a:r>
            <a:endParaRPr lang="en-US" dirty="0"/>
          </a:p>
        </p:txBody>
      </p:sp>
    </p:spTree>
    <p:extLst>
      <p:ext uri="{BB962C8B-B14F-4D97-AF65-F5344CB8AC3E}">
        <p14:creationId xmlns:p14="http://schemas.microsoft.com/office/powerpoint/2010/main" val="112106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4DD45F-8633-4943-80EC-1CD19780A5D7}"/>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CNNs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53CD52B-7465-4438-8FCB-518B803F7753}"/>
              </a:ext>
            </a:extLst>
          </p:cNvPr>
          <p:cNvSpPr txBox="1"/>
          <p:nvPr/>
        </p:nvSpPr>
        <p:spPr>
          <a:xfrm>
            <a:off x="182880" y="1005840"/>
            <a:ext cx="11830743" cy="1446550"/>
          </a:xfrm>
          <a:prstGeom prst="rect">
            <a:avLst/>
          </a:prstGeom>
          <a:noFill/>
        </p:spPr>
        <p:txBody>
          <a:bodyPr wrap="square" lIns="0" tIns="0" rIns="0" bIns="0">
            <a:spAutoFit/>
          </a:bodyPr>
          <a:lstStyle/>
          <a:p>
            <a:pPr marL="342900" indent="-342900" eaLnBrk="1" hangingPunct="1">
              <a:spcAft>
                <a:spcPts val="600"/>
              </a:spcAft>
              <a:buClr>
                <a:srgbClr val="234CF9"/>
              </a:buClr>
              <a:buSzPct val="85000"/>
              <a:buFont typeface="Wingdings" panose="05000000000000000000" pitchFamily="2" charset="2"/>
              <a:buChar char="q"/>
            </a:pPr>
            <a:r>
              <a:rPr lang="en-US" altLang="en-US" sz="2800" dirty="0">
                <a:solidFill>
                  <a:srgbClr val="FF0000"/>
                </a:solidFill>
                <a:latin typeface="Times New Roman" panose="02020603050405020304" pitchFamily="18" charset="0"/>
                <a:cs typeface="Times New Roman" panose="02020603050405020304" pitchFamily="18" charset="0"/>
              </a:rPr>
              <a:t>CNNs</a:t>
            </a:r>
            <a:r>
              <a:rPr lang="en-US" altLang="en-US" sz="2800" dirty="0">
                <a:latin typeface="Times New Roman" panose="02020603050405020304" pitchFamily="18" charset="0"/>
                <a:cs typeface="Times New Roman" panose="02020603050405020304" pitchFamily="18" charset="0"/>
              </a:rPr>
              <a:t> are </a:t>
            </a:r>
            <a:r>
              <a:rPr lang="en-US" altLang="en-US" sz="2800" dirty="0">
                <a:solidFill>
                  <a:srgbClr val="FF0000"/>
                </a:solidFill>
                <a:latin typeface="Times New Roman" panose="02020603050405020304" pitchFamily="18" charset="0"/>
                <a:cs typeface="Times New Roman" panose="02020603050405020304" pitchFamily="18" charset="0"/>
              </a:rPr>
              <a:t>NN</a:t>
            </a:r>
            <a:r>
              <a:rPr lang="en-US" altLang="en-US" sz="2800" dirty="0">
                <a:latin typeface="Times New Roman" panose="02020603050405020304" pitchFamily="18" charset="0"/>
                <a:cs typeface="Times New Roman" panose="02020603050405020304" pitchFamily="18" charset="0"/>
              </a:rPr>
              <a:t> with some </a:t>
            </a:r>
            <a:r>
              <a:rPr lang="en-US" altLang="en-US" sz="2800" dirty="0">
                <a:solidFill>
                  <a:srgbClr val="FF0000"/>
                </a:solidFill>
                <a:latin typeface="Times New Roman" panose="02020603050405020304" pitchFamily="18" charset="0"/>
                <a:cs typeface="Times New Roman" panose="02020603050405020304" pitchFamily="18" charset="0"/>
              </a:rPr>
              <a:t>convolutional layers</a:t>
            </a:r>
            <a:r>
              <a:rPr lang="en-US" altLang="en-US" sz="2800" dirty="0">
                <a:latin typeface="Times New Roman" panose="02020603050405020304" pitchFamily="18" charset="0"/>
                <a:cs typeface="Times New Roman" panose="02020603050405020304" pitchFamily="18" charset="0"/>
              </a:rPr>
              <a:t> (and </a:t>
            </a:r>
            <a:r>
              <a:rPr lang="en-US" altLang="en-US" sz="2800" b="1" i="1" dirty="0">
                <a:latin typeface="Times New Roman" panose="02020603050405020304" pitchFamily="18" charset="0"/>
                <a:cs typeface="Times New Roman" panose="02020603050405020304" pitchFamily="18" charset="0"/>
              </a:rPr>
              <a:t>some</a:t>
            </a:r>
            <a:r>
              <a:rPr lang="en-US" altLang="en-US" sz="2800" dirty="0">
                <a:latin typeface="Times New Roman" panose="02020603050405020304" pitchFamily="18" charset="0"/>
                <a:cs typeface="Times New Roman" panose="02020603050405020304" pitchFamily="18" charset="0"/>
              </a:rPr>
              <a:t> other layers). </a:t>
            </a:r>
          </a:p>
          <a:p>
            <a:pPr marL="342900" indent="-342900">
              <a:spcAft>
                <a:spcPts val="600"/>
              </a:spcAft>
              <a:buClr>
                <a:srgbClr val="234CF9"/>
              </a:buClr>
              <a:buSzPct val="85000"/>
              <a:buFont typeface="Wingdings" panose="05000000000000000000" pitchFamily="2" charset="2"/>
              <a:buChar char="q"/>
            </a:pPr>
            <a:r>
              <a:rPr lang="en-US" altLang="en-US" sz="2800" dirty="0">
                <a:latin typeface="Times New Roman" panose="02020603050405020304" pitchFamily="18" charset="0"/>
                <a:cs typeface="Times New Roman" panose="02020603050405020304" pitchFamily="18" charset="0"/>
              </a:rPr>
              <a:t>In a convolutional layer, the </a:t>
            </a:r>
            <a:r>
              <a:rPr lang="en-US" altLang="en-US" sz="2800" b="1" i="1" dirty="0">
                <a:solidFill>
                  <a:srgbClr val="199819"/>
                </a:solidFill>
                <a:latin typeface="Times New Roman" panose="02020603050405020304" pitchFamily="18" charset="0"/>
                <a:cs typeface="Times New Roman" panose="02020603050405020304" pitchFamily="18" charset="0"/>
              </a:rPr>
              <a:t>input</a:t>
            </a:r>
            <a:r>
              <a:rPr lang="en-US" altLang="en-US" sz="2800" dirty="0">
                <a:latin typeface="Times New Roman" panose="02020603050405020304" pitchFamily="18" charset="0"/>
                <a:cs typeface="Times New Roman" panose="02020603050405020304" pitchFamily="18" charset="0"/>
              </a:rPr>
              <a:t> is convolved with several </a:t>
            </a:r>
            <a:r>
              <a:rPr lang="en-US" altLang="en-US" sz="2800" dirty="0">
                <a:solidFill>
                  <a:srgbClr val="FF0000"/>
                </a:solidFill>
                <a:latin typeface="Times New Roman" panose="02020603050405020304" pitchFamily="18" charset="0"/>
                <a:cs typeface="Times New Roman" panose="02020603050405020304" pitchFamily="18" charset="0"/>
              </a:rPr>
              <a:t>filters</a:t>
            </a:r>
            <a:r>
              <a:rPr lang="en-US" altLang="en-US" sz="2800" dirty="0">
                <a:latin typeface="Times New Roman" panose="02020603050405020304" pitchFamily="18" charset="0"/>
                <a:cs typeface="Times New Roman" panose="02020603050405020304" pitchFamily="18" charset="0"/>
              </a:rPr>
              <a:t> (</a:t>
            </a:r>
            <a:r>
              <a:rPr lang="en-US" altLang="en-US" sz="2800" i="1" dirty="0">
                <a:solidFill>
                  <a:srgbClr val="234CF9"/>
                </a:solidFill>
                <a:latin typeface="Times New Roman" panose="02020603050405020304" pitchFamily="18" charset="0"/>
                <a:cs typeface="Times New Roman" panose="02020603050405020304" pitchFamily="18" charset="0"/>
              </a:rPr>
              <a:t>kernels</a:t>
            </a:r>
            <a:r>
              <a:rPr lang="en-US" altLang="en-US" sz="2800" dirty="0">
                <a:latin typeface="Times New Roman" panose="02020603050405020304" pitchFamily="18" charset="0"/>
                <a:cs typeface="Times New Roman" panose="02020603050405020304" pitchFamily="18" charset="0"/>
              </a:rPr>
              <a:t>)</a:t>
            </a:r>
          </a:p>
          <a:p>
            <a:pPr marL="342900" indent="-342900" eaLnBrk="1" hangingPunct="1">
              <a:spcAft>
                <a:spcPts val="600"/>
              </a:spcAft>
              <a:buClr>
                <a:srgbClr val="234CF9"/>
              </a:buClr>
              <a:buSzPct val="85000"/>
              <a:buFont typeface="Wingdings" panose="05000000000000000000" pitchFamily="2" charset="2"/>
              <a:buChar char="q"/>
            </a:pPr>
            <a:r>
              <a:rPr lang="en-US" altLang="en-US" sz="2800" dirty="0">
                <a:latin typeface="Times New Roman" panose="02020603050405020304" pitchFamily="18" charset="0"/>
                <a:cs typeface="Times New Roman" panose="02020603050405020304" pitchFamily="18" charset="0"/>
              </a:rPr>
              <a:t>Filters are </a:t>
            </a:r>
            <a:r>
              <a:rPr lang="en-US" altLang="en-US" sz="2800" i="1" dirty="0">
                <a:latin typeface="Times New Roman" panose="02020603050405020304" pitchFamily="18" charset="0"/>
                <a:cs typeface="Times New Roman" panose="02020603050405020304" pitchFamily="18" charset="0"/>
              </a:rPr>
              <a:t>responsible</a:t>
            </a:r>
            <a:r>
              <a:rPr lang="en-US" altLang="en-US" sz="2800" dirty="0">
                <a:latin typeface="Times New Roman" panose="02020603050405020304" pitchFamily="18" charset="0"/>
                <a:cs typeface="Times New Roman" panose="02020603050405020304" pitchFamily="18" charset="0"/>
              </a:rPr>
              <a:t> for </a:t>
            </a:r>
            <a:r>
              <a:rPr lang="en-US" altLang="en-US" sz="2800" b="1" u="sng" dirty="0">
                <a:latin typeface="Times New Roman" panose="02020603050405020304" pitchFamily="18" charset="0"/>
                <a:cs typeface="Times New Roman" panose="02020603050405020304" pitchFamily="18" charset="0"/>
              </a:rPr>
              <a:t>detecting hidden patterns</a:t>
            </a:r>
            <a:r>
              <a:rPr lang="en-US" altLang="en-US" sz="2800" b="1"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in the inputs (e.g., images) </a:t>
            </a:r>
          </a:p>
        </p:txBody>
      </p:sp>
      <p:graphicFrame>
        <p:nvGraphicFramePr>
          <p:cNvPr id="17" name="內容版面配置區 3">
            <a:extLst>
              <a:ext uri="{FF2B5EF4-FFF2-40B4-BE49-F238E27FC236}">
                <a16:creationId xmlns:a16="http://schemas.microsoft.com/office/drawing/2014/main" id="{F2755889-2228-45F8-B018-4C3C90609CB4}"/>
              </a:ext>
            </a:extLst>
          </p:cNvPr>
          <p:cNvGraphicFramePr>
            <a:graphicFrameLocks noGrp="1"/>
          </p:cNvGraphicFramePr>
          <p:nvPr>
            <p:ph idx="1"/>
            <p:extLst>
              <p:ext uri="{D42A27DB-BD31-4B8C-83A1-F6EECF244321}">
                <p14:modId xmlns:p14="http://schemas.microsoft.com/office/powerpoint/2010/main" val="1362207768"/>
              </p:ext>
            </p:extLst>
          </p:nvPr>
        </p:nvGraphicFramePr>
        <p:xfrm>
          <a:off x="1378744" y="346717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5"/>
                  </a:ext>
                </a:extLst>
              </a:tr>
            </a:tbl>
          </a:graphicData>
        </a:graphic>
      </p:graphicFrame>
      <p:sp>
        <p:nvSpPr>
          <p:cNvPr id="20" name="文字方塊 4">
            <a:extLst>
              <a:ext uri="{FF2B5EF4-FFF2-40B4-BE49-F238E27FC236}">
                <a16:creationId xmlns:a16="http://schemas.microsoft.com/office/drawing/2014/main" id="{A2F9B80A-D831-40A9-948B-B9CC879CA1DB}"/>
              </a:ext>
            </a:extLst>
          </p:cNvPr>
          <p:cNvSpPr txBox="1">
            <a:spLocks noChangeArrowheads="1"/>
          </p:cNvSpPr>
          <p:nvPr/>
        </p:nvSpPr>
        <p:spPr bwMode="auto">
          <a:xfrm>
            <a:off x="1642269" y="6231404"/>
            <a:ext cx="2346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1600" dirty="0">
                <a:solidFill>
                  <a:srgbClr val="234CF9"/>
                </a:solidFill>
                <a:latin typeface="Times New Roman" panose="02020603050405020304" pitchFamily="18" charset="0"/>
                <a:cs typeface="Times New Roman" panose="02020603050405020304" pitchFamily="18" charset="0"/>
              </a:rPr>
              <a:t>6 x 6 image</a:t>
            </a:r>
            <a:endParaRPr lang="zh-TW" altLang="en-US" sz="1600" dirty="0">
              <a:solidFill>
                <a:srgbClr val="234CF9"/>
              </a:solidFill>
              <a:latin typeface="Times New Roman" panose="02020603050405020304" pitchFamily="18" charset="0"/>
              <a:cs typeface="Times New Roman" panose="02020603050405020304" pitchFamily="18" charset="0"/>
            </a:endParaRPr>
          </a:p>
        </p:txBody>
      </p:sp>
      <p:graphicFrame>
        <p:nvGraphicFramePr>
          <p:cNvPr id="21" name="表格 5">
            <a:extLst>
              <a:ext uri="{FF2B5EF4-FFF2-40B4-BE49-F238E27FC236}">
                <a16:creationId xmlns:a16="http://schemas.microsoft.com/office/drawing/2014/main" id="{C195130A-4E8E-43EC-8B42-1FA38A7404D0}"/>
              </a:ext>
            </a:extLst>
          </p:cNvPr>
          <p:cNvGraphicFramePr>
            <a:graphicFrameLocks noGrp="1"/>
          </p:cNvGraphicFramePr>
          <p:nvPr>
            <p:extLst>
              <p:ext uri="{D42A27DB-BD31-4B8C-83A1-F6EECF244321}">
                <p14:modId xmlns:p14="http://schemas.microsoft.com/office/powerpoint/2010/main" val="1533870255"/>
              </p:ext>
            </p:extLst>
          </p:nvPr>
        </p:nvGraphicFramePr>
        <p:xfrm>
          <a:off x="5212235" y="3480449"/>
          <a:ext cx="1447800" cy="1112520"/>
        </p:xfrm>
        <a:graphic>
          <a:graphicData uri="http://schemas.openxmlformats.org/drawingml/2006/table">
            <a:tbl>
              <a:tblPr firstRow="1" bandRow="1">
                <a:tableStyleId>{5940675A-B579-460E-94D1-54222C63F5DA}</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70840">
                <a:tc>
                  <a:txBody>
                    <a:body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2" name="文字方塊 6">
            <a:extLst>
              <a:ext uri="{FF2B5EF4-FFF2-40B4-BE49-F238E27FC236}">
                <a16:creationId xmlns:a16="http://schemas.microsoft.com/office/drawing/2014/main" id="{444507F5-A1B3-4525-9C1A-948B87DDEEE9}"/>
              </a:ext>
            </a:extLst>
          </p:cNvPr>
          <p:cNvSpPr txBox="1">
            <a:spLocks noChangeArrowheads="1"/>
          </p:cNvSpPr>
          <p:nvPr/>
        </p:nvSpPr>
        <p:spPr bwMode="auto">
          <a:xfrm>
            <a:off x="6808465" y="3674929"/>
            <a:ext cx="7453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latin typeface="Times New Roman" panose="02020603050405020304" pitchFamily="18" charset="0"/>
                <a:cs typeface="Times New Roman" panose="02020603050405020304" pitchFamily="18" charset="0"/>
              </a:rPr>
              <a:t>Filter 1</a:t>
            </a:r>
            <a:endParaRPr lang="zh-TW" altLang="en-US" sz="2000" dirty="0">
              <a:latin typeface="Times New Roman" panose="02020603050405020304" pitchFamily="18" charset="0"/>
              <a:cs typeface="Times New Roman" panose="02020603050405020304" pitchFamily="18" charset="0"/>
            </a:endParaRPr>
          </a:p>
        </p:txBody>
      </p:sp>
      <p:graphicFrame>
        <p:nvGraphicFramePr>
          <p:cNvPr id="23" name="表格 7">
            <a:extLst>
              <a:ext uri="{FF2B5EF4-FFF2-40B4-BE49-F238E27FC236}">
                <a16:creationId xmlns:a16="http://schemas.microsoft.com/office/drawing/2014/main" id="{70833D09-9B3D-417E-836F-CD471AE2ECC1}"/>
              </a:ext>
            </a:extLst>
          </p:cNvPr>
          <p:cNvGraphicFramePr>
            <a:graphicFrameLocks noGrp="1"/>
          </p:cNvGraphicFramePr>
          <p:nvPr>
            <p:extLst>
              <p:ext uri="{D42A27DB-BD31-4B8C-83A1-F6EECF244321}">
                <p14:modId xmlns:p14="http://schemas.microsoft.com/office/powerpoint/2010/main" val="217384948"/>
              </p:ext>
            </p:extLst>
          </p:nvPr>
        </p:nvGraphicFramePr>
        <p:xfrm>
          <a:off x="5212235" y="4663777"/>
          <a:ext cx="1447800" cy="1112520"/>
        </p:xfrm>
        <a:graphic>
          <a:graphicData uri="http://schemas.openxmlformats.org/drawingml/2006/table">
            <a:tbl>
              <a:tblPr firstRow="1" bandRow="1">
                <a:tableStyleId>{5940675A-B579-460E-94D1-54222C63F5DA}</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70840">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4" name="文字方塊 8">
            <a:extLst>
              <a:ext uri="{FF2B5EF4-FFF2-40B4-BE49-F238E27FC236}">
                <a16:creationId xmlns:a16="http://schemas.microsoft.com/office/drawing/2014/main" id="{0C74FD0A-809E-48C3-8F8B-ADEFD9FBEB20}"/>
              </a:ext>
            </a:extLst>
          </p:cNvPr>
          <p:cNvSpPr txBox="1">
            <a:spLocks noChangeArrowheads="1"/>
          </p:cNvSpPr>
          <p:nvPr/>
        </p:nvSpPr>
        <p:spPr bwMode="auto">
          <a:xfrm>
            <a:off x="6808465" y="4968287"/>
            <a:ext cx="7453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latin typeface="Times New Roman" panose="02020603050405020304" pitchFamily="18" charset="0"/>
                <a:cs typeface="Times New Roman" panose="02020603050405020304" pitchFamily="18" charset="0"/>
              </a:rPr>
              <a:t>Filter 2</a:t>
            </a:r>
            <a:endParaRPr lang="zh-TW" altLang="en-US" sz="2000" dirty="0">
              <a:latin typeface="Times New Roman" panose="02020603050405020304" pitchFamily="18" charset="0"/>
              <a:cs typeface="Times New Roman" panose="02020603050405020304" pitchFamily="18" charset="0"/>
            </a:endParaRPr>
          </a:p>
        </p:txBody>
      </p:sp>
      <p:sp>
        <p:nvSpPr>
          <p:cNvPr id="25" name="文字方塊 9">
            <a:extLst>
              <a:ext uri="{FF2B5EF4-FFF2-40B4-BE49-F238E27FC236}">
                <a16:creationId xmlns:a16="http://schemas.microsoft.com/office/drawing/2014/main" id="{B9F4556D-74B2-48E9-A76F-2ABB155D5318}"/>
              </a:ext>
            </a:extLst>
          </p:cNvPr>
          <p:cNvSpPr txBox="1">
            <a:spLocks noChangeArrowheads="1"/>
          </p:cNvSpPr>
          <p:nvPr/>
        </p:nvSpPr>
        <p:spPr bwMode="auto">
          <a:xfrm rot="5400000">
            <a:off x="5689068" y="5721353"/>
            <a:ext cx="7080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b="1" dirty="0">
                <a:latin typeface="Times New Roman" panose="02020603050405020304" pitchFamily="18" charset="0"/>
                <a:cs typeface="Times New Roman" panose="02020603050405020304" pitchFamily="18" charset="0"/>
              </a:rPr>
              <a:t>……</a:t>
            </a:r>
            <a:endParaRPr lang="zh-TW" altLang="en-US" sz="2800" b="1" dirty="0">
              <a:latin typeface="Times New Roman" panose="02020603050405020304" pitchFamily="18" charset="0"/>
              <a:cs typeface="Times New Roman" panose="02020603050405020304" pitchFamily="18" charset="0"/>
            </a:endParaRPr>
          </a:p>
        </p:txBody>
      </p:sp>
      <p:sp>
        <p:nvSpPr>
          <p:cNvPr id="26" name="文字方塊 10">
            <a:extLst>
              <a:ext uri="{FF2B5EF4-FFF2-40B4-BE49-F238E27FC236}">
                <a16:creationId xmlns:a16="http://schemas.microsoft.com/office/drawing/2014/main" id="{50BF65A5-E117-4A55-BF75-55827619CFDE}"/>
              </a:ext>
            </a:extLst>
          </p:cNvPr>
          <p:cNvSpPr txBox="1">
            <a:spLocks noChangeArrowheads="1"/>
          </p:cNvSpPr>
          <p:nvPr/>
        </p:nvSpPr>
        <p:spPr bwMode="auto">
          <a:xfrm>
            <a:off x="8130522" y="5190171"/>
            <a:ext cx="3962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dirty="0">
                <a:solidFill>
                  <a:srgbClr val="FF0000"/>
                </a:solidFill>
                <a:latin typeface="Times New Roman" panose="02020603050405020304" pitchFamily="18" charset="0"/>
                <a:cs typeface="Times New Roman" panose="02020603050405020304" pitchFamily="18" charset="0"/>
              </a:rPr>
              <a:t>Filter weights are the network parameters to be learned.</a:t>
            </a:r>
            <a:endParaRPr lang="zh-TW" altLang="en-US" sz="2200" b="1" dirty="0">
              <a:solidFill>
                <a:srgbClr val="FF0000"/>
              </a:solidFill>
              <a:latin typeface="Times New Roman" panose="02020603050405020304" pitchFamily="18" charset="0"/>
              <a:cs typeface="Times New Roman" panose="02020603050405020304" pitchFamily="18" charset="0"/>
            </a:endParaRPr>
          </a:p>
        </p:txBody>
      </p:sp>
      <p:sp>
        <p:nvSpPr>
          <p:cNvPr id="27" name="文字方塊 12">
            <a:extLst>
              <a:ext uri="{FF2B5EF4-FFF2-40B4-BE49-F238E27FC236}">
                <a16:creationId xmlns:a16="http://schemas.microsoft.com/office/drawing/2014/main" id="{397ADD05-4376-454E-92B1-B0F84E46F188}"/>
              </a:ext>
            </a:extLst>
          </p:cNvPr>
          <p:cNvSpPr txBox="1">
            <a:spLocks noChangeArrowheads="1"/>
          </p:cNvSpPr>
          <p:nvPr/>
        </p:nvSpPr>
        <p:spPr bwMode="auto">
          <a:xfrm>
            <a:off x="8130522" y="3578941"/>
            <a:ext cx="39719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solidFill>
                  <a:srgbClr val="234CF9"/>
                </a:solidFill>
                <a:latin typeface="Times New Roman" panose="02020603050405020304" pitchFamily="18" charset="0"/>
                <a:cs typeface="Times New Roman" panose="02020603050405020304" pitchFamily="18" charset="0"/>
              </a:rPr>
              <a:t>Each filter (3 x 3) detects a small pattern (</a:t>
            </a:r>
            <a:r>
              <a:rPr lang="en-US" altLang="zh-TW" sz="2200" dirty="0">
                <a:latin typeface="Times New Roman" panose="02020603050405020304" pitchFamily="18" charset="0"/>
                <a:cs typeface="Times New Roman" panose="02020603050405020304" pitchFamily="18" charset="0"/>
              </a:rPr>
              <a:t>dots, corner, edges, etc.</a:t>
            </a:r>
            <a:r>
              <a:rPr lang="en-US" altLang="zh-TW" sz="2200" dirty="0">
                <a:solidFill>
                  <a:srgbClr val="234CF9"/>
                </a:solidFill>
                <a:latin typeface="Times New Roman" panose="02020603050405020304" pitchFamily="18" charset="0"/>
                <a:cs typeface="Times New Roman" panose="02020603050405020304" pitchFamily="18" charset="0"/>
              </a:rPr>
              <a:t>)</a:t>
            </a:r>
            <a:endParaRPr lang="zh-TW" altLang="en-US" sz="2200" dirty="0">
              <a:solidFill>
                <a:srgbClr val="234CF9"/>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6D1A9D7-986B-47C3-B929-7F74CC3FF152}"/>
              </a:ext>
            </a:extLst>
          </p:cNvPr>
          <p:cNvSpPr txBox="1"/>
          <p:nvPr/>
        </p:nvSpPr>
        <p:spPr>
          <a:xfrm>
            <a:off x="220716" y="6497280"/>
            <a:ext cx="10306050" cy="276999"/>
          </a:xfrm>
          <a:prstGeom prst="rect">
            <a:avLst/>
          </a:prstGeom>
          <a:noFill/>
        </p:spPr>
        <p:txBody>
          <a:bodyPr wrap="square">
            <a:spAutoFit/>
          </a:bodyPr>
          <a:lstStyle/>
          <a:p>
            <a:r>
              <a:rPr lang="en-US" sz="1200" b="1" u="sng" dirty="0">
                <a:latin typeface="Times New Roman" panose="02020603050405020304" pitchFamily="18" charset="0"/>
                <a:cs typeface="Times New Roman" panose="02020603050405020304" pitchFamily="18" charset="0"/>
              </a:rPr>
              <a:t>Modified from</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3"/>
              </a:rPr>
              <a:t>https://www.cs.bgu.ac.il/~dip182/wiki.files/Deep-Learning-2017-Lecture5CNN.pdf</a:t>
            </a:r>
            <a:r>
              <a:rPr lang="en-US" sz="1200" dirty="0">
                <a:latin typeface="Times New Roman" panose="02020603050405020304" pitchFamily="18" charset="0"/>
                <a:cs typeface="Times New Roman" panose="02020603050405020304" pitchFamily="18" charset="0"/>
              </a:rPr>
              <a:t> </a:t>
            </a:r>
          </a:p>
        </p:txBody>
      </p:sp>
      <p:sp>
        <p:nvSpPr>
          <p:cNvPr id="14" name="Slide Number Placeholder 16">
            <a:extLst>
              <a:ext uri="{FF2B5EF4-FFF2-40B4-BE49-F238E27FC236}">
                <a16:creationId xmlns:a16="http://schemas.microsoft.com/office/drawing/2014/main" id="{32764AEC-3F06-43A1-8A85-99DD8FB41B5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11</a:t>
            </a:fld>
            <a:endParaRPr lang="en-US" sz="1680" dirty="0">
              <a:solidFill>
                <a:schemeClr val="tx1"/>
              </a:solidFill>
              <a:latin typeface="Times New Roman" panose="02020603050405020304" pitchFamily="18" charset="0"/>
              <a:cs typeface="Times New Roman" panose="02020603050405020304" pitchFamily="18" charset="0"/>
            </a:endParaRPr>
          </a:p>
        </p:txBody>
      </p:sp>
      <p:sp>
        <p:nvSpPr>
          <p:cNvPr id="15" name="文字方塊 8">
            <a:extLst>
              <a:ext uri="{FF2B5EF4-FFF2-40B4-BE49-F238E27FC236}">
                <a16:creationId xmlns:a16="http://schemas.microsoft.com/office/drawing/2014/main" id="{71599CD2-33D4-4BF3-B371-5AA460A9D8A5}"/>
              </a:ext>
            </a:extLst>
          </p:cNvPr>
          <p:cNvSpPr txBox="1">
            <a:spLocks noChangeArrowheads="1"/>
          </p:cNvSpPr>
          <p:nvPr/>
        </p:nvSpPr>
        <p:spPr bwMode="auto">
          <a:xfrm>
            <a:off x="6808465" y="6008493"/>
            <a:ext cx="7453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latin typeface="Times New Roman" panose="02020603050405020304" pitchFamily="18" charset="0"/>
                <a:cs typeface="Times New Roman" panose="02020603050405020304" pitchFamily="18" charset="0"/>
              </a:rPr>
              <a:t>Filter n</a:t>
            </a:r>
            <a:endParaRPr lang="zh-TW" altLang="en-US" sz="2000"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2147BFEA-87F1-4533-9441-1F314CDDAF03}"/>
              </a:ext>
            </a:extLst>
          </p:cNvPr>
          <p:cNvGrpSpPr/>
          <p:nvPr/>
        </p:nvGrpSpPr>
        <p:grpSpPr>
          <a:xfrm>
            <a:off x="5297893" y="4691461"/>
            <a:ext cx="1268484" cy="1033894"/>
            <a:chOff x="5297893" y="4691461"/>
            <a:chExt cx="1268484" cy="1033894"/>
          </a:xfrm>
        </p:grpSpPr>
        <p:grpSp>
          <p:nvGrpSpPr>
            <p:cNvPr id="3" name="Group 2">
              <a:extLst>
                <a:ext uri="{FF2B5EF4-FFF2-40B4-BE49-F238E27FC236}">
                  <a16:creationId xmlns:a16="http://schemas.microsoft.com/office/drawing/2014/main" id="{1FB4B66F-6331-43CB-9073-3FBC815635C0}"/>
                </a:ext>
              </a:extLst>
            </p:cNvPr>
            <p:cNvGrpSpPr/>
            <p:nvPr/>
          </p:nvGrpSpPr>
          <p:grpSpPr>
            <a:xfrm>
              <a:off x="5297893" y="4691461"/>
              <a:ext cx="1268484" cy="305797"/>
              <a:chOff x="5293895" y="4691461"/>
              <a:chExt cx="1268484" cy="305797"/>
            </a:xfrm>
          </p:grpSpPr>
          <p:sp>
            <p:nvSpPr>
              <p:cNvPr id="2" name="Oval 1">
                <a:extLst>
                  <a:ext uri="{FF2B5EF4-FFF2-40B4-BE49-F238E27FC236}">
                    <a16:creationId xmlns:a16="http://schemas.microsoft.com/office/drawing/2014/main" id="{98BEA431-4B83-4916-8C0D-1BB0DEE76E0D}"/>
                  </a:ext>
                </a:extLst>
              </p:cNvPr>
              <p:cNvSpPr/>
              <p:nvPr/>
            </p:nvSpPr>
            <p:spPr>
              <a:xfrm>
                <a:off x="5293895" y="4691461"/>
                <a:ext cx="298383" cy="2768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8F49876-0BAC-431B-8AD3-4C4EBDF6DEB3}"/>
                  </a:ext>
                </a:extLst>
              </p:cNvPr>
              <p:cNvSpPr/>
              <p:nvPr/>
            </p:nvSpPr>
            <p:spPr>
              <a:xfrm>
                <a:off x="5770992" y="4700365"/>
                <a:ext cx="298383" cy="2768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20254C8-19F8-4E15-8101-4E17F837817F}"/>
                  </a:ext>
                </a:extLst>
              </p:cNvPr>
              <p:cNvSpPr/>
              <p:nvPr/>
            </p:nvSpPr>
            <p:spPr>
              <a:xfrm>
                <a:off x="6263996" y="4720432"/>
                <a:ext cx="298383" cy="2768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D92B91F-C861-4C5D-880D-F19D78DB6A25}"/>
                </a:ext>
              </a:extLst>
            </p:cNvPr>
            <p:cNvGrpSpPr/>
            <p:nvPr/>
          </p:nvGrpSpPr>
          <p:grpSpPr>
            <a:xfrm>
              <a:off x="5297893" y="5082919"/>
              <a:ext cx="1268484" cy="305797"/>
              <a:chOff x="5293895" y="4691461"/>
              <a:chExt cx="1268484" cy="305797"/>
            </a:xfrm>
          </p:grpSpPr>
          <p:sp>
            <p:nvSpPr>
              <p:cNvPr id="30" name="Oval 29">
                <a:extLst>
                  <a:ext uri="{FF2B5EF4-FFF2-40B4-BE49-F238E27FC236}">
                    <a16:creationId xmlns:a16="http://schemas.microsoft.com/office/drawing/2014/main" id="{28BE2223-3FD5-40A2-8867-00FB9486BFB7}"/>
                  </a:ext>
                </a:extLst>
              </p:cNvPr>
              <p:cNvSpPr/>
              <p:nvPr/>
            </p:nvSpPr>
            <p:spPr>
              <a:xfrm>
                <a:off x="5293895" y="4691461"/>
                <a:ext cx="298383" cy="2768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4E9A53B-9477-48F6-BDAB-1D68C8252980}"/>
                  </a:ext>
                </a:extLst>
              </p:cNvPr>
              <p:cNvSpPr/>
              <p:nvPr/>
            </p:nvSpPr>
            <p:spPr>
              <a:xfrm>
                <a:off x="5770992" y="4700365"/>
                <a:ext cx="298383" cy="2768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B8A7691-024F-4A27-A5C7-D41D410C18C9}"/>
                  </a:ext>
                </a:extLst>
              </p:cNvPr>
              <p:cNvSpPr/>
              <p:nvPr/>
            </p:nvSpPr>
            <p:spPr>
              <a:xfrm>
                <a:off x="6263996" y="4720432"/>
                <a:ext cx="298383" cy="2768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7C2AAF5-70CB-4321-BABE-E225BEB62DD3}"/>
                </a:ext>
              </a:extLst>
            </p:cNvPr>
            <p:cNvGrpSpPr/>
            <p:nvPr/>
          </p:nvGrpSpPr>
          <p:grpSpPr>
            <a:xfrm>
              <a:off x="5297893" y="5419558"/>
              <a:ext cx="1268484" cy="305797"/>
              <a:chOff x="5293895" y="4691461"/>
              <a:chExt cx="1268484" cy="305797"/>
            </a:xfrm>
          </p:grpSpPr>
          <p:sp>
            <p:nvSpPr>
              <p:cNvPr id="34" name="Oval 33">
                <a:extLst>
                  <a:ext uri="{FF2B5EF4-FFF2-40B4-BE49-F238E27FC236}">
                    <a16:creationId xmlns:a16="http://schemas.microsoft.com/office/drawing/2014/main" id="{C34D4E27-2614-4EAB-B3CD-EACBE3B848B6}"/>
                  </a:ext>
                </a:extLst>
              </p:cNvPr>
              <p:cNvSpPr/>
              <p:nvPr/>
            </p:nvSpPr>
            <p:spPr>
              <a:xfrm>
                <a:off x="5293895" y="4691461"/>
                <a:ext cx="298383" cy="2768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970EF35-E002-4DDB-A345-98AF3188529D}"/>
                  </a:ext>
                </a:extLst>
              </p:cNvPr>
              <p:cNvSpPr/>
              <p:nvPr/>
            </p:nvSpPr>
            <p:spPr>
              <a:xfrm>
                <a:off x="5770992" y="4700365"/>
                <a:ext cx="298383" cy="2768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3A58093-BC00-4D5F-8E55-E947B49220D5}"/>
                  </a:ext>
                </a:extLst>
              </p:cNvPr>
              <p:cNvSpPr/>
              <p:nvPr/>
            </p:nvSpPr>
            <p:spPr>
              <a:xfrm>
                <a:off x="6263996" y="4720432"/>
                <a:ext cx="298383" cy="2768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32245F57-F0A5-4275-9F07-8F672FD3F655}"/>
              </a:ext>
            </a:extLst>
          </p:cNvPr>
          <p:cNvGrpSpPr/>
          <p:nvPr/>
        </p:nvGrpSpPr>
        <p:grpSpPr>
          <a:xfrm>
            <a:off x="7553861" y="3828818"/>
            <a:ext cx="576661" cy="2333564"/>
            <a:chOff x="7553861" y="3828818"/>
            <a:chExt cx="576661" cy="2333564"/>
          </a:xfrm>
        </p:grpSpPr>
        <p:cxnSp>
          <p:nvCxnSpPr>
            <p:cNvPr id="6" name="Straight Arrow Connector 5">
              <a:extLst>
                <a:ext uri="{FF2B5EF4-FFF2-40B4-BE49-F238E27FC236}">
                  <a16:creationId xmlns:a16="http://schemas.microsoft.com/office/drawing/2014/main" id="{0AA394AF-92A8-4601-97DE-2E1FFE125522}"/>
                </a:ext>
              </a:extLst>
            </p:cNvPr>
            <p:cNvCxnSpPr>
              <a:cxnSpLocks/>
              <a:stCxn id="27" idx="1"/>
              <a:endCxn id="22" idx="3"/>
            </p:cNvCxnSpPr>
            <p:nvPr/>
          </p:nvCxnSpPr>
          <p:spPr>
            <a:xfrm flipH="1" flipV="1">
              <a:off x="7553861" y="3828818"/>
              <a:ext cx="576661" cy="134844"/>
            </a:xfrm>
            <a:prstGeom prst="straightConnector1">
              <a:avLst/>
            </a:prstGeom>
            <a:ln w="28575">
              <a:solidFill>
                <a:srgbClr val="234CF9"/>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29D1671-0AAE-4B46-85AF-64AF1EBFF104}"/>
                </a:ext>
              </a:extLst>
            </p:cNvPr>
            <p:cNvCxnSpPr>
              <a:cxnSpLocks/>
              <a:stCxn id="27" idx="1"/>
              <a:endCxn id="24" idx="3"/>
            </p:cNvCxnSpPr>
            <p:nvPr/>
          </p:nvCxnSpPr>
          <p:spPr>
            <a:xfrm flipH="1">
              <a:off x="7553861" y="3963662"/>
              <a:ext cx="576661" cy="1158514"/>
            </a:xfrm>
            <a:prstGeom prst="straightConnector1">
              <a:avLst/>
            </a:prstGeom>
            <a:ln w="28575">
              <a:solidFill>
                <a:srgbClr val="234CF9"/>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0848D7-CC35-47F0-BC98-3F17188E3B13}"/>
                </a:ext>
              </a:extLst>
            </p:cNvPr>
            <p:cNvCxnSpPr>
              <a:cxnSpLocks/>
              <a:stCxn id="27" idx="1"/>
              <a:endCxn id="15" idx="3"/>
            </p:cNvCxnSpPr>
            <p:nvPr/>
          </p:nvCxnSpPr>
          <p:spPr>
            <a:xfrm flipH="1">
              <a:off x="7553861" y="3963662"/>
              <a:ext cx="576661" cy="2198720"/>
            </a:xfrm>
            <a:prstGeom prst="straightConnector1">
              <a:avLst/>
            </a:prstGeom>
            <a:ln w="28575">
              <a:solidFill>
                <a:srgbClr val="234CF9"/>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37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P spid="26" grpId="0"/>
      <p:bldP spid="27" grpId="0"/>
      <p:bldP spid="29"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4DD45F-8633-4943-80EC-1CD19780A5D7}"/>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CNNs: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Convolution Operation</a:t>
            </a:r>
          </a:p>
        </p:txBody>
      </p:sp>
      <p:sp>
        <p:nvSpPr>
          <p:cNvPr id="28" name="TextBox 27">
            <a:extLst>
              <a:ext uri="{FF2B5EF4-FFF2-40B4-BE49-F238E27FC236}">
                <a16:creationId xmlns:a16="http://schemas.microsoft.com/office/drawing/2014/main" id="{64F100DD-1911-40F1-ABB9-A1A3963F6918}"/>
              </a:ext>
            </a:extLst>
          </p:cNvPr>
          <p:cNvSpPr txBox="1"/>
          <p:nvPr/>
        </p:nvSpPr>
        <p:spPr>
          <a:xfrm>
            <a:off x="220716" y="6497280"/>
            <a:ext cx="10306050" cy="276999"/>
          </a:xfrm>
          <a:prstGeom prst="rect">
            <a:avLst/>
          </a:prstGeom>
          <a:noFill/>
        </p:spPr>
        <p:txBody>
          <a:bodyPr wrap="square">
            <a:spAutoFit/>
          </a:bodyPr>
          <a:lstStyle/>
          <a:p>
            <a:r>
              <a:rPr lang="en-US" sz="1200" b="1" u="sng" dirty="0">
                <a:latin typeface="Times New Roman" panose="02020603050405020304" pitchFamily="18" charset="0"/>
                <a:cs typeface="Times New Roman" panose="02020603050405020304" pitchFamily="18" charset="0"/>
              </a:rPr>
              <a:t>Modified from</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2"/>
              </a:rPr>
              <a:t>https://www.cs.bgu.ac.il/~dip182/wiki.files/Deep-Learning-2017-Lecture5CNN.pdf</a:t>
            </a:r>
            <a:r>
              <a:rPr lang="en-US" sz="1200" dirty="0">
                <a:latin typeface="Times New Roman" panose="02020603050405020304" pitchFamily="18" charset="0"/>
                <a:cs typeface="Times New Roman" panose="02020603050405020304" pitchFamily="18" charset="0"/>
              </a:rPr>
              <a:t> </a:t>
            </a:r>
          </a:p>
        </p:txBody>
      </p:sp>
      <p:graphicFrame>
        <p:nvGraphicFramePr>
          <p:cNvPr id="15" name="內容版面配置區 3">
            <a:extLst>
              <a:ext uri="{FF2B5EF4-FFF2-40B4-BE49-F238E27FC236}">
                <a16:creationId xmlns:a16="http://schemas.microsoft.com/office/drawing/2014/main" id="{05CAD2E7-9FB3-4C18-878F-8837EDC85D34}"/>
              </a:ext>
            </a:extLst>
          </p:cNvPr>
          <p:cNvGraphicFramePr>
            <a:graphicFrameLocks noGrp="1"/>
          </p:cNvGraphicFramePr>
          <p:nvPr>
            <p:ph idx="1"/>
            <p:extLst>
              <p:ext uri="{D42A27DB-BD31-4B8C-83A1-F6EECF244321}">
                <p14:modId xmlns:p14="http://schemas.microsoft.com/office/powerpoint/2010/main" val="1916991117"/>
              </p:ext>
            </p:extLst>
          </p:nvPr>
        </p:nvGraphicFramePr>
        <p:xfrm>
          <a:off x="912062" y="287342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5"/>
                  </a:ext>
                </a:extLst>
              </a:tr>
            </a:tbl>
          </a:graphicData>
        </a:graphic>
      </p:graphicFrame>
      <p:sp>
        <p:nvSpPr>
          <p:cNvPr id="18" name="文字方塊 4">
            <a:extLst>
              <a:ext uri="{FF2B5EF4-FFF2-40B4-BE49-F238E27FC236}">
                <a16:creationId xmlns:a16="http://schemas.microsoft.com/office/drawing/2014/main" id="{841BDF82-F935-4102-9221-04B45B845E32}"/>
              </a:ext>
            </a:extLst>
          </p:cNvPr>
          <p:cNvSpPr txBox="1">
            <a:spLocks noChangeArrowheads="1"/>
          </p:cNvSpPr>
          <p:nvPr/>
        </p:nvSpPr>
        <p:spPr bwMode="auto">
          <a:xfrm>
            <a:off x="1175587" y="5864278"/>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latin typeface="Times New Roman" panose="02020603050405020304" pitchFamily="18" charset="0"/>
                <a:cs typeface="Times New Roman" panose="02020603050405020304" pitchFamily="18" charset="0"/>
              </a:rPr>
              <a:t>6 x 6 image</a:t>
            </a:r>
            <a:endParaRPr lang="zh-TW" altLang="en-US">
              <a:latin typeface="Times New Roman" panose="02020603050405020304" pitchFamily="18" charset="0"/>
              <a:cs typeface="Times New Roman" panose="02020603050405020304" pitchFamily="18" charset="0"/>
            </a:endParaRPr>
          </a:p>
        </p:txBody>
      </p:sp>
      <p:graphicFrame>
        <p:nvGraphicFramePr>
          <p:cNvPr id="19" name="表格 5">
            <a:extLst>
              <a:ext uri="{FF2B5EF4-FFF2-40B4-BE49-F238E27FC236}">
                <a16:creationId xmlns:a16="http://schemas.microsoft.com/office/drawing/2014/main" id="{ED39DBA7-C086-47D8-AEEA-93F77FE877EF}"/>
              </a:ext>
            </a:extLst>
          </p:cNvPr>
          <p:cNvGraphicFramePr>
            <a:graphicFrameLocks noGrp="1"/>
          </p:cNvGraphicFramePr>
          <p:nvPr>
            <p:extLst>
              <p:ext uri="{D42A27DB-BD31-4B8C-83A1-F6EECF244321}">
                <p14:modId xmlns:p14="http://schemas.microsoft.com/office/powerpoint/2010/main" val="2048151958"/>
              </p:ext>
            </p:extLst>
          </p:nvPr>
        </p:nvGraphicFramePr>
        <p:xfrm>
          <a:off x="1056524" y="112530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9" name="文字方塊 6">
            <a:extLst>
              <a:ext uri="{FF2B5EF4-FFF2-40B4-BE49-F238E27FC236}">
                <a16:creationId xmlns:a16="http://schemas.microsoft.com/office/drawing/2014/main" id="{D29A5512-D222-4CAE-B8FC-4751B73DF6A7}"/>
              </a:ext>
            </a:extLst>
          </p:cNvPr>
          <p:cNvSpPr txBox="1">
            <a:spLocks noChangeArrowheads="1"/>
          </p:cNvSpPr>
          <p:nvPr/>
        </p:nvSpPr>
        <p:spPr bwMode="auto">
          <a:xfrm>
            <a:off x="2678949" y="1580917"/>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Times New Roman" panose="02020603050405020304" pitchFamily="18" charset="0"/>
                <a:cs typeface="Times New Roman" panose="02020603050405020304" pitchFamily="18" charset="0"/>
              </a:rPr>
              <a:t>Filter 1</a:t>
            </a:r>
            <a:endParaRPr lang="zh-TW" altLang="en-US" dirty="0">
              <a:latin typeface="Times New Roman" panose="02020603050405020304" pitchFamily="18" charset="0"/>
              <a:cs typeface="Times New Roman" panose="02020603050405020304" pitchFamily="18" charset="0"/>
            </a:endParaRPr>
          </a:p>
        </p:txBody>
      </p:sp>
      <p:sp>
        <p:nvSpPr>
          <p:cNvPr id="30" name="矩形 2">
            <a:extLst>
              <a:ext uri="{FF2B5EF4-FFF2-40B4-BE49-F238E27FC236}">
                <a16:creationId xmlns:a16="http://schemas.microsoft.com/office/drawing/2014/main" id="{0B6A9F64-AC35-47FF-96D9-E0EBF5D8F8C6}"/>
              </a:ext>
            </a:extLst>
          </p:cNvPr>
          <p:cNvSpPr/>
          <p:nvPr/>
        </p:nvSpPr>
        <p:spPr>
          <a:xfrm>
            <a:off x="912062" y="2873428"/>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31" name="橢圓 11">
            <a:extLst>
              <a:ext uri="{FF2B5EF4-FFF2-40B4-BE49-F238E27FC236}">
                <a16:creationId xmlns:a16="http://schemas.microsoft.com/office/drawing/2014/main" id="{D6AC8C4C-EA2E-46C1-8C1D-F911D36A8729}"/>
              </a:ext>
            </a:extLst>
          </p:cNvPr>
          <p:cNvSpPr>
            <a:spLocks noChangeArrowheads="1"/>
          </p:cNvSpPr>
          <p:nvPr/>
        </p:nvSpPr>
        <p:spPr bwMode="auto">
          <a:xfrm>
            <a:off x="5261858" y="3262365"/>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3</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32" name="橢圓 12">
            <a:extLst>
              <a:ext uri="{FF2B5EF4-FFF2-40B4-BE49-F238E27FC236}">
                <a16:creationId xmlns:a16="http://schemas.microsoft.com/office/drawing/2014/main" id="{2886252E-41E8-4025-9E69-4E36EDC7777D}"/>
              </a:ext>
            </a:extLst>
          </p:cNvPr>
          <p:cNvSpPr>
            <a:spLocks noChangeArrowheads="1"/>
          </p:cNvSpPr>
          <p:nvPr/>
        </p:nvSpPr>
        <p:spPr bwMode="auto">
          <a:xfrm>
            <a:off x="6103233" y="3262365"/>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-1</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33" name="矩形 27">
            <a:extLst>
              <a:ext uri="{FF2B5EF4-FFF2-40B4-BE49-F238E27FC236}">
                <a16:creationId xmlns:a16="http://schemas.microsoft.com/office/drawing/2014/main" id="{5206D29B-2A5B-4971-A850-ADA180746DB5}"/>
              </a:ext>
            </a:extLst>
          </p:cNvPr>
          <p:cNvSpPr/>
          <p:nvPr/>
        </p:nvSpPr>
        <p:spPr>
          <a:xfrm>
            <a:off x="1410537" y="2873428"/>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CC337885-5073-4BF0-9C3A-ED663FE8B6D0}"/>
              </a:ext>
            </a:extLst>
          </p:cNvPr>
          <p:cNvSpPr>
            <a:spLocks noChangeArrowheads="1"/>
          </p:cNvSpPr>
          <p:nvPr/>
        </p:nvSpPr>
        <p:spPr bwMode="auto">
          <a:xfrm>
            <a:off x="5521251" y="2265924"/>
            <a:ext cx="1476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Times New Roman" panose="02020603050405020304" pitchFamily="18" charset="0"/>
                <a:cs typeface="Times New Roman" panose="02020603050405020304" pitchFamily="18" charset="0"/>
              </a:rPr>
              <a:t>If s</a:t>
            </a:r>
            <a:r>
              <a:rPr lang="zh-TW" altLang="en-US" dirty="0">
                <a:latin typeface="Times New Roman" panose="02020603050405020304" pitchFamily="18" charset="0"/>
                <a:cs typeface="Times New Roman" panose="02020603050405020304" pitchFamily="18" charset="0"/>
              </a:rPr>
              <a:t>tride</a:t>
            </a:r>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288CE300-C9C7-4DAF-ADEF-60B9D2F785FD}"/>
              </a:ext>
            </a:extLst>
          </p:cNvPr>
          <p:cNvCxnSpPr>
            <a:cxnSpLocks noChangeShapeType="1"/>
          </p:cNvCxnSpPr>
          <p:nvPr/>
        </p:nvCxnSpPr>
        <p:spPr bwMode="auto">
          <a:xfrm>
            <a:off x="3888624" y="3598915"/>
            <a:ext cx="685800"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6" name="TextBox 35">
            <a:extLst>
              <a:ext uri="{FF2B5EF4-FFF2-40B4-BE49-F238E27FC236}">
                <a16:creationId xmlns:a16="http://schemas.microsoft.com/office/drawing/2014/main" id="{6E402359-8503-4137-8BC6-DA0D39B1B191}"/>
              </a:ext>
            </a:extLst>
          </p:cNvPr>
          <p:cNvSpPr txBox="1">
            <a:spLocks noChangeArrowheads="1"/>
          </p:cNvSpPr>
          <p:nvPr/>
        </p:nvSpPr>
        <p:spPr bwMode="auto">
          <a:xfrm>
            <a:off x="3812424" y="2913115"/>
            <a:ext cx="8899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Times New Roman" panose="02020603050405020304" pitchFamily="18" charset="0"/>
              </a:rPr>
              <a:t>Dot </a:t>
            </a:r>
          </a:p>
          <a:p>
            <a:pPr eaLnBrk="1" hangingPunct="1"/>
            <a:r>
              <a:rPr lang="en-US" altLang="en-US" sz="1800">
                <a:latin typeface="Times New Roman" panose="02020603050405020304" pitchFamily="18" charset="0"/>
                <a:cs typeface="Times New Roman" panose="02020603050405020304" pitchFamily="18" charset="0"/>
              </a:rPr>
              <a:t>product</a:t>
            </a:r>
          </a:p>
        </p:txBody>
      </p:sp>
      <p:sp>
        <p:nvSpPr>
          <p:cNvPr id="41" name="矩形 2">
            <a:extLst>
              <a:ext uri="{FF2B5EF4-FFF2-40B4-BE49-F238E27FC236}">
                <a16:creationId xmlns:a16="http://schemas.microsoft.com/office/drawing/2014/main" id="{3CCBAC09-C638-4621-8233-8EB8E356BF54}"/>
              </a:ext>
            </a:extLst>
          </p:cNvPr>
          <p:cNvSpPr/>
          <p:nvPr/>
        </p:nvSpPr>
        <p:spPr>
          <a:xfrm>
            <a:off x="919908" y="2862316"/>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42" name="橢圓 11">
            <a:extLst>
              <a:ext uri="{FF2B5EF4-FFF2-40B4-BE49-F238E27FC236}">
                <a16:creationId xmlns:a16="http://schemas.microsoft.com/office/drawing/2014/main" id="{0CDE1E84-5A19-47D5-AA81-F93F982AF94E}"/>
              </a:ext>
            </a:extLst>
          </p:cNvPr>
          <p:cNvSpPr>
            <a:spLocks noChangeArrowheads="1"/>
          </p:cNvSpPr>
          <p:nvPr/>
        </p:nvSpPr>
        <p:spPr bwMode="auto">
          <a:xfrm>
            <a:off x="9883339" y="3180967"/>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3</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43" name="橢圓 12">
            <a:extLst>
              <a:ext uri="{FF2B5EF4-FFF2-40B4-BE49-F238E27FC236}">
                <a16:creationId xmlns:a16="http://schemas.microsoft.com/office/drawing/2014/main" id="{BC1DB5EE-DAC7-4A28-9A6B-774210A34E6C}"/>
              </a:ext>
            </a:extLst>
          </p:cNvPr>
          <p:cNvSpPr>
            <a:spLocks noChangeArrowheads="1"/>
          </p:cNvSpPr>
          <p:nvPr/>
        </p:nvSpPr>
        <p:spPr bwMode="auto">
          <a:xfrm>
            <a:off x="10724714" y="3180967"/>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-3</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44" name="矩形 27">
            <a:extLst>
              <a:ext uri="{FF2B5EF4-FFF2-40B4-BE49-F238E27FC236}">
                <a16:creationId xmlns:a16="http://schemas.microsoft.com/office/drawing/2014/main" id="{F42CCC42-7D96-453A-8E39-ADE70FD810C3}"/>
              </a:ext>
            </a:extLst>
          </p:cNvPr>
          <p:cNvSpPr/>
          <p:nvPr/>
        </p:nvSpPr>
        <p:spPr>
          <a:xfrm>
            <a:off x="1874041" y="2873428"/>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45" name="矩形 33">
            <a:extLst>
              <a:ext uri="{FF2B5EF4-FFF2-40B4-BE49-F238E27FC236}">
                <a16:creationId xmlns:a16="http://schemas.microsoft.com/office/drawing/2014/main" id="{70E40EDE-CFD7-4B9F-B328-007D7B7D38E5}"/>
              </a:ext>
            </a:extLst>
          </p:cNvPr>
          <p:cNvSpPr>
            <a:spLocks noChangeArrowheads="1"/>
          </p:cNvSpPr>
          <p:nvPr/>
        </p:nvSpPr>
        <p:spPr bwMode="auto">
          <a:xfrm>
            <a:off x="9903518" y="2208339"/>
            <a:ext cx="1476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Times New Roman" panose="02020603050405020304" pitchFamily="18" charset="0"/>
                <a:cs typeface="Times New Roman" panose="02020603050405020304" pitchFamily="18" charset="0"/>
              </a:rPr>
              <a:t>If s</a:t>
            </a:r>
            <a:r>
              <a:rPr lang="zh-TW" altLang="en-US" dirty="0">
                <a:latin typeface="Times New Roman" panose="02020603050405020304" pitchFamily="18" charset="0"/>
                <a:cs typeface="Times New Roman" panose="02020603050405020304" pitchFamily="18" charset="0"/>
              </a:rPr>
              <a:t>tride</a:t>
            </a:r>
            <a:r>
              <a:rPr lang="en-US" altLang="zh-TW" dirty="0">
                <a:latin typeface="Times New Roman" panose="02020603050405020304" pitchFamily="18" charset="0"/>
                <a:cs typeface="Times New Roman" panose="02020603050405020304" pitchFamily="18" charset="0"/>
              </a:rPr>
              <a:t>=2</a:t>
            </a:r>
            <a:endParaRPr lang="zh-TW" altLang="en-US" dirty="0">
              <a:latin typeface="Times New Roman" panose="02020603050405020304" pitchFamily="18" charset="0"/>
              <a:cs typeface="Times New Roman" panose="02020603050405020304" pitchFamily="18" charset="0"/>
            </a:endParaRPr>
          </a:p>
        </p:txBody>
      </p:sp>
      <p:sp>
        <p:nvSpPr>
          <p:cNvPr id="74" name="矩形 2">
            <a:extLst>
              <a:ext uri="{FF2B5EF4-FFF2-40B4-BE49-F238E27FC236}">
                <a16:creationId xmlns:a16="http://schemas.microsoft.com/office/drawing/2014/main" id="{1F922991-5697-4151-9BC9-08CA3A7B5056}"/>
              </a:ext>
            </a:extLst>
          </p:cNvPr>
          <p:cNvSpPr/>
          <p:nvPr/>
        </p:nvSpPr>
        <p:spPr>
          <a:xfrm>
            <a:off x="921186" y="2869760"/>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75" name="橢圓 11">
            <a:extLst>
              <a:ext uri="{FF2B5EF4-FFF2-40B4-BE49-F238E27FC236}">
                <a16:creationId xmlns:a16="http://schemas.microsoft.com/office/drawing/2014/main" id="{C0E84EAA-7CBD-4151-9AF6-0836175E16F5}"/>
              </a:ext>
            </a:extLst>
          </p:cNvPr>
          <p:cNvSpPr>
            <a:spLocks noChangeArrowheads="1"/>
          </p:cNvSpPr>
          <p:nvPr/>
        </p:nvSpPr>
        <p:spPr bwMode="auto">
          <a:xfrm>
            <a:off x="5267754" y="3258707"/>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3</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76" name="橢圓 12">
            <a:extLst>
              <a:ext uri="{FF2B5EF4-FFF2-40B4-BE49-F238E27FC236}">
                <a16:creationId xmlns:a16="http://schemas.microsoft.com/office/drawing/2014/main" id="{1D8C80CC-EEB5-4F54-969E-9E34A1DD874A}"/>
              </a:ext>
            </a:extLst>
          </p:cNvPr>
          <p:cNvSpPr>
            <a:spLocks noChangeArrowheads="1"/>
          </p:cNvSpPr>
          <p:nvPr/>
        </p:nvSpPr>
        <p:spPr bwMode="auto">
          <a:xfrm>
            <a:off x="6109129" y="3258707"/>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-1</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77" name="橢圓 13">
            <a:extLst>
              <a:ext uri="{FF2B5EF4-FFF2-40B4-BE49-F238E27FC236}">
                <a16:creationId xmlns:a16="http://schemas.microsoft.com/office/drawing/2014/main" id="{94E62F68-B94A-4E8E-82A1-8B67F222A7CB}"/>
              </a:ext>
            </a:extLst>
          </p:cNvPr>
          <p:cNvSpPr>
            <a:spLocks noChangeArrowheads="1"/>
          </p:cNvSpPr>
          <p:nvPr/>
        </p:nvSpPr>
        <p:spPr bwMode="auto">
          <a:xfrm>
            <a:off x="6950504" y="3258707"/>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-3</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78" name="橢圓 14">
            <a:extLst>
              <a:ext uri="{FF2B5EF4-FFF2-40B4-BE49-F238E27FC236}">
                <a16:creationId xmlns:a16="http://schemas.microsoft.com/office/drawing/2014/main" id="{9A3DA581-A37F-4D50-A37A-8B216768C853}"/>
              </a:ext>
            </a:extLst>
          </p:cNvPr>
          <p:cNvSpPr>
            <a:spLocks noChangeArrowheads="1"/>
          </p:cNvSpPr>
          <p:nvPr/>
        </p:nvSpPr>
        <p:spPr bwMode="auto">
          <a:xfrm>
            <a:off x="7791879" y="3258707"/>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-1</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79" name="橢圓 15">
            <a:extLst>
              <a:ext uri="{FF2B5EF4-FFF2-40B4-BE49-F238E27FC236}">
                <a16:creationId xmlns:a16="http://schemas.microsoft.com/office/drawing/2014/main" id="{8723497E-B36D-4BE0-8EBC-D5FA8E27111A}"/>
              </a:ext>
            </a:extLst>
          </p:cNvPr>
          <p:cNvSpPr>
            <a:spLocks noChangeArrowheads="1"/>
          </p:cNvSpPr>
          <p:nvPr/>
        </p:nvSpPr>
        <p:spPr bwMode="auto">
          <a:xfrm>
            <a:off x="5267754" y="4058807"/>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-3</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80" name="橢圓 16">
            <a:extLst>
              <a:ext uri="{FF2B5EF4-FFF2-40B4-BE49-F238E27FC236}">
                <a16:creationId xmlns:a16="http://schemas.microsoft.com/office/drawing/2014/main" id="{2C30DB2B-10EE-4A40-B53E-EF8335E98369}"/>
              </a:ext>
            </a:extLst>
          </p:cNvPr>
          <p:cNvSpPr>
            <a:spLocks noChangeArrowheads="1"/>
          </p:cNvSpPr>
          <p:nvPr/>
        </p:nvSpPr>
        <p:spPr bwMode="auto">
          <a:xfrm>
            <a:off x="6109129" y="4058807"/>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1</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81" name="橢圓 17">
            <a:extLst>
              <a:ext uri="{FF2B5EF4-FFF2-40B4-BE49-F238E27FC236}">
                <a16:creationId xmlns:a16="http://schemas.microsoft.com/office/drawing/2014/main" id="{CFB0D3C9-593D-4771-89C0-328C5B28A941}"/>
              </a:ext>
            </a:extLst>
          </p:cNvPr>
          <p:cNvSpPr>
            <a:spLocks noChangeArrowheads="1"/>
          </p:cNvSpPr>
          <p:nvPr/>
        </p:nvSpPr>
        <p:spPr bwMode="auto">
          <a:xfrm>
            <a:off x="6950504" y="4058807"/>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0</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82" name="橢圓 18">
            <a:extLst>
              <a:ext uri="{FF2B5EF4-FFF2-40B4-BE49-F238E27FC236}">
                <a16:creationId xmlns:a16="http://schemas.microsoft.com/office/drawing/2014/main" id="{59E3D19F-BEAF-4B18-8A38-FD19DDD21BB6}"/>
              </a:ext>
            </a:extLst>
          </p:cNvPr>
          <p:cNvSpPr>
            <a:spLocks noChangeArrowheads="1"/>
          </p:cNvSpPr>
          <p:nvPr/>
        </p:nvSpPr>
        <p:spPr bwMode="auto">
          <a:xfrm>
            <a:off x="7791879" y="4058807"/>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-3</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83" name="橢圓 19">
            <a:extLst>
              <a:ext uri="{FF2B5EF4-FFF2-40B4-BE49-F238E27FC236}">
                <a16:creationId xmlns:a16="http://schemas.microsoft.com/office/drawing/2014/main" id="{7E3BFB17-AB2B-4DE5-A60A-8DD40271AEFB}"/>
              </a:ext>
            </a:extLst>
          </p:cNvPr>
          <p:cNvSpPr>
            <a:spLocks noChangeArrowheads="1"/>
          </p:cNvSpPr>
          <p:nvPr/>
        </p:nvSpPr>
        <p:spPr bwMode="auto">
          <a:xfrm>
            <a:off x="5267754" y="4917645"/>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-3</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84" name="橢圓 20">
            <a:extLst>
              <a:ext uri="{FF2B5EF4-FFF2-40B4-BE49-F238E27FC236}">
                <a16:creationId xmlns:a16="http://schemas.microsoft.com/office/drawing/2014/main" id="{895174A3-6662-4B0F-89B1-B12BDC4C9388}"/>
              </a:ext>
            </a:extLst>
          </p:cNvPr>
          <p:cNvSpPr>
            <a:spLocks noChangeArrowheads="1"/>
          </p:cNvSpPr>
          <p:nvPr/>
        </p:nvSpPr>
        <p:spPr bwMode="auto">
          <a:xfrm>
            <a:off x="6109129" y="4917645"/>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-3</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85" name="橢圓 21">
            <a:extLst>
              <a:ext uri="{FF2B5EF4-FFF2-40B4-BE49-F238E27FC236}">
                <a16:creationId xmlns:a16="http://schemas.microsoft.com/office/drawing/2014/main" id="{13ABBFB6-B3D3-4E8A-B828-6FE189F93B5B}"/>
              </a:ext>
            </a:extLst>
          </p:cNvPr>
          <p:cNvSpPr>
            <a:spLocks noChangeArrowheads="1"/>
          </p:cNvSpPr>
          <p:nvPr/>
        </p:nvSpPr>
        <p:spPr bwMode="auto">
          <a:xfrm>
            <a:off x="6950504" y="4917645"/>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0</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86" name="橢圓 22">
            <a:extLst>
              <a:ext uri="{FF2B5EF4-FFF2-40B4-BE49-F238E27FC236}">
                <a16:creationId xmlns:a16="http://schemas.microsoft.com/office/drawing/2014/main" id="{96619F65-49BE-445E-9B67-3FC867D0018F}"/>
              </a:ext>
            </a:extLst>
          </p:cNvPr>
          <p:cNvSpPr>
            <a:spLocks noChangeArrowheads="1"/>
          </p:cNvSpPr>
          <p:nvPr/>
        </p:nvSpPr>
        <p:spPr bwMode="auto">
          <a:xfrm>
            <a:off x="7791879" y="4917645"/>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1</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87" name="橢圓 23">
            <a:extLst>
              <a:ext uri="{FF2B5EF4-FFF2-40B4-BE49-F238E27FC236}">
                <a16:creationId xmlns:a16="http://schemas.microsoft.com/office/drawing/2014/main" id="{51609728-BD45-44B7-B597-E52E0EB16385}"/>
              </a:ext>
            </a:extLst>
          </p:cNvPr>
          <p:cNvSpPr>
            <a:spLocks noChangeArrowheads="1"/>
          </p:cNvSpPr>
          <p:nvPr/>
        </p:nvSpPr>
        <p:spPr bwMode="auto">
          <a:xfrm>
            <a:off x="5277279" y="5730445"/>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3</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88" name="橢圓 24">
            <a:extLst>
              <a:ext uri="{FF2B5EF4-FFF2-40B4-BE49-F238E27FC236}">
                <a16:creationId xmlns:a16="http://schemas.microsoft.com/office/drawing/2014/main" id="{A3D6DC77-AC2B-44B8-9632-5E2EC9C48E85}"/>
              </a:ext>
            </a:extLst>
          </p:cNvPr>
          <p:cNvSpPr>
            <a:spLocks noChangeArrowheads="1"/>
          </p:cNvSpPr>
          <p:nvPr/>
        </p:nvSpPr>
        <p:spPr bwMode="auto">
          <a:xfrm>
            <a:off x="6109129" y="5717745"/>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-2</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89" name="橢圓 25">
            <a:extLst>
              <a:ext uri="{FF2B5EF4-FFF2-40B4-BE49-F238E27FC236}">
                <a16:creationId xmlns:a16="http://schemas.microsoft.com/office/drawing/2014/main" id="{CE387BB1-BF9A-4093-A5C0-F27262CB4D9C}"/>
              </a:ext>
            </a:extLst>
          </p:cNvPr>
          <p:cNvSpPr>
            <a:spLocks noChangeArrowheads="1"/>
          </p:cNvSpPr>
          <p:nvPr/>
        </p:nvSpPr>
        <p:spPr bwMode="auto">
          <a:xfrm>
            <a:off x="6950504" y="5717745"/>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-2</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90" name="橢圓 26">
            <a:extLst>
              <a:ext uri="{FF2B5EF4-FFF2-40B4-BE49-F238E27FC236}">
                <a16:creationId xmlns:a16="http://schemas.microsoft.com/office/drawing/2014/main" id="{E409E671-65C4-4E9B-8C0E-4EF7EE8E439A}"/>
              </a:ext>
            </a:extLst>
          </p:cNvPr>
          <p:cNvSpPr>
            <a:spLocks noChangeArrowheads="1"/>
          </p:cNvSpPr>
          <p:nvPr/>
        </p:nvSpPr>
        <p:spPr bwMode="auto">
          <a:xfrm>
            <a:off x="7791879" y="5717745"/>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Times New Roman" panose="02020603050405020304" pitchFamily="18" charset="0"/>
                <a:cs typeface="Times New Roman" panose="02020603050405020304" pitchFamily="18" charset="0"/>
              </a:rPr>
              <a:t>-1</a:t>
            </a:r>
            <a:endParaRPr lang="zh-TW" altLang="en-US" sz="2400" dirty="0">
              <a:solidFill>
                <a:schemeClr val="dk1"/>
              </a:solidFill>
              <a:latin typeface="Times New Roman" panose="02020603050405020304" pitchFamily="18" charset="0"/>
              <a:cs typeface="Times New Roman" panose="02020603050405020304" pitchFamily="18" charset="0"/>
            </a:endParaRPr>
          </a:p>
        </p:txBody>
      </p:sp>
      <p:sp>
        <p:nvSpPr>
          <p:cNvPr id="91" name="矩形 27">
            <a:extLst>
              <a:ext uri="{FF2B5EF4-FFF2-40B4-BE49-F238E27FC236}">
                <a16:creationId xmlns:a16="http://schemas.microsoft.com/office/drawing/2014/main" id="{600D306F-C9F3-4957-9FB9-2C646C703844}"/>
              </a:ext>
            </a:extLst>
          </p:cNvPr>
          <p:cNvSpPr/>
          <p:nvPr/>
        </p:nvSpPr>
        <p:spPr>
          <a:xfrm>
            <a:off x="1419661" y="2869760"/>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92" name="矩形 28">
            <a:extLst>
              <a:ext uri="{FF2B5EF4-FFF2-40B4-BE49-F238E27FC236}">
                <a16:creationId xmlns:a16="http://schemas.microsoft.com/office/drawing/2014/main" id="{CDBEB760-1088-4865-B9E9-81E182E73B99}"/>
              </a:ext>
            </a:extLst>
          </p:cNvPr>
          <p:cNvSpPr/>
          <p:nvPr/>
        </p:nvSpPr>
        <p:spPr>
          <a:xfrm>
            <a:off x="1865748" y="2872935"/>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93" name="矩形 29">
            <a:extLst>
              <a:ext uri="{FF2B5EF4-FFF2-40B4-BE49-F238E27FC236}">
                <a16:creationId xmlns:a16="http://schemas.microsoft.com/office/drawing/2014/main" id="{04D26620-6ABD-47AE-A17C-C9AA3AC888B1}"/>
              </a:ext>
            </a:extLst>
          </p:cNvPr>
          <p:cNvSpPr/>
          <p:nvPr/>
        </p:nvSpPr>
        <p:spPr>
          <a:xfrm>
            <a:off x="2368986" y="2876110"/>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94" name="矩形 30">
            <a:extLst>
              <a:ext uri="{FF2B5EF4-FFF2-40B4-BE49-F238E27FC236}">
                <a16:creationId xmlns:a16="http://schemas.microsoft.com/office/drawing/2014/main" id="{0D61FB77-5647-4DBB-B01E-80920606CC20}"/>
              </a:ext>
            </a:extLst>
          </p:cNvPr>
          <p:cNvSpPr/>
          <p:nvPr/>
        </p:nvSpPr>
        <p:spPr>
          <a:xfrm>
            <a:off x="921186" y="3280922"/>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95" name="矩形 31">
            <a:extLst>
              <a:ext uri="{FF2B5EF4-FFF2-40B4-BE49-F238E27FC236}">
                <a16:creationId xmlns:a16="http://schemas.microsoft.com/office/drawing/2014/main" id="{E53E8C69-06C6-4C3D-A090-725C777E2B0C}"/>
              </a:ext>
            </a:extLst>
          </p:cNvPr>
          <p:cNvSpPr/>
          <p:nvPr/>
        </p:nvSpPr>
        <p:spPr>
          <a:xfrm>
            <a:off x="2368986" y="4238185"/>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96" name="矩形 7">
            <a:extLst>
              <a:ext uri="{FF2B5EF4-FFF2-40B4-BE49-F238E27FC236}">
                <a16:creationId xmlns:a16="http://schemas.microsoft.com/office/drawing/2014/main" id="{AA381B89-EE3E-4E24-AB21-4BC9C011E9B3}"/>
              </a:ext>
            </a:extLst>
          </p:cNvPr>
          <p:cNvSpPr/>
          <p:nvPr/>
        </p:nvSpPr>
        <p:spPr>
          <a:xfrm>
            <a:off x="1073986" y="1142972"/>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97" name="矩形 35">
            <a:extLst>
              <a:ext uri="{FF2B5EF4-FFF2-40B4-BE49-F238E27FC236}">
                <a16:creationId xmlns:a16="http://schemas.microsoft.com/office/drawing/2014/main" id="{57C11B21-59EB-4BF5-8778-65CAF0B424F4}"/>
              </a:ext>
            </a:extLst>
          </p:cNvPr>
          <p:cNvSpPr/>
          <p:nvPr/>
        </p:nvSpPr>
        <p:spPr>
          <a:xfrm>
            <a:off x="1629611" y="1601759"/>
            <a:ext cx="525462" cy="455613"/>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98" name="矩形 36">
            <a:extLst>
              <a:ext uri="{FF2B5EF4-FFF2-40B4-BE49-F238E27FC236}">
                <a16:creationId xmlns:a16="http://schemas.microsoft.com/office/drawing/2014/main" id="{F1082E12-BB3A-4602-AAA2-3E27AEF33DCC}"/>
              </a:ext>
            </a:extLst>
          </p:cNvPr>
          <p:cNvSpPr/>
          <p:nvPr/>
        </p:nvSpPr>
        <p:spPr>
          <a:xfrm>
            <a:off x="2155073" y="2070072"/>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cxnSp>
        <p:nvCxnSpPr>
          <p:cNvPr id="99" name="直線接點 9">
            <a:extLst>
              <a:ext uri="{FF2B5EF4-FFF2-40B4-BE49-F238E27FC236}">
                <a16:creationId xmlns:a16="http://schemas.microsoft.com/office/drawing/2014/main" id="{677D84F8-77A6-4461-A1C1-2E71DA0B1001}"/>
              </a:ext>
            </a:extLst>
          </p:cNvPr>
          <p:cNvCxnSpPr/>
          <p:nvPr/>
        </p:nvCxnSpPr>
        <p:spPr>
          <a:xfrm>
            <a:off x="1073986" y="1142972"/>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00" name="矩形 37">
            <a:extLst>
              <a:ext uri="{FF2B5EF4-FFF2-40B4-BE49-F238E27FC236}">
                <a16:creationId xmlns:a16="http://schemas.microsoft.com/office/drawing/2014/main" id="{8B54C504-9D5E-418D-9AA1-B3CB27B9CB43}"/>
              </a:ext>
            </a:extLst>
          </p:cNvPr>
          <p:cNvSpPr/>
          <p:nvPr/>
        </p:nvSpPr>
        <p:spPr>
          <a:xfrm>
            <a:off x="5258229" y="3257120"/>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101" name="矩形 38">
            <a:extLst>
              <a:ext uri="{FF2B5EF4-FFF2-40B4-BE49-F238E27FC236}">
                <a16:creationId xmlns:a16="http://schemas.microsoft.com/office/drawing/2014/main" id="{DBD5B700-2829-4590-977C-05A489F3DAFC}"/>
              </a:ext>
            </a:extLst>
          </p:cNvPr>
          <p:cNvSpPr/>
          <p:nvPr/>
        </p:nvSpPr>
        <p:spPr>
          <a:xfrm>
            <a:off x="5277279" y="5733620"/>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cxnSp>
        <p:nvCxnSpPr>
          <p:cNvPr id="102" name="直線接點 40">
            <a:extLst>
              <a:ext uri="{FF2B5EF4-FFF2-40B4-BE49-F238E27FC236}">
                <a16:creationId xmlns:a16="http://schemas.microsoft.com/office/drawing/2014/main" id="{36802421-0653-4003-B2B5-1581B2C0C475}"/>
              </a:ext>
            </a:extLst>
          </p:cNvPr>
          <p:cNvCxnSpPr/>
          <p:nvPr/>
        </p:nvCxnSpPr>
        <p:spPr>
          <a:xfrm>
            <a:off x="864036" y="2896747"/>
            <a:ext cx="1606550" cy="138271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直線接點 41">
            <a:extLst>
              <a:ext uri="{FF2B5EF4-FFF2-40B4-BE49-F238E27FC236}">
                <a16:creationId xmlns:a16="http://schemas.microsoft.com/office/drawing/2014/main" id="{5BE4B31A-F5B7-4EAB-B4FE-4DDB6B0CC55B}"/>
              </a:ext>
            </a:extLst>
          </p:cNvPr>
          <p:cNvCxnSpPr/>
          <p:nvPr/>
        </p:nvCxnSpPr>
        <p:spPr>
          <a:xfrm>
            <a:off x="816411" y="4231835"/>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50" name="Slide Number Placeholder 16">
            <a:extLst>
              <a:ext uri="{FF2B5EF4-FFF2-40B4-BE49-F238E27FC236}">
                <a16:creationId xmlns:a16="http://schemas.microsoft.com/office/drawing/2014/main" id="{52DCDC7F-6B4E-4835-AF33-0779A0156A1C}"/>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12</a:t>
            </a:fld>
            <a:endParaRPr lang="en-US" sz="168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237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4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7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2"/>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9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3"/>
                                        </p:tgtEl>
                                        <p:attrNameLst>
                                          <p:attrName>style.visibility</p:attrName>
                                        </p:attrNameLst>
                                      </p:cBhvr>
                                      <p:to>
                                        <p:strVal val="visible"/>
                                      </p:to>
                                    </p:set>
                                  </p:childTnLst>
                                </p:cTn>
                              </p:par>
                              <p:par>
                                <p:cTn id="95" presetID="1" presetClass="exit" presetSubtype="0" fill="hold" grpId="1" nodeType="withEffect">
                                  <p:stCondLst>
                                    <p:cond delay="0"/>
                                  </p:stCondLst>
                                  <p:childTnLst>
                                    <p:set>
                                      <p:cBhvr>
                                        <p:cTn id="96" dur="1" fill="hold">
                                          <p:stCondLst>
                                            <p:cond delay="0"/>
                                          </p:stCondLst>
                                        </p:cTn>
                                        <p:tgtEl>
                                          <p:spTgt spid="92"/>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4"/>
                                        </p:tgtEl>
                                        <p:attrNameLst>
                                          <p:attrName>style.visibility</p:attrName>
                                        </p:attrNameLst>
                                      </p:cBhvr>
                                      <p:to>
                                        <p:strVal val="visible"/>
                                      </p:to>
                                    </p:set>
                                  </p:childTnLst>
                                </p:cTn>
                              </p:par>
                              <p:par>
                                <p:cTn id="105" presetID="1" presetClass="exit" presetSubtype="0" fill="hold" grpId="1" nodeType="withEffect">
                                  <p:stCondLst>
                                    <p:cond delay="0"/>
                                  </p:stCondLst>
                                  <p:childTnLst>
                                    <p:set>
                                      <p:cBhvr>
                                        <p:cTn id="106" dur="1" fill="hold">
                                          <p:stCondLst>
                                            <p:cond delay="0"/>
                                          </p:stCondLst>
                                        </p:cTn>
                                        <p:tgtEl>
                                          <p:spTgt spid="93"/>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9"/>
                                        </p:tgtEl>
                                        <p:attrNameLst>
                                          <p:attrName>style.visibility</p:attrName>
                                        </p:attrNameLst>
                                      </p:cBhvr>
                                      <p:to>
                                        <p:strVal val="visible"/>
                                      </p:to>
                                    </p:set>
                                  </p:childTnLst>
                                </p:cTn>
                              </p:par>
                              <p:par>
                                <p:cTn id="133" presetID="1" presetClass="exit" presetSubtype="0" fill="hold" grpId="1" nodeType="withEffect">
                                  <p:stCondLst>
                                    <p:cond delay="0"/>
                                  </p:stCondLst>
                                  <p:childTnLst>
                                    <p:set>
                                      <p:cBhvr>
                                        <p:cTn id="134" dur="1" fill="hold">
                                          <p:stCondLst>
                                            <p:cond delay="0"/>
                                          </p:stCondLst>
                                        </p:cTn>
                                        <p:tgtEl>
                                          <p:spTgt spid="94"/>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9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9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96"/>
                                        </p:tgtEl>
                                        <p:attrNameLst>
                                          <p:attrName>style.visibility</p:attrName>
                                        </p:attrNameLst>
                                      </p:cBhvr>
                                      <p:to>
                                        <p:strVal val="visible"/>
                                      </p:to>
                                    </p:set>
                                  </p:childTnLst>
                                </p:cTn>
                              </p:par>
                            </p:childTnLst>
                          </p:cTn>
                        </p:par>
                        <p:par>
                          <p:cTn id="151" fill="hold">
                            <p:stCondLst>
                              <p:cond delay="0"/>
                            </p:stCondLst>
                            <p:childTnLst>
                              <p:par>
                                <p:cTn id="152" presetID="1" presetClass="exit" presetSubtype="0" fill="hold" grpId="1" nodeType="afterEffect">
                                  <p:stCondLst>
                                    <p:cond delay="0"/>
                                  </p:stCondLst>
                                  <p:childTnLst>
                                    <p:set>
                                      <p:cBhvr>
                                        <p:cTn id="153" dur="1" fill="hold">
                                          <p:stCondLst>
                                            <p:cond delay="0"/>
                                          </p:stCondLst>
                                        </p:cTn>
                                        <p:tgtEl>
                                          <p:spTgt spid="95"/>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nodeType="clickEffect">
                                  <p:stCondLst>
                                    <p:cond delay="0"/>
                                  </p:stCondLst>
                                  <p:childTnLst>
                                    <p:set>
                                      <p:cBhvr>
                                        <p:cTn id="157" dur="1" fill="hold">
                                          <p:stCondLst>
                                            <p:cond delay="0"/>
                                          </p:stCondLst>
                                        </p:cTn>
                                        <p:tgtEl>
                                          <p:spTgt spid="99"/>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nodeType="clickEffect">
                                  <p:stCondLst>
                                    <p:cond delay="0"/>
                                  </p:stCondLst>
                                  <p:childTnLst>
                                    <p:set>
                                      <p:cBhvr>
                                        <p:cTn id="161" dur="1" fill="hold">
                                          <p:stCondLst>
                                            <p:cond delay="0"/>
                                          </p:stCondLst>
                                        </p:cTn>
                                        <p:tgtEl>
                                          <p:spTgt spid="102"/>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10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100"/>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2" grpId="0" animBg="1"/>
      <p:bldP spid="33" grpId="0" animBg="1"/>
      <p:bldP spid="33" grpId="1" animBg="1"/>
      <p:bldP spid="34" grpId="0"/>
      <p:bldP spid="36" grpId="0"/>
      <p:bldP spid="41" grpId="0" animBg="1"/>
      <p:bldP spid="41" grpId="1" animBg="1"/>
      <p:bldP spid="42" grpId="0" animBg="1"/>
      <p:bldP spid="42" grpId="1" animBg="1"/>
      <p:bldP spid="43" grpId="0" animBg="1"/>
      <p:bldP spid="43" grpId="1" animBg="1"/>
      <p:bldP spid="44" grpId="0" animBg="1"/>
      <p:bldP spid="44" grpId="1" animBg="1"/>
      <p:bldP spid="45" grpId="0"/>
      <p:bldP spid="45" grpId="1"/>
      <p:bldP spid="74" grpId="0" animBg="1"/>
      <p:bldP spid="74" grpId="1"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7" grpId="0" animBg="1"/>
      <p:bldP spid="98" grpId="0" animBg="1"/>
      <p:bldP spid="100" grpId="0" animBg="1"/>
      <p:bldP spid="10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4DD45F-8633-4943-80EC-1CD19780A5D7}"/>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Convolution Operation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1" name="內容版面配置區 3">
            <a:extLst>
              <a:ext uri="{FF2B5EF4-FFF2-40B4-BE49-F238E27FC236}">
                <a16:creationId xmlns:a16="http://schemas.microsoft.com/office/drawing/2014/main" id="{1E15843C-28BE-4EE0-9A14-314733DDBEE0}"/>
              </a:ext>
            </a:extLst>
          </p:cNvPr>
          <p:cNvGraphicFramePr>
            <a:graphicFrameLocks/>
          </p:cNvGraphicFramePr>
          <p:nvPr>
            <p:extLst>
              <p:ext uri="{D42A27DB-BD31-4B8C-83A1-F6EECF244321}">
                <p14:modId xmlns:p14="http://schemas.microsoft.com/office/powerpoint/2010/main" val="2181451613"/>
              </p:ext>
            </p:extLst>
          </p:nvPr>
        </p:nvGraphicFramePr>
        <p:xfrm>
          <a:off x="6219970" y="3127664"/>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52" name="內容版面配置區 3">
            <a:extLst>
              <a:ext uri="{FF2B5EF4-FFF2-40B4-BE49-F238E27FC236}">
                <a16:creationId xmlns:a16="http://schemas.microsoft.com/office/drawing/2014/main" id="{467BCBA4-8898-4C82-BC90-06B4A295A12E}"/>
              </a:ext>
            </a:extLst>
          </p:cNvPr>
          <p:cNvGraphicFramePr>
            <a:graphicFrameLocks/>
          </p:cNvGraphicFramePr>
          <p:nvPr>
            <p:extLst>
              <p:ext uri="{D42A27DB-BD31-4B8C-83A1-F6EECF244321}">
                <p14:modId xmlns:p14="http://schemas.microsoft.com/office/powerpoint/2010/main" val="2195887974"/>
              </p:ext>
            </p:extLst>
          </p:nvPr>
        </p:nvGraphicFramePr>
        <p:xfrm>
          <a:off x="6383482" y="3334039"/>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53" name="內容版面配置區 3">
            <a:extLst>
              <a:ext uri="{FF2B5EF4-FFF2-40B4-BE49-F238E27FC236}">
                <a16:creationId xmlns:a16="http://schemas.microsoft.com/office/drawing/2014/main" id="{B2799614-66C2-4AF6-84F2-04B06AC5D16F}"/>
              </a:ext>
            </a:extLst>
          </p:cNvPr>
          <p:cNvGraphicFramePr>
            <a:graphicFrameLocks/>
          </p:cNvGraphicFramePr>
          <p:nvPr>
            <p:extLst>
              <p:ext uri="{D42A27DB-BD31-4B8C-83A1-F6EECF244321}">
                <p14:modId xmlns:p14="http://schemas.microsoft.com/office/powerpoint/2010/main" val="933444292"/>
              </p:ext>
            </p:extLst>
          </p:nvPr>
        </p:nvGraphicFramePr>
        <p:xfrm>
          <a:off x="6589857" y="3535652"/>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507769">
                  <a:extLst>
                    <a:ext uri="{9D8B030D-6E8A-4147-A177-3AD203B41FA5}">
                      <a16:colId xmlns:a16="http://schemas.microsoft.com/office/drawing/2014/main" val="20004"/>
                    </a:ext>
                  </a:extLst>
                </a:gridCol>
                <a:gridCol w="450023">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rgbClr val="0000FF"/>
                          </a:solidFill>
                          <a:latin typeface="Times New Roman" panose="02020603050405020304" pitchFamily="18" charset="0"/>
                          <a:cs typeface="Times New Roman" panose="02020603050405020304" pitchFamily="18" charset="0"/>
                        </a:rPr>
                        <a:t>1</a:t>
                      </a:r>
                      <a:endParaRPr lang="zh-TW" altLang="en-US" sz="2400" dirty="0">
                        <a:solidFill>
                          <a:srgbClr val="0000FF"/>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54" name="表格 8">
            <a:extLst>
              <a:ext uri="{FF2B5EF4-FFF2-40B4-BE49-F238E27FC236}">
                <a16:creationId xmlns:a16="http://schemas.microsoft.com/office/drawing/2014/main" id="{03E6C459-564F-456A-95BB-2CDEA89D5EA0}"/>
              </a:ext>
            </a:extLst>
          </p:cNvPr>
          <p:cNvGraphicFramePr>
            <a:graphicFrameLocks noGrp="1"/>
          </p:cNvGraphicFramePr>
          <p:nvPr>
            <p:extLst>
              <p:ext uri="{D42A27DB-BD31-4B8C-83A1-F6EECF244321}">
                <p14:modId xmlns:p14="http://schemas.microsoft.com/office/powerpoint/2010/main" val="2876725102"/>
              </p:ext>
            </p:extLst>
          </p:nvPr>
        </p:nvGraphicFramePr>
        <p:xfrm>
          <a:off x="4232420" y="1300452"/>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55" name="文字方塊 9">
            <a:extLst>
              <a:ext uri="{FF2B5EF4-FFF2-40B4-BE49-F238E27FC236}">
                <a16:creationId xmlns:a16="http://schemas.microsoft.com/office/drawing/2014/main" id="{D874AA88-D670-43AA-89EE-031954C444B2}"/>
              </a:ext>
            </a:extLst>
          </p:cNvPr>
          <p:cNvSpPr txBox="1">
            <a:spLocks noChangeArrowheads="1"/>
          </p:cNvSpPr>
          <p:nvPr/>
        </p:nvSpPr>
        <p:spPr bwMode="auto">
          <a:xfrm>
            <a:off x="5942157" y="2027527"/>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latin typeface="Times New Roman" panose="02020603050405020304" pitchFamily="18" charset="0"/>
                <a:cs typeface="Times New Roman" panose="02020603050405020304" pitchFamily="18" charset="0"/>
              </a:rPr>
              <a:t>Filter 1</a:t>
            </a:r>
            <a:endParaRPr lang="zh-TW" altLang="en-US">
              <a:latin typeface="Times New Roman" panose="02020603050405020304" pitchFamily="18" charset="0"/>
              <a:cs typeface="Times New Roman" panose="02020603050405020304" pitchFamily="18" charset="0"/>
            </a:endParaRPr>
          </a:p>
        </p:txBody>
      </p:sp>
      <p:graphicFrame>
        <p:nvGraphicFramePr>
          <p:cNvPr id="56" name="表格 10">
            <a:extLst>
              <a:ext uri="{FF2B5EF4-FFF2-40B4-BE49-F238E27FC236}">
                <a16:creationId xmlns:a16="http://schemas.microsoft.com/office/drawing/2014/main" id="{1010BA2F-9BD9-4C03-BFB3-E506FED341D0}"/>
              </a:ext>
            </a:extLst>
          </p:cNvPr>
          <p:cNvGraphicFramePr>
            <a:graphicFrameLocks noGrp="1"/>
          </p:cNvGraphicFramePr>
          <p:nvPr>
            <p:extLst>
              <p:ext uri="{D42A27DB-BD31-4B8C-83A1-F6EECF244321}">
                <p14:modId xmlns:p14="http://schemas.microsoft.com/office/powerpoint/2010/main" val="3722074470"/>
              </p:ext>
            </p:extLst>
          </p:nvPr>
        </p:nvGraphicFramePr>
        <p:xfrm>
          <a:off x="7237557" y="1259177"/>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57" name="文字方塊 11">
            <a:extLst>
              <a:ext uri="{FF2B5EF4-FFF2-40B4-BE49-F238E27FC236}">
                <a16:creationId xmlns:a16="http://schemas.microsoft.com/office/drawing/2014/main" id="{E12E03E0-0569-4350-8F2E-1679DCE2507C}"/>
              </a:ext>
            </a:extLst>
          </p:cNvPr>
          <p:cNvSpPr txBox="1">
            <a:spLocks noChangeArrowheads="1"/>
          </p:cNvSpPr>
          <p:nvPr/>
        </p:nvSpPr>
        <p:spPr bwMode="auto">
          <a:xfrm>
            <a:off x="8945707" y="1987839"/>
            <a:ext cx="1449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latin typeface="Times New Roman" panose="02020603050405020304" pitchFamily="18" charset="0"/>
                <a:cs typeface="Times New Roman" panose="02020603050405020304" pitchFamily="18" charset="0"/>
              </a:rPr>
              <a:t>Filter 2</a:t>
            </a:r>
            <a:endParaRPr lang="zh-TW" altLang="en-US">
              <a:latin typeface="Times New Roman" panose="02020603050405020304" pitchFamily="18" charset="0"/>
              <a:cs typeface="Times New Roman" panose="02020603050405020304" pitchFamily="18" charset="0"/>
            </a:endParaRPr>
          </a:p>
        </p:txBody>
      </p:sp>
      <p:graphicFrame>
        <p:nvGraphicFramePr>
          <p:cNvPr id="58" name="表格 12">
            <a:extLst>
              <a:ext uri="{FF2B5EF4-FFF2-40B4-BE49-F238E27FC236}">
                <a16:creationId xmlns:a16="http://schemas.microsoft.com/office/drawing/2014/main" id="{B10455AB-6D26-459B-BC28-BB0BAF5F0790}"/>
              </a:ext>
            </a:extLst>
          </p:cNvPr>
          <p:cNvGraphicFramePr>
            <a:graphicFrameLocks noGrp="1"/>
          </p:cNvGraphicFramePr>
          <p:nvPr>
            <p:extLst>
              <p:ext uri="{D42A27DB-BD31-4B8C-83A1-F6EECF244321}">
                <p14:modId xmlns:p14="http://schemas.microsoft.com/office/powerpoint/2010/main" val="2566161152"/>
              </p:ext>
            </p:extLst>
          </p:nvPr>
        </p:nvGraphicFramePr>
        <p:xfrm>
          <a:off x="4384820" y="1452852"/>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59" name="表格 13">
            <a:extLst>
              <a:ext uri="{FF2B5EF4-FFF2-40B4-BE49-F238E27FC236}">
                <a16:creationId xmlns:a16="http://schemas.microsoft.com/office/drawing/2014/main" id="{539E9316-BB8B-4EE5-9A4E-5F8710ACDC95}"/>
              </a:ext>
            </a:extLst>
          </p:cNvPr>
          <p:cNvGraphicFramePr>
            <a:graphicFrameLocks noGrp="1"/>
          </p:cNvGraphicFramePr>
          <p:nvPr>
            <p:extLst>
              <p:ext uri="{D42A27DB-BD31-4B8C-83A1-F6EECF244321}">
                <p14:modId xmlns:p14="http://schemas.microsoft.com/office/powerpoint/2010/main" val="724758140"/>
              </p:ext>
            </p:extLst>
          </p:nvPr>
        </p:nvGraphicFramePr>
        <p:xfrm>
          <a:off x="4537220" y="1568739"/>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0" name="表格 14">
            <a:extLst>
              <a:ext uri="{FF2B5EF4-FFF2-40B4-BE49-F238E27FC236}">
                <a16:creationId xmlns:a16="http://schemas.microsoft.com/office/drawing/2014/main" id="{9A0F9BA8-16BB-40F2-9907-EDF13745B7E3}"/>
              </a:ext>
            </a:extLst>
          </p:cNvPr>
          <p:cNvGraphicFramePr>
            <a:graphicFrameLocks noGrp="1"/>
          </p:cNvGraphicFramePr>
          <p:nvPr>
            <p:extLst>
              <p:ext uri="{D42A27DB-BD31-4B8C-83A1-F6EECF244321}">
                <p14:modId xmlns:p14="http://schemas.microsoft.com/office/powerpoint/2010/main" val="1673960526"/>
              </p:ext>
            </p:extLst>
          </p:nvPr>
        </p:nvGraphicFramePr>
        <p:xfrm>
          <a:off x="7389957" y="1394114"/>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1" name="表格 15">
            <a:extLst>
              <a:ext uri="{FF2B5EF4-FFF2-40B4-BE49-F238E27FC236}">
                <a16:creationId xmlns:a16="http://schemas.microsoft.com/office/drawing/2014/main" id="{ED9E4D88-4E94-43F0-BB36-34234758EDCF}"/>
              </a:ext>
            </a:extLst>
          </p:cNvPr>
          <p:cNvGraphicFramePr>
            <a:graphicFrameLocks noGrp="1"/>
          </p:cNvGraphicFramePr>
          <p:nvPr>
            <p:extLst>
              <p:ext uri="{D42A27DB-BD31-4B8C-83A1-F6EECF244321}">
                <p14:modId xmlns:p14="http://schemas.microsoft.com/office/powerpoint/2010/main" val="2886367357"/>
              </p:ext>
            </p:extLst>
          </p:nvPr>
        </p:nvGraphicFramePr>
        <p:xfrm>
          <a:off x="7542357" y="1546514"/>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62" name="向右箭號 4">
            <a:extLst>
              <a:ext uri="{FF2B5EF4-FFF2-40B4-BE49-F238E27FC236}">
                <a16:creationId xmlns:a16="http://schemas.microsoft.com/office/drawing/2014/main" id="{70EBFB88-3E18-467D-AE1C-B6517560D7CF}"/>
              </a:ext>
            </a:extLst>
          </p:cNvPr>
          <p:cNvSpPr/>
          <p:nvPr/>
        </p:nvSpPr>
        <p:spPr>
          <a:xfrm>
            <a:off x="5561157" y="4065877"/>
            <a:ext cx="508000" cy="86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grpSp>
        <p:nvGrpSpPr>
          <p:cNvPr id="63" name="群組 17">
            <a:extLst>
              <a:ext uri="{FF2B5EF4-FFF2-40B4-BE49-F238E27FC236}">
                <a16:creationId xmlns:a16="http://schemas.microsoft.com/office/drawing/2014/main" id="{06C2832A-6341-41BF-9960-F502AD8C2104}"/>
              </a:ext>
            </a:extLst>
          </p:cNvPr>
          <p:cNvGrpSpPr>
            <a:grpSpLocks/>
          </p:cNvGrpSpPr>
          <p:nvPr/>
        </p:nvGrpSpPr>
        <p:grpSpPr bwMode="auto">
          <a:xfrm>
            <a:off x="1619395" y="2745077"/>
            <a:ext cx="3927475" cy="3630612"/>
            <a:chOff x="353684" y="3059766"/>
            <a:chExt cx="3927508" cy="3629534"/>
          </a:xfrm>
        </p:grpSpPr>
        <p:pic>
          <p:nvPicPr>
            <p:cNvPr id="64" name="圖片 3">
              <a:extLst>
                <a:ext uri="{FF2B5EF4-FFF2-40B4-BE49-F238E27FC236}">
                  <a16:creationId xmlns:a16="http://schemas.microsoft.com/office/drawing/2014/main" id="{0007F85F-10EE-4DCE-AC45-4C897D1AF7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122" y="3442427"/>
              <a:ext cx="3907070" cy="324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文字方塊 16">
              <a:extLst>
                <a:ext uri="{FF2B5EF4-FFF2-40B4-BE49-F238E27FC236}">
                  <a16:creationId xmlns:a16="http://schemas.microsoft.com/office/drawing/2014/main" id="{5F89B26A-AFD3-4D13-8B66-9FBD56A4AF31}"/>
                </a:ext>
              </a:extLst>
            </p:cNvPr>
            <p:cNvSpPr txBox="1">
              <a:spLocks noChangeArrowheads="1"/>
            </p:cNvSpPr>
            <p:nvPr/>
          </p:nvSpPr>
          <p:spPr bwMode="auto">
            <a:xfrm>
              <a:off x="353684" y="3059766"/>
              <a:ext cx="1997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latin typeface="Times New Roman" panose="02020603050405020304" pitchFamily="18" charset="0"/>
                  <a:cs typeface="Times New Roman" panose="02020603050405020304" pitchFamily="18" charset="0"/>
                </a:rPr>
                <a:t>Color image</a:t>
              </a:r>
              <a:endParaRPr lang="zh-TW" altLang="en-US">
                <a:latin typeface="Times New Roman" panose="02020603050405020304" pitchFamily="18" charset="0"/>
                <a:cs typeface="Times New Roman" panose="02020603050405020304" pitchFamily="18" charset="0"/>
              </a:endParaRPr>
            </a:p>
          </p:txBody>
        </p:sp>
      </p:grpSp>
      <p:sp>
        <p:nvSpPr>
          <p:cNvPr id="66" name="TextBox 65">
            <a:extLst>
              <a:ext uri="{FF2B5EF4-FFF2-40B4-BE49-F238E27FC236}">
                <a16:creationId xmlns:a16="http://schemas.microsoft.com/office/drawing/2014/main" id="{A49AD2A2-6342-48C6-8D58-609849453655}"/>
              </a:ext>
            </a:extLst>
          </p:cNvPr>
          <p:cNvSpPr txBox="1"/>
          <p:nvPr/>
        </p:nvSpPr>
        <p:spPr>
          <a:xfrm>
            <a:off x="220716" y="6497280"/>
            <a:ext cx="10306050" cy="276999"/>
          </a:xfrm>
          <a:prstGeom prst="rect">
            <a:avLst/>
          </a:prstGeom>
          <a:noFill/>
        </p:spPr>
        <p:txBody>
          <a:bodyPr wrap="square">
            <a:spAutoFit/>
          </a:bodyPr>
          <a:lstStyle/>
          <a:p>
            <a:r>
              <a:rPr lang="en-US" sz="1200" b="1" u="sng" dirty="0">
                <a:latin typeface="Times New Roman" panose="02020603050405020304" pitchFamily="18" charset="0"/>
                <a:cs typeface="Times New Roman" panose="02020603050405020304" pitchFamily="18" charset="0"/>
              </a:rPr>
              <a:t>Modified from</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3"/>
              </a:rPr>
              <a:t>https://www.cs.bgu.ac.il/~dip182/wiki.files/Deep-Learning-2017-Lecture5CNN.pdf</a:t>
            </a:r>
            <a:r>
              <a:rPr lang="en-US" sz="1200" dirty="0">
                <a:latin typeface="Times New Roman" panose="02020603050405020304" pitchFamily="18" charset="0"/>
                <a:cs typeface="Times New Roman" panose="02020603050405020304" pitchFamily="18" charset="0"/>
              </a:rPr>
              <a:t> </a:t>
            </a:r>
          </a:p>
        </p:txBody>
      </p:sp>
      <p:sp>
        <p:nvSpPr>
          <p:cNvPr id="19" name="Slide Number Placeholder 16">
            <a:extLst>
              <a:ext uri="{FF2B5EF4-FFF2-40B4-BE49-F238E27FC236}">
                <a16:creationId xmlns:a16="http://schemas.microsoft.com/office/drawing/2014/main" id="{B4DD665C-8A9B-404D-9D54-4008BD3B9FAF}"/>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13</a:t>
            </a:fld>
            <a:endParaRPr lang="en-US" sz="168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285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P spid="62" grpId="0" animBg="1"/>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Generic CNN Architecture</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Slide Number Placeholder 16">
            <a:extLst>
              <a:ext uri="{FF2B5EF4-FFF2-40B4-BE49-F238E27FC236}">
                <a16:creationId xmlns:a16="http://schemas.microsoft.com/office/drawing/2014/main" id="{B8EB81EC-963D-45F7-96B2-6B66D18CE50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14</a:t>
            </a:fld>
            <a:endParaRPr lang="en-US" sz="1680" dirty="0">
              <a:solidFill>
                <a:schemeClr val="tx1"/>
              </a:solidFill>
              <a:latin typeface="Times New Roman" panose="02020603050405020304" pitchFamily="18" charset="0"/>
              <a:cs typeface="Times New Roman" panose="02020603050405020304" pitchFamily="18" charset="0"/>
            </a:endParaRPr>
          </a:p>
        </p:txBody>
      </p:sp>
      <p:sp>
        <p:nvSpPr>
          <p:cNvPr id="25" name="Right Arrow 25">
            <a:extLst>
              <a:ext uri="{FF2B5EF4-FFF2-40B4-BE49-F238E27FC236}">
                <a16:creationId xmlns:a16="http://schemas.microsoft.com/office/drawing/2014/main" id="{557DF641-C018-4EA5-A4F1-002B11E03F87}"/>
              </a:ext>
            </a:extLst>
          </p:cNvPr>
          <p:cNvSpPr/>
          <p:nvPr/>
        </p:nvSpPr>
        <p:spPr>
          <a:xfrm>
            <a:off x="1827085" y="2910525"/>
            <a:ext cx="548640" cy="27432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6C89E34F-A62C-460C-840F-E3BBDFCE9D6E}"/>
              </a:ext>
            </a:extLst>
          </p:cNvPr>
          <p:cNvGrpSpPr/>
          <p:nvPr/>
        </p:nvGrpSpPr>
        <p:grpSpPr>
          <a:xfrm>
            <a:off x="2426864" y="1892180"/>
            <a:ext cx="3696471" cy="2282815"/>
            <a:chOff x="3965940" y="2571184"/>
            <a:chExt cx="3696471" cy="2282815"/>
          </a:xfrm>
        </p:grpSpPr>
        <p:sp>
          <p:nvSpPr>
            <p:cNvPr id="47" name="Rectangle: Rounded Corners 46">
              <a:extLst>
                <a:ext uri="{FF2B5EF4-FFF2-40B4-BE49-F238E27FC236}">
                  <a16:creationId xmlns:a16="http://schemas.microsoft.com/office/drawing/2014/main" id="{42E75E81-D0F9-4C60-A15B-EB322E00D73C}"/>
                </a:ext>
              </a:extLst>
            </p:cNvPr>
            <p:cNvSpPr/>
            <p:nvPr/>
          </p:nvSpPr>
          <p:spPr>
            <a:xfrm>
              <a:off x="3965940" y="2571184"/>
              <a:ext cx="3696471" cy="2282815"/>
            </a:xfrm>
            <a:prstGeom prst="roundRect">
              <a:avLst>
                <a:gd name="adj" fmla="val 8339"/>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D7410DA-A702-4897-B405-FCE257C57602}"/>
                </a:ext>
              </a:extLst>
            </p:cNvPr>
            <p:cNvGrpSpPr/>
            <p:nvPr/>
          </p:nvGrpSpPr>
          <p:grpSpPr>
            <a:xfrm>
              <a:off x="4097623" y="2709546"/>
              <a:ext cx="1302121" cy="1944661"/>
              <a:chOff x="4097623" y="2784759"/>
              <a:chExt cx="1302121" cy="1944661"/>
            </a:xfrm>
          </p:grpSpPr>
          <p:sp>
            <p:nvSpPr>
              <p:cNvPr id="27" name="Rounded Rectangle 79">
                <a:extLst>
                  <a:ext uri="{FF2B5EF4-FFF2-40B4-BE49-F238E27FC236}">
                    <a16:creationId xmlns:a16="http://schemas.microsoft.com/office/drawing/2014/main" id="{1AC17ADD-CE3A-4391-A2AF-4AD52C6329E0}"/>
                  </a:ext>
                </a:extLst>
              </p:cNvPr>
              <p:cNvSpPr/>
              <p:nvPr/>
            </p:nvSpPr>
            <p:spPr bwMode="auto">
              <a:xfrm>
                <a:off x="4097623" y="2784760"/>
                <a:ext cx="365760" cy="1928249"/>
              </a:xfrm>
              <a:prstGeom prst="roundRect">
                <a:avLst/>
              </a:prstGeom>
              <a:solidFill>
                <a:srgbClr val="C1B9B5"/>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Convolution</a:t>
                </a:r>
              </a:p>
            </p:txBody>
          </p:sp>
          <p:sp>
            <p:nvSpPr>
              <p:cNvPr id="26" name="Rounded Rectangle 79">
                <a:extLst>
                  <a:ext uri="{FF2B5EF4-FFF2-40B4-BE49-F238E27FC236}">
                    <a16:creationId xmlns:a16="http://schemas.microsoft.com/office/drawing/2014/main" id="{77526D16-6CBF-4BEF-B95A-F20DC336BFEC}"/>
                  </a:ext>
                </a:extLst>
              </p:cNvPr>
              <p:cNvSpPr/>
              <p:nvPr/>
            </p:nvSpPr>
            <p:spPr bwMode="auto">
              <a:xfrm>
                <a:off x="5033984" y="2801171"/>
                <a:ext cx="365760" cy="1928249"/>
              </a:xfrm>
              <a:prstGeom prst="roundRect">
                <a:avLst/>
              </a:prstGeom>
              <a:solidFill>
                <a:srgbClr val="F3BBB4"/>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Spatial Pooling</a:t>
                </a:r>
              </a:p>
            </p:txBody>
          </p:sp>
          <p:sp>
            <p:nvSpPr>
              <p:cNvPr id="29" name="Rounded Rectangle 79">
                <a:extLst>
                  <a:ext uri="{FF2B5EF4-FFF2-40B4-BE49-F238E27FC236}">
                    <a16:creationId xmlns:a16="http://schemas.microsoft.com/office/drawing/2014/main" id="{4980E965-5B2B-475F-93D0-8F85C7CABAFC}"/>
                  </a:ext>
                </a:extLst>
              </p:cNvPr>
              <p:cNvSpPr/>
              <p:nvPr/>
            </p:nvSpPr>
            <p:spPr bwMode="auto">
              <a:xfrm>
                <a:off x="4575351" y="2784759"/>
                <a:ext cx="365760" cy="1928249"/>
              </a:xfrm>
              <a:prstGeom prst="roundRect">
                <a:avLst/>
              </a:prstGeom>
              <a:solidFill>
                <a:srgbClr val="FFC000"/>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Activation</a:t>
                </a:r>
              </a:p>
            </p:txBody>
          </p:sp>
        </p:grpSp>
        <p:grpSp>
          <p:nvGrpSpPr>
            <p:cNvPr id="30" name="Group 29">
              <a:extLst>
                <a:ext uri="{FF2B5EF4-FFF2-40B4-BE49-F238E27FC236}">
                  <a16:creationId xmlns:a16="http://schemas.microsoft.com/office/drawing/2014/main" id="{43C865AD-808B-4FD6-9838-F9E19A2B1880}"/>
                </a:ext>
              </a:extLst>
            </p:cNvPr>
            <p:cNvGrpSpPr/>
            <p:nvPr/>
          </p:nvGrpSpPr>
          <p:grpSpPr>
            <a:xfrm>
              <a:off x="6204787" y="2709546"/>
              <a:ext cx="1302121" cy="1944661"/>
              <a:chOff x="3844128" y="2784759"/>
              <a:chExt cx="1302121" cy="1944661"/>
            </a:xfrm>
          </p:grpSpPr>
          <p:sp>
            <p:nvSpPr>
              <p:cNvPr id="33" name="Rounded Rectangle 79">
                <a:extLst>
                  <a:ext uri="{FF2B5EF4-FFF2-40B4-BE49-F238E27FC236}">
                    <a16:creationId xmlns:a16="http://schemas.microsoft.com/office/drawing/2014/main" id="{AAE2E1D3-D677-4600-B9FA-73086FAA8379}"/>
                  </a:ext>
                </a:extLst>
              </p:cNvPr>
              <p:cNvSpPr/>
              <p:nvPr/>
            </p:nvSpPr>
            <p:spPr bwMode="auto">
              <a:xfrm>
                <a:off x="3844128" y="2784760"/>
                <a:ext cx="365760" cy="1928249"/>
              </a:xfrm>
              <a:prstGeom prst="roundRect">
                <a:avLst/>
              </a:prstGeom>
              <a:solidFill>
                <a:srgbClr val="C1B9B5"/>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Convolution</a:t>
                </a:r>
              </a:p>
            </p:txBody>
          </p:sp>
          <p:sp>
            <p:nvSpPr>
              <p:cNvPr id="36" name="Rounded Rectangle 79">
                <a:extLst>
                  <a:ext uri="{FF2B5EF4-FFF2-40B4-BE49-F238E27FC236}">
                    <a16:creationId xmlns:a16="http://schemas.microsoft.com/office/drawing/2014/main" id="{C3BC643B-E8F3-42B0-BDEF-01C9888BB42C}"/>
                  </a:ext>
                </a:extLst>
              </p:cNvPr>
              <p:cNvSpPr/>
              <p:nvPr/>
            </p:nvSpPr>
            <p:spPr bwMode="auto">
              <a:xfrm>
                <a:off x="4780489" y="2801171"/>
                <a:ext cx="365760" cy="1928249"/>
              </a:xfrm>
              <a:prstGeom prst="roundRect">
                <a:avLst/>
              </a:prstGeom>
              <a:solidFill>
                <a:srgbClr val="F3BBB4"/>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Spatial Pooling</a:t>
                </a:r>
              </a:p>
            </p:txBody>
          </p:sp>
          <p:sp>
            <p:nvSpPr>
              <p:cNvPr id="40" name="Rounded Rectangle 79">
                <a:extLst>
                  <a:ext uri="{FF2B5EF4-FFF2-40B4-BE49-F238E27FC236}">
                    <a16:creationId xmlns:a16="http://schemas.microsoft.com/office/drawing/2014/main" id="{A4A13921-DC9A-43A4-B0A4-18B5DA3EB498}"/>
                  </a:ext>
                </a:extLst>
              </p:cNvPr>
              <p:cNvSpPr/>
              <p:nvPr/>
            </p:nvSpPr>
            <p:spPr bwMode="auto">
              <a:xfrm>
                <a:off x="4321856" y="2784759"/>
                <a:ext cx="365760" cy="1928249"/>
              </a:xfrm>
              <a:prstGeom prst="roundRect">
                <a:avLst/>
              </a:prstGeom>
              <a:solidFill>
                <a:srgbClr val="FFC000"/>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Activation</a:t>
                </a:r>
              </a:p>
            </p:txBody>
          </p:sp>
        </p:grpSp>
        <p:grpSp>
          <p:nvGrpSpPr>
            <p:cNvPr id="43" name="Group 42">
              <a:extLst>
                <a:ext uri="{FF2B5EF4-FFF2-40B4-BE49-F238E27FC236}">
                  <a16:creationId xmlns:a16="http://schemas.microsoft.com/office/drawing/2014/main" id="{AD020C42-BC9E-4903-8896-1C846D433B29}"/>
                </a:ext>
              </a:extLst>
            </p:cNvPr>
            <p:cNvGrpSpPr/>
            <p:nvPr/>
          </p:nvGrpSpPr>
          <p:grpSpPr>
            <a:xfrm rot="5400000">
              <a:off x="5707280" y="3389225"/>
              <a:ext cx="145897" cy="585335"/>
              <a:chOff x="6580711" y="4180016"/>
              <a:chExt cx="145897" cy="585335"/>
            </a:xfrm>
            <a:solidFill>
              <a:srgbClr val="00B0F0"/>
            </a:solidFill>
          </p:grpSpPr>
          <p:sp>
            <p:nvSpPr>
              <p:cNvPr id="44" name="Oval 43">
                <a:extLst>
                  <a:ext uri="{FF2B5EF4-FFF2-40B4-BE49-F238E27FC236}">
                    <a16:creationId xmlns:a16="http://schemas.microsoft.com/office/drawing/2014/main" id="{4E2CEA73-9850-4D9C-93A2-2010820CA02A}"/>
                  </a:ext>
                </a:extLst>
              </p:cNvPr>
              <p:cNvSpPr/>
              <p:nvPr/>
            </p:nvSpPr>
            <p:spPr>
              <a:xfrm>
                <a:off x="6580711" y="4180016"/>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C4F592C-69D0-495D-902F-FF88A96A7CD7}"/>
                  </a:ext>
                </a:extLst>
              </p:cNvPr>
              <p:cNvSpPr/>
              <p:nvPr/>
            </p:nvSpPr>
            <p:spPr>
              <a:xfrm>
                <a:off x="6589447" y="4393595"/>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A0D7877-D27F-4107-9ECE-2CEEC04E6904}"/>
                  </a:ext>
                </a:extLst>
              </p:cNvPr>
              <p:cNvSpPr/>
              <p:nvPr/>
            </p:nvSpPr>
            <p:spPr>
              <a:xfrm>
                <a:off x="6589448" y="4628191"/>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Right Arrow 25">
            <a:extLst>
              <a:ext uri="{FF2B5EF4-FFF2-40B4-BE49-F238E27FC236}">
                <a16:creationId xmlns:a16="http://schemas.microsoft.com/office/drawing/2014/main" id="{73C3B42D-8912-460A-893A-06B87F1E5B60}"/>
              </a:ext>
            </a:extLst>
          </p:cNvPr>
          <p:cNvSpPr/>
          <p:nvPr/>
        </p:nvSpPr>
        <p:spPr>
          <a:xfrm>
            <a:off x="6189535" y="2880278"/>
            <a:ext cx="457200" cy="27432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4744DCB0-5A84-48CD-93CE-2A7CC7115E4F}"/>
              </a:ext>
            </a:extLst>
          </p:cNvPr>
          <p:cNvSpPr txBox="1"/>
          <p:nvPr/>
        </p:nvSpPr>
        <p:spPr>
          <a:xfrm>
            <a:off x="2447911" y="5745433"/>
            <a:ext cx="2265557" cy="307777"/>
          </a:xfrm>
          <a:prstGeom prst="rect">
            <a:avLst/>
          </a:prstGeom>
          <a:noFill/>
        </p:spPr>
        <p:txBody>
          <a:bodyPr wrap="none" lIns="91440" tIns="0" rIns="91440" bIns="0">
            <a:spAutoFit/>
          </a:bodyPr>
          <a:lstStyle/>
          <a:p>
            <a:pPr algn="ctr"/>
            <a:r>
              <a:rPr lang="en-US" sz="2000" b="1" dirty="0">
                <a:solidFill>
                  <a:srgbClr val="000000"/>
                </a:solidFill>
                <a:latin typeface="Times New Roman"/>
                <a:ea typeface="Times New Roman"/>
                <a:cs typeface="Times New Roman"/>
                <a:sym typeface="Times New Roman"/>
              </a:rPr>
              <a:t>Feature Extraction</a:t>
            </a:r>
            <a:endParaRPr lang="en-US" sz="2000" b="1" dirty="0"/>
          </a:p>
        </p:txBody>
      </p:sp>
      <p:sp>
        <p:nvSpPr>
          <p:cNvPr id="54" name="TextBox 53">
            <a:extLst>
              <a:ext uri="{FF2B5EF4-FFF2-40B4-BE49-F238E27FC236}">
                <a16:creationId xmlns:a16="http://schemas.microsoft.com/office/drawing/2014/main" id="{EF9797F6-BE2B-4108-9E79-8B2DB96D373B}"/>
              </a:ext>
            </a:extLst>
          </p:cNvPr>
          <p:cNvSpPr txBox="1"/>
          <p:nvPr/>
        </p:nvSpPr>
        <p:spPr>
          <a:xfrm>
            <a:off x="6951038" y="5745433"/>
            <a:ext cx="1662635" cy="307777"/>
          </a:xfrm>
          <a:prstGeom prst="rect">
            <a:avLst/>
          </a:prstGeom>
          <a:noFill/>
        </p:spPr>
        <p:txBody>
          <a:bodyPr wrap="none" lIns="91440" tIns="0" rIns="91440" bIns="0">
            <a:spAutoFit/>
          </a:bodyPr>
          <a:lstStyle/>
          <a:p>
            <a:pPr algn="ctr"/>
            <a:r>
              <a:rPr lang="en-US" sz="2000" b="1" dirty="0">
                <a:solidFill>
                  <a:srgbClr val="000000"/>
                </a:solidFill>
                <a:latin typeface="Times New Roman"/>
                <a:ea typeface="Times New Roman"/>
                <a:cs typeface="Times New Roman"/>
                <a:sym typeface="Times New Roman"/>
              </a:rPr>
              <a:t>Classification</a:t>
            </a:r>
            <a:endParaRPr lang="en-US" sz="2000" b="1" dirty="0"/>
          </a:p>
        </p:txBody>
      </p:sp>
      <p:sp>
        <p:nvSpPr>
          <p:cNvPr id="55" name="TextBox 54">
            <a:extLst>
              <a:ext uri="{FF2B5EF4-FFF2-40B4-BE49-F238E27FC236}">
                <a16:creationId xmlns:a16="http://schemas.microsoft.com/office/drawing/2014/main" id="{0F1540C7-CDB7-4F41-9676-9DC792E76430}"/>
              </a:ext>
            </a:extLst>
          </p:cNvPr>
          <p:cNvSpPr txBox="1"/>
          <p:nvPr/>
        </p:nvSpPr>
        <p:spPr>
          <a:xfrm>
            <a:off x="9119060" y="5745433"/>
            <a:ext cx="1637179" cy="615553"/>
          </a:xfrm>
          <a:prstGeom prst="rect">
            <a:avLst/>
          </a:prstGeom>
          <a:noFill/>
        </p:spPr>
        <p:txBody>
          <a:bodyPr wrap="none" lIns="91440" tIns="0" rIns="91440" bIns="0">
            <a:spAutoFit/>
          </a:bodyPr>
          <a:lstStyle/>
          <a:p>
            <a:pPr algn="ctr"/>
            <a:r>
              <a:rPr lang="en-US" sz="2000" b="1" dirty="0">
                <a:solidFill>
                  <a:srgbClr val="000000"/>
                </a:solidFill>
                <a:latin typeface="Times New Roman"/>
                <a:ea typeface="Times New Roman"/>
                <a:cs typeface="Times New Roman"/>
                <a:sym typeface="Times New Roman"/>
              </a:rPr>
              <a:t>Probabilistic </a:t>
            </a:r>
          </a:p>
          <a:p>
            <a:pPr algn="ctr"/>
            <a:r>
              <a:rPr lang="en-US" sz="2000" b="1" dirty="0">
                <a:solidFill>
                  <a:srgbClr val="000000"/>
                </a:solidFill>
                <a:latin typeface="Times New Roman"/>
                <a:ea typeface="Times New Roman"/>
                <a:cs typeface="Times New Roman"/>
                <a:sym typeface="Times New Roman"/>
              </a:rPr>
              <a:t>Distribution</a:t>
            </a:r>
            <a:endParaRPr lang="en-US" sz="2000" b="1" dirty="0"/>
          </a:p>
        </p:txBody>
      </p:sp>
      <p:sp>
        <p:nvSpPr>
          <p:cNvPr id="63" name="TextBox 62">
            <a:extLst>
              <a:ext uri="{FF2B5EF4-FFF2-40B4-BE49-F238E27FC236}">
                <a16:creationId xmlns:a16="http://schemas.microsoft.com/office/drawing/2014/main" id="{78A90A0F-04F6-4EF0-B041-977D4965188B}"/>
              </a:ext>
            </a:extLst>
          </p:cNvPr>
          <p:cNvSpPr txBox="1"/>
          <p:nvPr/>
        </p:nvSpPr>
        <p:spPr>
          <a:xfrm>
            <a:off x="7319381" y="4934786"/>
            <a:ext cx="1678665" cy="492443"/>
          </a:xfrm>
          <a:prstGeom prst="rect">
            <a:avLst/>
          </a:prstGeom>
          <a:noFill/>
          <a:ln>
            <a:noFill/>
          </a:ln>
        </p:spPr>
        <p:txBody>
          <a:bodyPr wrap="none" lIns="91440" tIns="0" rIns="91440" bIns="0">
            <a:spAutoFit/>
          </a:bodyPr>
          <a:lstStyle/>
          <a:p>
            <a:pPr algn="ctr"/>
            <a:r>
              <a:rPr lang="en-US" sz="1600" b="1" dirty="0">
                <a:solidFill>
                  <a:srgbClr val="234CF9"/>
                </a:solidFill>
                <a:latin typeface="Times New Roman"/>
                <a:ea typeface="Times New Roman"/>
                <a:cs typeface="Times New Roman"/>
                <a:sym typeface="Times New Roman"/>
              </a:rPr>
              <a:t>Fully Connected </a:t>
            </a:r>
          </a:p>
          <a:p>
            <a:pPr algn="ctr"/>
            <a:r>
              <a:rPr lang="en-US" sz="1600" b="1" dirty="0">
                <a:solidFill>
                  <a:srgbClr val="000000"/>
                </a:solidFill>
                <a:latin typeface="Times New Roman"/>
                <a:ea typeface="Times New Roman"/>
                <a:cs typeface="Times New Roman"/>
                <a:sym typeface="Times New Roman"/>
              </a:rPr>
              <a:t>(</a:t>
            </a:r>
            <a:r>
              <a:rPr lang="en-US" sz="1600" b="1" dirty="0">
                <a:solidFill>
                  <a:srgbClr val="FF0000"/>
                </a:solidFill>
                <a:latin typeface="Times New Roman"/>
                <a:ea typeface="Times New Roman"/>
                <a:cs typeface="Times New Roman"/>
                <a:sym typeface="Times New Roman"/>
              </a:rPr>
              <a:t>FC</a:t>
            </a:r>
            <a:r>
              <a:rPr lang="en-US" sz="1600" b="1" dirty="0">
                <a:solidFill>
                  <a:srgbClr val="000000"/>
                </a:solidFill>
                <a:latin typeface="Times New Roman"/>
                <a:ea typeface="Times New Roman"/>
                <a:cs typeface="Times New Roman"/>
                <a:sym typeface="Times New Roman"/>
              </a:rPr>
              <a:t>) layer</a:t>
            </a:r>
            <a:endParaRPr lang="en-US" sz="1600" b="1" dirty="0"/>
          </a:p>
        </p:txBody>
      </p:sp>
      <p:grpSp>
        <p:nvGrpSpPr>
          <p:cNvPr id="7" name="Group 6">
            <a:extLst>
              <a:ext uri="{FF2B5EF4-FFF2-40B4-BE49-F238E27FC236}">
                <a16:creationId xmlns:a16="http://schemas.microsoft.com/office/drawing/2014/main" id="{AEC4D648-E23F-4943-A7FF-9ACAC405B4AE}"/>
              </a:ext>
            </a:extLst>
          </p:cNvPr>
          <p:cNvGrpSpPr/>
          <p:nvPr/>
        </p:nvGrpSpPr>
        <p:grpSpPr>
          <a:xfrm>
            <a:off x="6668573" y="1726409"/>
            <a:ext cx="2450839" cy="2819437"/>
            <a:chOff x="8788586" y="2403894"/>
            <a:chExt cx="2450839" cy="2819437"/>
          </a:xfrm>
        </p:grpSpPr>
        <p:pic>
          <p:nvPicPr>
            <p:cNvPr id="11266" name="Picture 2" descr="20 Questions to Test your Skills on CNN (Convolutional Neural Networks)">
              <a:extLst>
                <a:ext uri="{FF2B5EF4-FFF2-40B4-BE49-F238E27FC236}">
                  <a16:creationId xmlns:a16="http://schemas.microsoft.com/office/drawing/2014/main" id="{86647F6B-A5F6-43B5-A702-200EBF2F0B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404" t="17656" r="14211" b="24788"/>
            <a:stretch/>
          </p:blipFill>
          <p:spPr bwMode="auto">
            <a:xfrm>
              <a:off x="8803614" y="2403894"/>
              <a:ext cx="2435811" cy="2701869"/>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1F8D01E-6CB1-4F44-8C48-F74CDE96968F}"/>
                </a:ext>
              </a:extLst>
            </p:cNvPr>
            <p:cNvSpPr/>
            <p:nvPr/>
          </p:nvSpPr>
          <p:spPr>
            <a:xfrm>
              <a:off x="8788586" y="4738313"/>
              <a:ext cx="396859" cy="369332"/>
            </a:xfrm>
            <a:prstGeom prst="rect">
              <a:avLst/>
            </a:prstGeom>
            <a:solidFill>
              <a:schemeClr val="bg1"/>
            </a:solidFill>
          </p:spPr>
          <p:txBody>
            <a:bodyPr wrap="square">
              <a:spAutoFit/>
            </a:bodyPr>
            <a:lstStyle/>
            <a:p>
              <a:pPr algn="ctr">
                <a:lnSpc>
                  <a:spcPct val="90000"/>
                </a:lnSpc>
              </a:pP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49" name="Rectangle 48">
              <a:extLst>
                <a:ext uri="{FF2B5EF4-FFF2-40B4-BE49-F238E27FC236}">
                  <a16:creationId xmlns:a16="http://schemas.microsoft.com/office/drawing/2014/main" id="{938997BE-0E6A-48B8-BEEC-6A4D496E16E8}"/>
                </a:ext>
              </a:extLst>
            </p:cNvPr>
            <p:cNvSpPr/>
            <p:nvPr/>
          </p:nvSpPr>
          <p:spPr>
            <a:xfrm>
              <a:off x="9931770" y="4853999"/>
              <a:ext cx="561330" cy="369332"/>
            </a:xfrm>
            <a:prstGeom prst="rect">
              <a:avLst/>
            </a:prstGeom>
            <a:solidFill>
              <a:schemeClr val="bg1"/>
            </a:solidFill>
          </p:spPr>
          <p:txBody>
            <a:bodyPr wrap="square">
              <a:spAutoFit/>
            </a:bodyPr>
            <a:lstStyle/>
            <a:p>
              <a:pPr algn="ctr">
                <a:lnSpc>
                  <a:spcPct val="90000"/>
                </a:lnSpc>
              </a:pPr>
              <a:endParaRPr lang="en-US" sz="2000" b="1" dirty="0">
                <a:solidFill>
                  <a:srgbClr val="FF0000"/>
                </a:solidFill>
                <a:latin typeface="Times New Roman" panose="02020603050405020304" pitchFamily="18" charset="0"/>
                <a:cs typeface="Times New Roman" panose="02020603050405020304" pitchFamily="18" charset="0"/>
              </a:endParaRPr>
            </a:p>
          </p:txBody>
        </p:sp>
      </p:grpSp>
      <p:cxnSp>
        <p:nvCxnSpPr>
          <p:cNvPr id="66" name="Straight Connector 65">
            <a:extLst>
              <a:ext uri="{FF2B5EF4-FFF2-40B4-BE49-F238E27FC236}">
                <a16:creationId xmlns:a16="http://schemas.microsoft.com/office/drawing/2014/main" id="{B6BD9719-7027-4A5C-9B7E-78CD1C4C8527}"/>
              </a:ext>
            </a:extLst>
          </p:cNvPr>
          <p:cNvCxnSpPr>
            <a:cxnSpLocks/>
          </p:cNvCxnSpPr>
          <p:nvPr/>
        </p:nvCxnSpPr>
        <p:spPr>
          <a:xfrm>
            <a:off x="10730376" y="3484458"/>
            <a:ext cx="0" cy="224898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843199F-79E4-402B-AB41-B3311D8BB53A}"/>
              </a:ext>
            </a:extLst>
          </p:cNvPr>
          <p:cNvGrpSpPr/>
          <p:nvPr/>
        </p:nvGrpSpPr>
        <p:grpSpPr>
          <a:xfrm>
            <a:off x="9119060" y="2657609"/>
            <a:ext cx="1729983" cy="826850"/>
            <a:chOff x="10395593" y="2657609"/>
            <a:chExt cx="1729983" cy="826850"/>
          </a:xfrm>
        </p:grpSpPr>
        <p:grpSp>
          <p:nvGrpSpPr>
            <p:cNvPr id="14" name="Group 13">
              <a:extLst>
                <a:ext uri="{FF2B5EF4-FFF2-40B4-BE49-F238E27FC236}">
                  <a16:creationId xmlns:a16="http://schemas.microsoft.com/office/drawing/2014/main" id="{F26E3BC9-EC1C-4962-AFDF-289AD7873BE2}"/>
                </a:ext>
              </a:extLst>
            </p:cNvPr>
            <p:cNvGrpSpPr/>
            <p:nvPr/>
          </p:nvGrpSpPr>
          <p:grpSpPr>
            <a:xfrm>
              <a:off x="10395593" y="2667214"/>
              <a:ext cx="1409362" cy="817245"/>
              <a:chOff x="10595117" y="2699799"/>
              <a:chExt cx="1409362" cy="817245"/>
            </a:xfrm>
          </p:grpSpPr>
          <p:sp>
            <p:nvSpPr>
              <p:cNvPr id="52" name="Rounded Rectangle 79">
                <a:extLst>
                  <a:ext uri="{FF2B5EF4-FFF2-40B4-BE49-F238E27FC236}">
                    <a16:creationId xmlns:a16="http://schemas.microsoft.com/office/drawing/2014/main" id="{76419B86-186C-4D46-8B73-6785DD399F82}"/>
                  </a:ext>
                </a:extLst>
              </p:cNvPr>
              <p:cNvSpPr/>
              <p:nvPr/>
            </p:nvSpPr>
            <p:spPr bwMode="auto">
              <a:xfrm>
                <a:off x="10595117" y="2699799"/>
                <a:ext cx="1043601" cy="817245"/>
              </a:xfrm>
              <a:prstGeom prst="roundRect">
                <a:avLst/>
              </a:prstGeom>
              <a:solidFill>
                <a:srgbClr val="92D050"/>
              </a:solidFill>
              <a:ln w="25400" cap="flat" cmpd="sng" algn="ctr">
                <a:solidFill>
                  <a:schemeClr val="tx1"/>
                </a:solidFill>
                <a:prstDash val="solid"/>
              </a:ln>
              <a:effectLst/>
            </p:spPr>
            <p:txBody>
              <a:bodyPr vert="horz" wrap="square" lIns="0" tIns="0" rIns="0" bIns="0" anchor="ctr">
                <a:spAutoFit/>
              </a:bodyPr>
              <a:lstStyle/>
              <a:p>
                <a:pPr algn="ctr">
                  <a:defRPr/>
                </a:pPr>
                <a:r>
                  <a:rPr lang="en-US" sz="1600" kern="0" dirty="0">
                    <a:latin typeface="Times New Roman" panose="02020603050405020304" pitchFamily="18" charset="0"/>
                    <a:cs typeface="Times New Roman" pitchFamily="18" charset="0"/>
                  </a:rPr>
                  <a:t>Output Layer (Softmax)</a:t>
                </a:r>
              </a:p>
            </p:txBody>
          </p:sp>
          <p:cxnSp>
            <p:nvCxnSpPr>
              <p:cNvPr id="56" name="Straight Arrow Connector 55">
                <a:extLst>
                  <a:ext uri="{FF2B5EF4-FFF2-40B4-BE49-F238E27FC236}">
                    <a16:creationId xmlns:a16="http://schemas.microsoft.com/office/drawing/2014/main" id="{1FBEB5A8-D46C-4685-B7D6-CF975C6C9CD8}"/>
                  </a:ext>
                </a:extLst>
              </p:cNvPr>
              <p:cNvCxnSpPr>
                <a:cxnSpLocks/>
              </p:cNvCxnSpPr>
              <p:nvPr/>
            </p:nvCxnSpPr>
            <p:spPr>
              <a:xfrm>
                <a:off x="11638719" y="2828667"/>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655B9A2-EE2A-47DB-A602-612E1E8A6CF6}"/>
                  </a:ext>
                </a:extLst>
              </p:cNvPr>
              <p:cNvCxnSpPr>
                <a:cxnSpLocks/>
              </p:cNvCxnSpPr>
              <p:nvPr/>
            </p:nvCxnSpPr>
            <p:spPr>
              <a:xfrm>
                <a:off x="11638719" y="3111808"/>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EA721A9-633B-434F-99EB-635CFDCC8625}"/>
                  </a:ext>
                </a:extLst>
              </p:cNvPr>
              <p:cNvCxnSpPr>
                <a:cxnSpLocks/>
              </p:cNvCxnSpPr>
              <p:nvPr/>
            </p:nvCxnSpPr>
            <p:spPr>
              <a:xfrm>
                <a:off x="11638719" y="3383735"/>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0010751-D4E3-4AE3-9663-387D695038DF}"/>
                </a:ext>
              </a:extLst>
            </p:cNvPr>
            <p:cNvSpPr txBox="1"/>
            <p:nvPr/>
          </p:nvSpPr>
          <p:spPr>
            <a:xfrm>
              <a:off x="11724504" y="2657609"/>
              <a:ext cx="401072" cy="246221"/>
            </a:xfrm>
            <a:prstGeom prst="rect">
              <a:avLst/>
            </a:prstGeom>
            <a:noFill/>
          </p:spPr>
          <p:txBody>
            <a:bodyPr wrap="none" lIns="91440" tIns="0" rIns="91440" bIns="0">
              <a:spAutoFit/>
            </a:bodyPr>
            <a:lstStyle/>
            <a:p>
              <a:pPr algn="ctr"/>
              <a:r>
                <a:rPr lang="en-US" sz="1600" b="1" dirty="0">
                  <a:solidFill>
                    <a:srgbClr val="000000"/>
                  </a:solidFill>
                  <a:latin typeface="Times New Roman"/>
                  <a:ea typeface="Times New Roman"/>
                  <a:cs typeface="Times New Roman"/>
                  <a:sym typeface="Times New Roman"/>
                </a:rPr>
                <a:t>C</a:t>
              </a:r>
              <a:r>
                <a:rPr lang="en-US" sz="1600" b="1" baseline="-25000" dirty="0">
                  <a:solidFill>
                    <a:srgbClr val="000000"/>
                  </a:solidFill>
                  <a:latin typeface="Times New Roman"/>
                  <a:ea typeface="Times New Roman"/>
                  <a:cs typeface="Times New Roman"/>
                  <a:sym typeface="Times New Roman"/>
                </a:rPr>
                <a:t>1</a:t>
              </a:r>
              <a:endParaRPr lang="en-US" sz="1600" b="1" baseline="-25000" dirty="0"/>
            </a:p>
          </p:txBody>
        </p:sp>
        <p:sp>
          <p:nvSpPr>
            <p:cNvPr id="60" name="TextBox 59">
              <a:extLst>
                <a:ext uri="{FF2B5EF4-FFF2-40B4-BE49-F238E27FC236}">
                  <a16:creationId xmlns:a16="http://schemas.microsoft.com/office/drawing/2014/main" id="{0999FAF0-0600-4B13-A801-8C98ABA1B657}"/>
                </a:ext>
              </a:extLst>
            </p:cNvPr>
            <p:cNvSpPr txBox="1"/>
            <p:nvPr/>
          </p:nvSpPr>
          <p:spPr>
            <a:xfrm>
              <a:off x="11724504" y="2919524"/>
              <a:ext cx="401072" cy="246221"/>
            </a:xfrm>
            <a:prstGeom prst="rect">
              <a:avLst/>
            </a:prstGeom>
            <a:noFill/>
          </p:spPr>
          <p:txBody>
            <a:bodyPr wrap="none" lIns="91440" tIns="0" rIns="91440" bIns="0">
              <a:spAutoFit/>
            </a:bodyPr>
            <a:lstStyle/>
            <a:p>
              <a:pPr algn="ctr"/>
              <a:r>
                <a:rPr lang="en-US" sz="1600" b="1" dirty="0">
                  <a:solidFill>
                    <a:srgbClr val="000000"/>
                  </a:solidFill>
                  <a:latin typeface="Times New Roman"/>
                  <a:ea typeface="Times New Roman"/>
                  <a:cs typeface="Times New Roman"/>
                  <a:sym typeface="Times New Roman"/>
                </a:rPr>
                <a:t>C</a:t>
              </a:r>
              <a:r>
                <a:rPr lang="en-US" sz="1600" b="1" baseline="-25000" dirty="0">
                  <a:solidFill>
                    <a:srgbClr val="000000"/>
                  </a:solidFill>
                  <a:latin typeface="Times New Roman"/>
                  <a:ea typeface="Times New Roman"/>
                  <a:cs typeface="Times New Roman"/>
                  <a:sym typeface="Times New Roman"/>
                </a:rPr>
                <a:t>2</a:t>
              </a:r>
              <a:endParaRPr lang="en-US" sz="1600" b="1" baseline="-25000" dirty="0"/>
            </a:p>
          </p:txBody>
        </p:sp>
        <p:sp>
          <p:nvSpPr>
            <p:cNvPr id="61" name="TextBox 60">
              <a:extLst>
                <a:ext uri="{FF2B5EF4-FFF2-40B4-BE49-F238E27FC236}">
                  <a16:creationId xmlns:a16="http://schemas.microsoft.com/office/drawing/2014/main" id="{FC688B68-2279-4171-88EA-4E1D6183F50C}"/>
                </a:ext>
              </a:extLst>
            </p:cNvPr>
            <p:cNvSpPr txBox="1"/>
            <p:nvPr/>
          </p:nvSpPr>
          <p:spPr>
            <a:xfrm>
              <a:off x="11724504" y="3218027"/>
              <a:ext cx="401072" cy="246221"/>
            </a:xfrm>
            <a:prstGeom prst="rect">
              <a:avLst/>
            </a:prstGeom>
            <a:noFill/>
          </p:spPr>
          <p:txBody>
            <a:bodyPr wrap="none" lIns="91440" tIns="0" rIns="91440" bIns="0">
              <a:spAutoFit/>
            </a:bodyPr>
            <a:lstStyle/>
            <a:p>
              <a:pPr algn="ctr"/>
              <a:r>
                <a:rPr lang="en-US" sz="1600" b="1" dirty="0">
                  <a:solidFill>
                    <a:srgbClr val="000000"/>
                  </a:solidFill>
                  <a:latin typeface="Times New Roman"/>
                  <a:ea typeface="Times New Roman"/>
                  <a:cs typeface="Times New Roman"/>
                  <a:sym typeface="Times New Roman"/>
                </a:rPr>
                <a:t>C</a:t>
              </a:r>
              <a:r>
                <a:rPr lang="en-US" sz="1600" b="1" baseline="-25000" dirty="0">
                  <a:solidFill>
                    <a:srgbClr val="000000"/>
                  </a:solidFill>
                  <a:latin typeface="Times New Roman"/>
                  <a:ea typeface="Times New Roman"/>
                  <a:cs typeface="Times New Roman"/>
                  <a:sym typeface="Times New Roman"/>
                </a:rPr>
                <a:t>3</a:t>
              </a:r>
              <a:endParaRPr lang="en-US" sz="1600" b="1" baseline="-25000" dirty="0"/>
            </a:p>
          </p:txBody>
        </p:sp>
      </p:grpSp>
      <p:cxnSp>
        <p:nvCxnSpPr>
          <p:cNvPr id="67" name="Straight Connector 66">
            <a:extLst>
              <a:ext uri="{FF2B5EF4-FFF2-40B4-BE49-F238E27FC236}">
                <a16:creationId xmlns:a16="http://schemas.microsoft.com/office/drawing/2014/main" id="{92D22398-121C-4AC1-82E4-9C7678CFC205}"/>
              </a:ext>
            </a:extLst>
          </p:cNvPr>
          <p:cNvCxnSpPr>
            <a:cxnSpLocks/>
          </p:cNvCxnSpPr>
          <p:nvPr/>
        </p:nvCxnSpPr>
        <p:spPr>
          <a:xfrm>
            <a:off x="734683" y="3429000"/>
            <a:ext cx="0" cy="2229416"/>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E86F9F-AA1A-47EA-B008-BD2A750C5E71}"/>
              </a:ext>
            </a:extLst>
          </p:cNvPr>
          <p:cNvCxnSpPr>
            <a:cxnSpLocks/>
          </p:cNvCxnSpPr>
          <p:nvPr/>
        </p:nvCxnSpPr>
        <p:spPr>
          <a:xfrm>
            <a:off x="734683" y="5658416"/>
            <a:ext cx="5972431" cy="0"/>
          </a:xfrm>
          <a:prstGeom prst="straightConnector1">
            <a:avLst/>
          </a:prstGeom>
          <a:ln w="57150">
            <a:solidFill>
              <a:srgbClr val="C1218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F13C15C-329D-454D-B39A-1874481C29E8}"/>
              </a:ext>
            </a:extLst>
          </p:cNvPr>
          <p:cNvCxnSpPr>
            <a:cxnSpLocks/>
          </p:cNvCxnSpPr>
          <p:nvPr/>
        </p:nvCxnSpPr>
        <p:spPr>
          <a:xfrm>
            <a:off x="6707114" y="5629747"/>
            <a:ext cx="2264876" cy="0"/>
          </a:xfrm>
          <a:prstGeom prst="straightConnector1">
            <a:avLst/>
          </a:prstGeom>
          <a:ln w="57150">
            <a:solidFill>
              <a:srgbClr val="C1218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9C1A422-4E15-4AEA-9A5C-215614E2D076}"/>
              </a:ext>
            </a:extLst>
          </p:cNvPr>
          <p:cNvCxnSpPr>
            <a:cxnSpLocks/>
          </p:cNvCxnSpPr>
          <p:nvPr/>
        </p:nvCxnSpPr>
        <p:spPr>
          <a:xfrm>
            <a:off x="9008204" y="5631255"/>
            <a:ext cx="1692998" cy="0"/>
          </a:xfrm>
          <a:prstGeom prst="straightConnector1">
            <a:avLst/>
          </a:prstGeom>
          <a:ln w="57150">
            <a:solidFill>
              <a:srgbClr val="C1218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726D3F8-640C-4BC9-8584-2B0017609AFE}"/>
              </a:ext>
            </a:extLst>
          </p:cNvPr>
          <p:cNvCxnSpPr>
            <a:cxnSpLocks/>
          </p:cNvCxnSpPr>
          <p:nvPr/>
        </p:nvCxnSpPr>
        <p:spPr>
          <a:xfrm>
            <a:off x="7312187" y="4397392"/>
            <a:ext cx="0" cy="548640"/>
          </a:xfrm>
          <a:prstGeom prst="line">
            <a:avLst/>
          </a:prstGeom>
          <a:ln w="28575">
            <a:solidFill>
              <a:srgbClr val="234CF9"/>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88201FB-8CDE-4A6D-A698-1E3E86628F45}"/>
              </a:ext>
            </a:extLst>
          </p:cNvPr>
          <p:cNvCxnSpPr>
            <a:cxnSpLocks/>
          </p:cNvCxnSpPr>
          <p:nvPr/>
        </p:nvCxnSpPr>
        <p:spPr>
          <a:xfrm>
            <a:off x="7319381" y="4860413"/>
            <a:ext cx="1614068" cy="0"/>
          </a:xfrm>
          <a:prstGeom prst="straightConnector1">
            <a:avLst/>
          </a:prstGeom>
          <a:ln w="28575">
            <a:solidFill>
              <a:srgbClr val="234CF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36D58A-F5FF-4084-89E7-EECCF2D51706}"/>
              </a:ext>
            </a:extLst>
          </p:cNvPr>
          <p:cNvCxnSpPr>
            <a:cxnSpLocks/>
          </p:cNvCxnSpPr>
          <p:nvPr/>
        </p:nvCxnSpPr>
        <p:spPr>
          <a:xfrm>
            <a:off x="8971990" y="3464248"/>
            <a:ext cx="0" cy="2223196"/>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FC4783A-EA50-4345-B288-43481831F61C}"/>
              </a:ext>
            </a:extLst>
          </p:cNvPr>
          <p:cNvCxnSpPr>
            <a:cxnSpLocks/>
          </p:cNvCxnSpPr>
          <p:nvPr/>
        </p:nvCxnSpPr>
        <p:spPr>
          <a:xfrm>
            <a:off x="6707114" y="3883937"/>
            <a:ext cx="0" cy="180350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71716F8-E3CC-42F6-A348-EB78EF6BD6B3}"/>
              </a:ext>
            </a:extLst>
          </p:cNvPr>
          <p:cNvSpPr txBox="1"/>
          <p:nvPr/>
        </p:nvSpPr>
        <p:spPr>
          <a:xfrm>
            <a:off x="6430707" y="1671714"/>
            <a:ext cx="679673" cy="492443"/>
          </a:xfrm>
          <a:prstGeom prst="rect">
            <a:avLst/>
          </a:prstGeom>
          <a:noFill/>
        </p:spPr>
        <p:txBody>
          <a:bodyPr wrap="none" lIns="0" tIns="0" rIns="0" bIns="0">
            <a:spAutoFit/>
          </a:bodyPr>
          <a:lstStyle/>
          <a:p>
            <a:pPr algn="ctr"/>
            <a:r>
              <a:rPr lang="en-US" sz="1600" b="1" dirty="0">
                <a:solidFill>
                  <a:srgbClr val="000000"/>
                </a:solidFill>
                <a:latin typeface="Times New Roman"/>
                <a:ea typeface="Times New Roman"/>
                <a:cs typeface="Times New Roman"/>
                <a:sym typeface="Times New Roman"/>
              </a:rPr>
              <a:t>Flatten </a:t>
            </a:r>
          </a:p>
          <a:p>
            <a:pPr algn="ctr"/>
            <a:r>
              <a:rPr lang="en-US" sz="1600" b="1" dirty="0">
                <a:solidFill>
                  <a:srgbClr val="000000"/>
                </a:solidFill>
                <a:latin typeface="Times New Roman"/>
                <a:ea typeface="Times New Roman"/>
                <a:cs typeface="Times New Roman"/>
                <a:sym typeface="Times New Roman"/>
              </a:rPr>
              <a:t>layer</a:t>
            </a:r>
            <a:endParaRPr lang="en-US" sz="1600" b="1" dirty="0"/>
          </a:p>
        </p:txBody>
      </p:sp>
      <p:cxnSp>
        <p:nvCxnSpPr>
          <p:cNvPr id="92" name="Straight Connector 91">
            <a:extLst>
              <a:ext uri="{FF2B5EF4-FFF2-40B4-BE49-F238E27FC236}">
                <a16:creationId xmlns:a16="http://schemas.microsoft.com/office/drawing/2014/main" id="{F9D14EF2-60E0-4FD0-BC95-29F6600DA945}"/>
              </a:ext>
            </a:extLst>
          </p:cNvPr>
          <p:cNvCxnSpPr>
            <a:cxnSpLocks/>
          </p:cNvCxnSpPr>
          <p:nvPr/>
        </p:nvCxnSpPr>
        <p:spPr>
          <a:xfrm>
            <a:off x="2378703" y="4199320"/>
            <a:ext cx="0" cy="944784"/>
          </a:xfrm>
          <a:prstGeom prst="line">
            <a:avLst/>
          </a:prstGeom>
          <a:ln w="28575">
            <a:solidFill>
              <a:srgbClr val="234CF9"/>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7099CF5-BF2A-48DA-BFEC-B19E6093C0AE}"/>
              </a:ext>
            </a:extLst>
          </p:cNvPr>
          <p:cNvCxnSpPr>
            <a:cxnSpLocks/>
          </p:cNvCxnSpPr>
          <p:nvPr/>
        </p:nvCxnSpPr>
        <p:spPr>
          <a:xfrm>
            <a:off x="2375725" y="4860413"/>
            <a:ext cx="4271010" cy="0"/>
          </a:xfrm>
          <a:prstGeom prst="straightConnector1">
            <a:avLst/>
          </a:prstGeom>
          <a:ln w="28575">
            <a:solidFill>
              <a:srgbClr val="234CF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77D060C6-A99B-4FBE-A5D6-762EEF6C458F}"/>
              </a:ext>
            </a:extLst>
          </p:cNvPr>
          <p:cNvSpPr txBox="1"/>
          <p:nvPr/>
        </p:nvSpPr>
        <p:spPr>
          <a:xfrm>
            <a:off x="3402096" y="4934266"/>
            <a:ext cx="1989134" cy="246221"/>
          </a:xfrm>
          <a:prstGeom prst="rect">
            <a:avLst/>
          </a:prstGeom>
          <a:noFill/>
        </p:spPr>
        <p:txBody>
          <a:bodyPr wrap="none" lIns="91440" tIns="0" rIns="91440" bIns="0">
            <a:spAutoFit/>
          </a:bodyPr>
          <a:lstStyle/>
          <a:p>
            <a:pPr algn="ctr"/>
            <a:r>
              <a:rPr lang="en-US" sz="1600" b="1" dirty="0">
                <a:solidFill>
                  <a:srgbClr val="000000"/>
                </a:solidFill>
                <a:latin typeface="Times New Roman"/>
                <a:ea typeface="Times New Roman"/>
                <a:cs typeface="Times New Roman"/>
                <a:sym typeface="Times New Roman"/>
              </a:rPr>
              <a:t>New images or maps</a:t>
            </a:r>
            <a:endParaRPr lang="en-US" sz="1600" b="1" dirty="0"/>
          </a:p>
        </p:txBody>
      </p:sp>
      <p:sp>
        <p:nvSpPr>
          <p:cNvPr id="98" name="Rounded Rectangle 79">
            <a:extLst>
              <a:ext uri="{FF2B5EF4-FFF2-40B4-BE49-F238E27FC236}">
                <a16:creationId xmlns:a16="http://schemas.microsoft.com/office/drawing/2014/main" id="{68174624-BF67-4915-8F5B-831522F01C2C}"/>
              </a:ext>
            </a:extLst>
          </p:cNvPr>
          <p:cNvSpPr/>
          <p:nvPr/>
        </p:nvSpPr>
        <p:spPr bwMode="auto">
          <a:xfrm>
            <a:off x="734683" y="2494856"/>
            <a:ext cx="1043601" cy="1080135"/>
          </a:xfrm>
          <a:prstGeom prst="roundRect">
            <a:avLst/>
          </a:prstGeom>
          <a:solidFill>
            <a:schemeClr val="accent4">
              <a:lumMod val="60000"/>
              <a:lumOff val="40000"/>
            </a:schemeClr>
          </a:solidFill>
          <a:ln w="25400" cap="flat" cmpd="sng" algn="ctr">
            <a:solidFill>
              <a:schemeClr val="tx1"/>
            </a:solidFill>
            <a:prstDash val="solid"/>
          </a:ln>
          <a:effectLst/>
        </p:spPr>
        <p:txBody>
          <a:bodyPr vert="horz" wrap="square" lIns="0" tIns="0" rIns="0" bIns="0" anchor="ctr">
            <a:spAutoFit/>
          </a:bodyPr>
          <a:lstStyle/>
          <a:p>
            <a:pPr algn="ctr">
              <a:defRPr/>
            </a:pPr>
            <a:r>
              <a:rPr lang="en-US" sz="3200" kern="0" dirty="0">
                <a:latin typeface="Times New Roman" panose="02020603050405020304" pitchFamily="18" charset="0"/>
                <a:cs typeface="Times New Roman" pitchFamily="18" charset="0"/>
              </a:rPr>
              <a:t>Input</a:t>
            </a:r>
          </a:p>
          <a:p>
            <a:pPr algn="ctr">
              <a:defRPr/>
            </a:pPr>
            <a:r>
              <a:rPr lang="en-US" sz="3200" kern="0" dirty="0">
                <a:latin typeface="Times New Roman" panose="02020603050405020304" pitchFamily="18" charset="0"/>
                <a:cs typeface="Times New Roman" pitchFamily="18" charset="0"/>
              </a:rPr>
              <a:t>Data</a:t>
            </a:r>
          </a:p>
        </p:txBody>
      </p:sp>
      <p:sp>
        <p:nvSpPr>
          <p:cNvPr id="101" name="TextBox 100">
            <a:extLst>
              <a:ext uri="{FF2B5EF4-FFF2-40B4-BE49-F238E27FC236}">
                <a16:creationId xmlns:a16="http://schemas.microsoft.com/office/drawing/2014/main" id="{C34BDD3B-F681-4D48-B4A1-0ED68A896102}"/>
              </a:ext>
            </a:extLst>
          </p:cNvPr>
          <p:cNvSpPr txBox="1"/>
          <p:nvPr/>
        </p:nvSpPr>
        <p:spPr>
          <a:xfrm>
            <a:off x="10911906" y="2971806"/>
            <a:ext cx="1285929" cy="246221"/>
          </a:xfrm>
          <a:prstGeom prst="rect">
            <a:avLst/>
          </a:prstGeom>
          <a:noFill/>
        </p:spPr>
        <p:txBody>
          <a:bodyPr wrap="none" lIns="91440" tIns="0" rIns="91440" bIns="0">
            <a:spAutoFit/>
          </a:bodyPr>
          <a:lstStyle/>
          <a:p>
            <a:pPr algn="ctr"/>
            <a:r>
              <a:rPr lang="en-US" sz="1600" b="1" dirty="0">
                <a:solidFill>
                  <a:srgbClr val="000000"/>
                </a:solidFill>
                <a:latin typeface="Times New Roman"/>
                <a:ea typeface="Times New Roman"/>
                <a:cs typeface="Times New Roman"/>
                <a:sym typeface="Times New Roman"/>
              </a:rPr>
              <a:t>C</a:t>
            </a:r>
            <a:r>
              <a:rPr lang="en-US" sz="1600" b="1" baseline="-25000" dirty="0">
                <a:solidFill>
                  <a:srgbClr val="000000"/>
                </a:solidFill>
                <a:latin typeface="Times New Roman"/>
                <a:ea typeface="Times New Roman"/>
                <a:cs typeface="Times New Roman"/>
                <a:sym typeface="Times New Roman"/>
              </a:rPr>
              <a:t>i</a:t>
            </a:r>
            <a:r>
              <a:rPr lang="en-US" sz="1600" b="1" dirty="0">
                <a:solidFill>
                  <a:srgbClr val="000000"/>
                </a:solidFill>
                <a:latin typeface="Times New Roman"/>
                <a:ea typeface="Times New Roman"/>
                <a:cs typeface="Times New Roman"/>
                <a:sym typeface="Times New Roman"/>
              </a:rPr>
              <a:t> is class # i</a:t>
            </a:r>
            <a:endParaRPr lang="en-US" sz="1600" b="1" dirty="0"/>
          </a:p>
        </p:txBody>
      </p:sp>
      <p:sp>
        <p:nvSpPr>
          <p:cNvPr id="62" name="TextBox 61">
            <a:extLst>
              <a:ext uri="{FF2B5EF4-FFF2-40B4-BE49-F238E27FC236}">
                <a16:creationId xmlns:a16="http://schemas.microsoft.com/office/drawing/2014/main" id="{B4C90972-BE93-4D1A-A6A7-C1A97D128A66}"/>
              </a:ext>
            </a:extLst>
          </p:cNvPr>
          <p:cNvSpPr txBox="1"/>
          <p:nvPr/>
        </p:nvSpPr>
        <p:spPr>
          <a:xfrm>
            <a:off x="182880" y="1005840"/>
            <a:ext cx="11830743" cy="430887"/>
          </a:xfrm>
          <a:prstGeom prst="rect">
            <a:avLst/>
          </a:prstGeom>
          <a:noFill/>
        </p:spPr>
        <p:txBody>
          <a:bodyPr wrap="square" lIns="0" tIns="0" rIns="0" bIns="0">
            <a:spAutoFit/>
          </a:bodyPr>
          <a:lstStyle/>
          <a:p>
            <a:pPr marL="342900" indent="-342900" eaLnBrk="1" hangingPunct="1">
              <a:spcAft>
                <a:spcPts val="600"/>
              </a:spcAft>
              <a:buClr>
                <a:srgbClr val="234CF9"/>
              </a:buClr>
              <a:buSzPct val="85000"/>
              <a:buFont typeface="Wingdings" panose="05000000000000000000" pitchFamily="2" charset="2"/>
              <a:buChar char="q"/>
            </a:pPr>
            <a:r>
              <a:rPr lang="en-US" altLang="en-US" sz="2800" dirty="0">
                <a:solidFill>
                  <a:srgbClr val="FF0000"/>
                </a:solidFill>
                <a:latin typeface="Times New Roman" panose="02020603050405020304" pitchFamily="18" charset="0"/>
                <a:cs typeface="Times New Roman" panose="02020603050405020304" pitchFamily="18" charset="0"/>
              </a:rPr>
              <a:t>CNNs</a:t>
            </a:r>
            <a:r>
              <a:rPr lang="en-US" altLang="en-US" sz="2800" dirty="0">
                <a:latin typeface="Times New Roman" panose="02020603050405020304" pitchFamily="18" charset="0"/>
                <a:cs typeface="Times New Roman" panose="02020603050405020304" pitchFamily="18" charset="0"/>
              </a:rPr>
              <a:t> are </a:t>
            </a:r>
            <a:r>
              <a:rPr lang="en-US" altLang="en-US" sz="2800" dirty="0">
                <a:solidFill>
                  <a:srgbClr val="FF0000"/>
                </a:solidFill>
                <a:latin typeface="Times New Roman" panose="02020603050405020304" pitchFamily="18" charset="0"/>
                <a:cs typeface="Times New Roman" panose="02020603050405020304" pitchFamily="18" charset="0"/>
              </a:rPr>
              <a:t>NN</a:t>
            </a:r>
            <a:r>
              <a:rPr lang="en-US" altLang="en-US" sz="2800" dirty="0">
                <a:latin typeface="Times New Roman" panose="02020603050405020304" pitchFamily="18" charset="0"/>
                <a:cs typeface="Times New Roman" panose="02020603050405020304" pitchFamily="18" charset="0"/>
              </a:rPr>
              <a:t> with some </a:t>
            </a:r>
            <a:r>
              <a:rPr lang="en-US" altLang="en-US" sz="2800" dirty="0">
                <a:solidFill>
                  <a:srgbClr val="FF0000"/>
                </a:solidFill>
                <a:latin typeface="Times New Roman" panose="02020603050405020304" pitchFamily="18" charset="0"/>
                <a:cs typeface="Times New Roman" panose="02020603050405020304" pitchFamily="18" charset="0"/>
              </a:rPr>
              <a:t>convolutional layers</a:t>
            </a:r>
            <a:r>
              <a:rPr lang="en-US" altLang="en-US" sz="2800" dirty="0">
                <a:latin typeface="Times New Roman" panose="02020603050405020304" pitchFamily="18" charset="0"/>
                <a:cs typeface="Times New Roman" panose="02020603050405020304" pitchFamily="18" charset="0"/>
              </a:rPr>
              <a:t> (and </a:t>
            </a:r>
            <a:r>
              <a:rPr lang="en-US" altLang="en-US" sz="2800" b="1" i="1" dirty="0">
                <a:latin typeface="Times New Roman" panose="02020603050405020304" pitchFamily="18" charset="0"/>
                <a:cs typeface="Times New Roman" panose="02020603050405020304" pitchFamily="18" charset="0"/>
              </a:rPr>
              <a:t>some</a:t>
            </a:r>
            <a:r>
              <a:rPr lang="en-US" altLang="en-US" sz="2800" dirty="0">
                <a:latin typeface="Times New Roman" panose="02020603050405020304" pitchFamily="18" charset="0"/>
                <a:cs typeface="Times New Roman" panose="02020603050405020304" pitchFamily="18" charset="0"/>
              </a:rPr>
              <a:t> other layers). </a:t>
            </a:r>
          </a:p>
        </p:txBody>
      </p:sp>
      <p:sp>
        <p:nvSpPr>
          <p:cNvPr id="4" name="Rectangle 3">
            <a:extLst>
              <a:ext uri="{FF2B5EF4-FFF2-40B4-BE49-F238E27FC236}">
                <a16:creationId xmlns:a16="http://schemas.microsoft.com/office/drawing/2014/main" id="{7B47E9B0-548B-482F-AF7F-671A7556A05C}"/>
              </a:ext>
            </a:extLst>
          </p:cNvPr>
          <p:cNvSpPr/>
          <p:nvPr/>
        </p:nvSpPr>
        <p:spPr>
          <a:xfrm>
            <a:off x="2521681" y="1989722"/>
            <a:ext cx="3520433" cy="204315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dirty="0">
                <a:solidFill>
                  <a:srgbClr val="234CF9"/>
                </a:solidFill>
                <a:latin typeface="Times New Roman" panose="02020603050405020304" pitchFamily="18" charset="0"/>
                <a:cs typeface="Times New Roman" panose="02020603050405020304" pitchFamily="18" charset="0"/>
              </a:rPr>
              <a:t>Convolutional layers </a:t>
            </a:r>
          </a:p>
          <a:p>
            <a:pPr algn="ctr"/>
            <a:r>
              <a:rPr lang="en-US" altLang="en-US" sz="2800" dirty="0">
                <a:solidFill>
                  <a:srgbClr val="234CF9"/>
                </a:solidFill>
                <a:latin typeface="Times New Roman" panose="02020603050405020304" pitchFamily="18" charset="0"/>
                <a:cs typeface="Times New Roman" panose="02020603050405020304" pitchFamily="18" charset="0"/>
              </a:rPr>
              <a:t>and </a:t>
            </a:r>
            <a:r>
              <a:rPr lang="en-US" altLang="en-US" sz="2800" b="1" i="1" dirty="0">
                <a:solidFill>
                  <a:srgbClr val="234CF9"/>
                </a:solidFill>
                <a:latin typeface="Times New Roman" panose="02020603050405020304" pitchFamily="18" charset="0"/>
                <a:cs typeface="Times New Roman" panose="02020603050405020304" pitchFamily="18" charset="0"/>
              </a:rPr>
              <a:t>some</a:t>
            </a:r>
            <a:r>
              <a:rPr lang="en-US" altLang="en-US" sz="2800" dirty="0">
                <a:solidFill>
                  <a:srgbClr val="234CF9"/>
                </a:solidFill>
                <a:latin typeface="Times New Roman" panose="02020603050405020304" pitchFamily="18" charset="0"/>
                <a:cs typeface="Times New Roman" panose="02020603050405020304" pitchFamily="18" charset="0"/>
              </a:rPr>
              <a:t> other layers.</a:t>
            </a:r>
            <a:endParaRPr lang="en-US" sz="2400" dirty="0">
              <a:solidFill>
                <a:srgbClr val="234CF9"/>
              </a:solidFill>
            </a:endParaRPr>
          </a:p>
        </p:txBody>
      </p:sp>
    </p:spTree>
    <p:extLst>
      <p:ext uri="{BB962C8B-B14F-4D97-AF65-F5344CB8AC3E}">
        <p14:creationId xmlns:p14="http://schemas.microsoft.com/office/powerpoint/2010/main" val="53812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8" grpId="0" animBg="1"/>
      <p:bldP spid="53" grpId="0"/>
      <p:bldP spid="54" grpId="0"/>
      <p:bldP spid="55" grpId="0"/>
      <p:bldP spid="63" grpId="0" animBg="1"/>
      <p:bldP spid="85" grpId="0"/>
      <p:bldP spid="95" grpId="0"/>
      <p:bldP spid="98" grpId="0" animBg="1"/>
      <p:bldP spid="101" grpId="0"/>
      <p:bldP spid="4" grpId="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0B07C6D-D44F-44D1-9B97-DE5D9C9436BA}"/>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Generic CNN Architecture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0" name="Picture 2" descr="CNNs architectures commonly used in medical imaging.(a) One CNN with 2... |  Download Scientific Diagram">
            <a:extLst>
              <a:ext uri="{FF2B5EF4-FFF2-40B4-BE49-F238E27FC236}">
                <a16:creationId xmlns:a16="http://schemas.microsoft.com/office/drawing/2014/main" id="{3B6ACD0B-476F-4146-AC56-AB0F2F873D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629" t="8934" r="2724" b="68810"/>
          <a:stretch/>
        </p:blipFill>
        <p:spPr bwMode="auto">
          <a:xfrm>
            <a:off x="9931195" y="2633663"/>
            <a:ext cx="457201" cy="13525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NNs architectures commonly used in medical imaging.(a) One CNN with 2... |  Download Scientific Diagram">
            <a:extLst>
              <a:ext uri="{FF2B5EF4-FFF2-40B4-BE49-F238E27FC236}">
                <a16:creationId xmlns:a16="http://schemas.microsoft.com/office/drawing/2014/main" id="{446E2E65-0D96-4DCA-8084-EE0F97529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687" t="5565" r="11666" b="64655"/>
          <a:stretch/>
        </p:blipFill>
        <p:spPr bwMode="auto">
          <a:xfrm>
            <a:off x="9254928" y="2411853"/>
            <a:ext cx="457201" cy="18097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DFF9C8F-EE11-4946-A50F-943DED689162}"/>
              </a:ext>
            </a:extLst>
          </p:cNvPr>
          <p:cNvSpPr txBox="1"/>
          <p:nvPr/>
        </p:nvSpPr>
        <p:spPr>
          <a:xfrm>
            <a:off x="3127786" y="4150045"/>
            <a:ext cx="1594860" cy="492443"/>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Convolutional </a:t>
            </a:r>
          </a:p>
          <a:p>
            <a:pPr algn="ctr"/>
            <a:r>
              <a:rPr lang="en-US" sz="1600" b="1" dirty="0">
                <a:latin typeface="Times New Roman" panose="02020603050405020304" pitchFamily="18" charset="0"/>
                <a:cs typeface="Times New Roman" panose="02020603050405020304" pitchFamily="18" charset="0"/>
              </a:rPr>
              <a:t>Layer+ Activation</a:t>
            </a:r>
          </a:p>
        </p:txBody>
      </p:sp>
      <p:sp>
        <p:nvSpPr>
          <p:cNvPr id="26" name="Right Arrow 25">
            <a:extLst>
              <a:ext uri="{FF2B5EF4-FFF2-40B4-BE49-F238E27FC236}">
                <a16:creationId xmlns:a16="http://schemas.microsoft.com/office/drawing/2014/main" id="{4983767A-21C9-41A5-A209-0794A7E167D4}"/>
              </a:ext>
            </a:extLst>
          </p:cNvPr>
          <p:cNvSpPr/>
          <p:nvPr/>
        </p:nvSpPr>
        <p:spPr>
          <a:xfrm>
            <a:off x="2309790" y="3127058"/>
            <a:ext cx="640080"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27" name="Right Arrow 25">
            <a:extLst>
              <a:ext uri="{FF2B5EF4-FFF2-40B4-BE49-F238E27FC236}">
                <a16:creationId xmlns:a16="http://schemas.microsoft.com/office/drawing/2014/main" id="{0BC1DFB8-E1B7-41AA-98F3-2D02FB39C1ED}"/>
              </a:ext>
            </a:extLst>
          </p:cNvPr>
          <p:cNvSpPr/>
          <p:nvPr/>
        </p:nvSpPr>
        <p:spPr>
          <a:xfrm>
            <a:off x="4367960" y="3127058"/>
            <a:ext cx="285574"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8D13466-8ECE-4D2A-8969-0DFC83C422A5}"/>
              </a:ext>
            </a:extLst>
          </p:cNvPr>
          <p:cNvSpPr txBox="1"/>
          <p:nvPr/>
        </p:nvSpPr>
        <p:spPr>
          <a:xfrm>
            <a:off x="4927003" y="4150045"/>
            <a:ext cx="713337" cy="492443"/>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Pooling </a:t>
            </a:r>
          </a:p>
          <a:p>
            <a:pPr algn="ctr"/>
            <a:r>
              <a:rPr lang="en-US" sz="1600" b="1" dirty="0">
                <a:latin typeface="Times New Roman" panose="02020603050405020304" pitchFamily="18" charset="0"/>
                <a:cs typeface="Times New Roman" panose="02020603050405020304" pitchFamily="18" charset="0"/>
              </a:rPr>
              <a:t>Layer</a:t>
            </a:r>
          </a:p>
        </p:txBody>
      </p:sp>
      <p:sp>
        <p:nvSpPr>
          <p:cNvPr id="29" name="TextBox 28">
            <a:extLst>
              <a:ext uri="{FF2B5EF4-FFF2-40B4-BE49-F238E27FC236}">
                <a16:creationId xmlns:a16="http://schemas.microsoft.com/office/drawing/2014/main" id="{B431E63F-178D-47F8-B883-D378953C8284}"/>
              </a:ext>
            </a:extLst>
          </p:cNvPr>
          <p:cNvSpPr txBox="1"/>
          <p:nvPr/>
        </p:nvSpPr>
        <p:spPr>
          <a:xfrm>
            <a:off x="8966690" y="4221603"/>
            <a:ext cx="1033424" cy="738664"/>
          </a:xfrm>
          <a:prstGeom prst="rect">
            <a:avLst/>
          </a:prstGeom>
          <a:noFill/>
        </p:spPr>
        <p:txBody>
          <a:bodyPr wrap="none" lIns="0" tIns="0" rIns="0" bIns="0">
            <a:spAutoFit/>
          </a:bodyPr>
          <a:lstStyle/>
          <a:p>
            <a:pPr algn="ctr"/>
            <a:r>
              <a:rPr lang="en-US" sz="1600" b="1" dirty="0">
                <a:solidFill>
                  <a:srgbClr val="234CF9"/>
                </a:solidFill>
                <a:latin typeface="Times New Roman" panose="02020603050405020304" pitchFamily="18" charset="0"/>
                <a:cs typeface="Times New Roman" panose="02020603050405020304" pitchFamily="18" charset="0"/>
              </a:rPr>
              <a:t>Fully </a:t>
            </a:r>
          </a:p>
          <a:p>
            <a:pPr algn="ctr"/>
            <a:r>
              <a:rPr lang="en-US" sz="1600" b="1" dirty="0">
                <a:solidFill>
                  <a:srgbClr val="234CF9"/>
                </a:solidFill>
                <a:latin typeface="Times New Roman" panose="02020603050405020304" pitchFamily="18" charset="0"/>
                <a:cs typeface="Times New Roman" panose="02020603050405020304" pitchFamily="18" charset="0"/>
              </a:rPr>
              <a:t>Connected</a:t>
            </a:r>
            <a:r>
              <a:rPr lang="en-US" sz="1600" b="1" dirty="0">
                <a:latin typeface="Times New Roman" panose="02020603050405020304" pitchFamily="18" charset="0"/>
                <a:cs typeface="Times New Roman" panose="02020603050405020304" pitchFamily="18" charset="0"/>
              </a:rPr>
              <a:t> </a:t>
            </a:r>
          </a:p>
          <a:p>
            <a:pPr algn="ctr"/>
            <a:r>
              <a:rPr lang="en-US" sz="1600" b="1" dirty="0">
                <a:latin typeface="Times New Roman" panose="02020603050405020304" pitchFamily="18" charset="0"/>
                <a:cs typeface="Times New Roman" panose="02020603050405020304" pitchFamily="18" charset="0"/>
              </a:rPr>
              <a:t>(</a:t>
            </a:r>
            <a:r>
              <a:rPr lang="en-US" sz="1600" b="1" dirty="0">
                <a:solidFill>
                  <a:srgbClr val="FF0000"/>
                </a:solidFill>
                <a:latin typeface="Times New Roman" panose="02020603050405020304" pitchFamily="18" charset="0"/>
                <a:cs typeface="Times New Roman" panose="02020603050405020304" pitchFamily="18" charset="0"/>
              </a:rPr>
              <a:t>FC</a:t>
            </a:r>
            <a:r>
              <a:rPr lang="en-US" sz="1600" b="1" dirty="0">
                <a:latin typeface="Times New Roman" panose="02020603050405020304" pitchFamily="18" charset="0"/>
                <a:cs typeface="Times New Roman" panose="02020603050405020304" pitchFamily="18" charset="0"/>
              </a:rPr>
              <a:t>) Layer </a:t>
            </a:r>
          </a:p>
        </p:txBody>
      </p:sp>
      <p:sp>
        <p:nvSpPr>
          <p:cNvPr id="30" name="TextBox 29">
            <a:extLst>
              <a:ext uri="{FF2B5EF4-FFF2-40B4-BE49-F238E27FC236}">
                <a16:creationId xmlns:a16="http://schemas.microsoft.com/office/drawing/2014/main" id="{3AC9B95F-BBD4-41EE-8BAD-5B3E6EFE051B}"/>
              </a:ext>
            </a:extLst>
          </p:cNvPr>
          <p:cNvSpPr txBox="1"/>
          <p:nvPr/>
        </p:nvSpPr>
        <p:spPr>
          <a:xfrm>
            <a:off x="9827602" y="3988061"/>
            <a:ext cx="690895" cy="492443"/>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Output </a:t>
            </a:r>
          </a:p>
          <a:p>
            <a:pPr algn="ctr"/>
            <a:r>
              <a:rPr lang="en-US" sz="1600" b="1" dirty="0">
                <a:latin typeface="Times New Roman" panose="02020603050405020304" pitchFamily="18" charset="0"/>
                <a:cs typeface="Times New Roman" panose="02020603050405020304" pitchFamily="18" charset="0"/>
              </a:rPr>
              <a:t>Layer </a:t>
            </a:r>
          </a:p>
        </p:txBody>
      </p:sp>
      <p:grpSp>
        <p:nvGrpSpPr>
          <p:cNvPr id="33" name="Group 32">
            <a:extLst>
              <a:ext uri="{FF2B5EF4-FFF2-40B4-BE49-F238E27FC236}">
                <a16:creationId xmlns:a16="http://schemas.microsoft.com/office/drawing/2014/main" id="{F91CD818-14FB-43DF-87FA-4EBA4D445D74}"/>
              </a:ext>
            </a:extLst>
          </p:cNvPr>
          <p:cNvGrpSpPr/>
          <p:nvPr/>
        </p:nvGrpSpPr>
        <p:grpSpPr>
          <a:xfrm rot="5400000">
            <a:off x="6219709" y="3017265"/>
            <a:ext cx="145908" cy="585346"/>
            <a:chOff x="6580700" y="3863138"/>
            <a:chExt cx="145908" cy="585346"/>
          </a:xfrm>
          <a:solidFill>
            <a:srgbClr val="00B0F0"/>
          </a:solidFill>
        </p:grpSpPr>
        <p:sp>
          <p:nvSpPr>
            <p:cNvPr id="34" name="Oval 33">
              <a:extLst>
                <a:ext uri="{FF2B5EF4-FFF2-40B4-BE49-F238E27FC236}">
                  <a16:creationId xmlns:a16="http://schemas.microsoft.com/office/drawing/2014/main" id="{FED4C1F4-A1BD-4FB0-8DFD-1835E6D32DCC}"/>
                </a:ext>
              </a:extLst>
            </p:cNvPr>
            <p:cNvSpPr/>
            <p:nvPr/>
          </p:nvSpPr>
          <p:spPr>
            <a:xfrm>
              <a:off x="6580700" y="3863138"/>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25BEB76-748F-46F8-A05A-18561481FE03}"/>
                </a:ext>
              </a:extLst>
            </p:cNvPr>
            <p:cNvSpPr/>
            <p:nvPr/>
          </p:nvSpPr>
          <p:spPr>
            <a:xfrm>
              <a:off x="6589447" y="4094834"/>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DAE7EA-BD14-4084-867A-0EA497BD4996}"/>
                </a:ext>
              </a:extLst>
            </p:cNvPr>
            <p:cNvSpPr/>
            <p:nvPr/>
          </p:nvSpPr>
          <p:spPr>
            <a:xfrm>
              <a:off x="6589448" y="4311324"/>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Arrow: Striped Right 13">
            <a:extLst>
              <a:ext uri="{FF2B5EF4-FFF2-40B4-BE49-F238E27FC236}">
                <a16:creationId xmlns:a16="http://schemas.microsoft.com/office/drawing/2014/main" id="{1B675D82-649B-4C3A-B0E4-D290A0F8D868}"/>
              </a:ext>
            </a:extLst>
          </p:cNvPr>
          <p:cNvSpPr/>
          <p:nvPr/>
        </p:nvSpPr>
        <p:spPr>
          <a:xfrm>
            <a:off x="6921578" y="3126185"/>
            <a:ext cx="948510" cy="367506"/>
          </a:xfrm>
          <a:prstGeom prst="stripedRightArrow">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25">
            <a:extLst>
              <a:ext uri="{FF2B5EF4-FFF2-40B4-BE49-F238E27FC236}">
                <a16:creationId xmlns:a16="http://schemas.microsoft.com/office/drawing/2014/main" id="{F781F791-3931-49A8-86A3-ED4A4868FF26}"/>
              </a:ext>
            </a:extLst>
          </p:cNvPr>
          <p:cNvSpPr/>
          <p:nvPr/>
        </p:nvSpPr>
        <p:spPr>
          <a:xfrm>
            <a:off x="8406852" y="3137161"/>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7168" name="Rectangle: Rounded Corners 7167">
            <a:extLst>
              <a:ext uri="{FF2B5EF4-FFF2-40B4-BE49-F238E27FC236}">
                <a16:creationId xmlns:a16="http://schemas.microsoft.com/office/drawing/2014/main" id="{0651B218-E14C-48CB-B5C6-86AD280A7F66}"/>
              </a:ext>
            </a:extLst>
          </p:cNvPr>
          <p:cNvSpPr/>
          <p:nvPr/>
        </p:nvSpPr>
        <p:spPr>
          <a:xfrm>
            <a:off x="3032928" y="1877591"/>
            <a:ext cx="2744608" cy="2976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25">
            <a:extLst>
              <a:ext uri="{FF2B5EF4-FFF2-40B4-BE49-F238E27FC236}">
                <a16:creationId xmlns:a16="http://schemas.microsoft.com/office/drawing/2014/main" id="{828C085F-0463-46BC-923E-A80E30DF7F26}"/>
              </a:ext>
            </a:extLst>
          </p:cNvPr>
          <p:cNvSpPr/>
          <p:nvPr/>
        </p:nvSpPr>
        <p:spPr>
          <a:xfrm>
            <a:off x="9708950" y="3131431"/>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6A489F56-0FE4-47B0-AD44-AFEEE36F7F87}"/>
              </a:ext>
            </a:extLst>
          </p:cNvPr>
          <p:cNvSpPr txBox="1"/>
          <p:nvPr/>
        </p:nvSpPr>
        <p:spPr>
          <a:xfrm>
            <a:off x="182880" y="5423631"/>
            <a:ext cx="11830742" cy="430887"/>
          </a:xfrm>
          <a:prstGeom prst="rect">
            <a:avLst/>
          </a:prstGeom>
          <a:noFill/>
        </p:spPr>
        <p:txBody>
          <a:bodyPr wrap="square" lIns="0" tIns="0" rIns="0" bIns="0">
            <a:spAutoFit/>
          </a:bodyPr>
          <a:lstStyle/>
          <a:p>
            <a:pPr marL="344488" indent="-344488">
              <a:buClr>
                <a:srgbClr val="234CF9"/>
              </a:buClr>
              <a:buSzPct val="8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The output(s) of each operation is known as a </a:t>
            </a:r>
            <a:r>
              <a:rPr lang="en-US" sz="2800" dirty="0">
                <a:solidFill>
                  <a:srgbClr val="FF0000"/>
                </a:solidFill>
                <a:latin typeface="Times New Roman" panose="02020603050405020304" pitchFamily="18" charset="0"/>
                <a:cs typeface="Times New Roman" panose="02020603050405020304" pitchFamily="18" charset="0"/>
              </a:rPr>
              <a:t>feature</a:t>
            </a:r>
            <a:r>
              <a:rPr lang="en-US" sz="2800" dirty="0">
                <a:latin typeface="Times New Roman" panose="02020603050405020304" pitchFamily="18" charset="0"/>
                <a:cs typeface="Times New Roman" panose="02020603050405020304" pitchFamily="18" charset="0"/>
              </a:rPr>
              <a:t> (or </a:t>
            </a:r>
            <a:r>
              <a:rPr lang="en-US" sz="2800" dirty="0">
                <a:solidFill>
                  <a:srgbClr val="234CF9"/>
                </a:solidFill>
                <a:latin typeface="Times New Roman" panose="02020603050405020304" pitchFamily="18" charset="0"/>
                <a:cs typeface="Times New Roman" panose="02020603050405020304" pitchFamily="18" charset="0"/>
              </a:rPr>
              <a:t>activation</a:t>
            </a:r>
            <a:r>
              <a:rPr lang="en-US" sz="2800" dirty="0">
                <a:latin typeface="Times New Roman" panose="02020603050405020304" pitchFamily="18" charset="0"/>
                <a:cs typeface="Times New Roman" panose="02020603050405020304" pitchFamily="18" charset="0"/>
              </a:rPr>
              <a:t>) map(s)</a:t>
            </a:r>
          </a:p>
        </p:txBody>
      </p:sp>
      <p:sp>
        <p:nvSpPr>
          <p:cNvPr id="43" name="TextBox 42">
            <a:extLst>
              <a:ext uri="{FF2B5EF4-FFF2-40B4-BE49-F238E27FC236}">
                <a16:creationId xmlns:a16="http://schemas.microsoft.com/office/drawing/2014/main" id="{49A93C62-C801-43A0-8D74-4669BC1C38DD}"/>
              </a:ext>
            </a:extLst>
          </p:cNvPr>
          <p:cNvSpPr txBox="1"/>
          <p:nvPr/>
        </p:nvSpPr>
        <p:spPr>
          <a:xfrm>
            <a:off x="6020986" y="1331442"/>
            <a:ext cx="1682064" cy="307777"/>
          </a:xfrm>
          <a:prstGeom prst="rect">
            <a:avLst/>
          </a:prstGeom>
          <a:noFill/>
        </p:spPr>
        <p:txBody>
          <a:bodyPr wrap="none" lIns="91440" tIns="0" rIns="91440" bIns="0">
            <a:spAutoFit/>
          </a:bodyPr>
          <a:lstStyle/>
          <a:p>
            <a:pPr algn="ctr"/>
            <a:r>
              <a:rPr lang="en-US" sz="2000" b="1" dirty="0">
                <a:solidFill>
                  <a:srgbClr val="000000"/>
                </a:solidFill>
                <a:latin typeface="Times New Roman"/>
                <a:ea typeface="Times New Roman"/>
                <a:cs typeface="Times New Roman"/>
                <a:sym typeface="Times New Roman"/>
              </a:rPr>
              <a:t>Feature maps</a:t>
            </a:r>
            <a:endParaRPr lang="en-US" sz="2000" b="1" dirty="0"/>
          </a:p>
        </p:txBody>
      </p:sp>
      <p:cxnSp>
        <p:nvCxnSpPr>
          <p:cNvPr id="44" name="Straight Arrow Connector 43">
            <a:extLst>
              <a:ext uri="{FF2B5EF4-FFF2-40B4-BE49-F238E27FC236}">
                <a16:creationId xmlns:a16="http://schemas.microsoft.com/office/drawing/2014/main" id="{00E41819-956C-4426-A82F-8A7A3CBDF19C}"/>
              </a:ext>
            </a:extLst>
          </p:cNvPr>
          <p:cNvCxnSpPr>
            <a:cxnSpLocks/>
          </p:cNvCxnSpPr>
          <p:nvPr/>
        </p:nvCxnSpPr>
        <p:spPr>
          <a:xfrm flipH="1">
            <a:off x="3936679" y="1733535"/>
            <a:ext cx="2925339" cy="8232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6F80658-07B1-45D8-818B-E03D062D008C}"/>
              </a:ext>
            </a:extLst>
          </p:cNvPr>
          <p:cNvCxnSpPr>
            <a:cxnSpLocks/>
          </p:cNvCxnSpPr>
          <p:nvPr/>
        </p:nvCxnSpPr>
        <p:spPr>
          <a:xfrm flipH="1">
            <a:off x="5294963" y="1720308"/>
            <a:ext cx="1567055" cy="12004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AAB1C87-0AF7-436A-B167-330BFF79379B}"/>
              </a:ext>
            </a:extLst>
          </p:cNvPr>
          <p:cNvCxnSpPr>
            <a:cxnSpLocks/>
          </p:cNvCxnSpPr>
          <p:nvPr/>
        </p:nvCxnSpPr>
        <p:spPr>
          <a:xfrm>
            <a:off x="6852989" y="1733535"/>
            <a:ext cx="1150278" cy="13020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2" descr="20 Questions to Test your Skills on CNN (Convolutional Neural Networks)">
            <a:extLst>
              <a:ext uri="{FF2B5EF4-FFF2-40B4-BE49-F238E27FC236}">
                <a16:creationId xmlns:a16="http://schemas.microsoft.com/office/drawing/2014/main" id="{35B25696-0402-4BF0-8CB3-072DADA76B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13" t="28260" r="36835" b="35419"/>
          <a:stretch/>
        </p:blipFill>
        <p:spPr bwMode="auto">
          <a:xfrm>
            <a:off x="8756323" y="2258612"/>
            <a:ext cx="190123" cy="2091350"/>
          </a:xfrm>
          <a:prstGeom prst="rect">
            <a:avLst/>
          </a:prstGeom>
          <a:noFill/>
          <a:extLst>
            <a:ext uri="{909E8E84-426E-40DD-AFC4-6F175D3DCCD1}">
              <a14:hiddenFill xmlns:a14="http://schemas.microsoft.com/office/drawing/2010/main">
                <a:solidFill>
                  <a:srgbClr val="FFFFFF"/>
                </a:solidFill>
              </a14:hiddenFill>
            </a:ext>
          </a:extLst>
        </p:spPr>
      </p:pic>
      <p:sp>
        <p:nvSpPr>
          <p:cNvPr id="58" name="Right Arrow 25">
            <a:extLst>
              <a:ext uri="{FF2B5EF4-FFF2-40B4-BE49-F238E27FC236}">
                <a16:creationId xmlns:a16="http://schemas.microsoft.com/office/drawing/2014/main" id="{C8AF8BC2-0B31-49C0-AA8D-D18303746E58}"/>
              </a:ext>
            </a:extLst>
          </p:cNvPr>
          <p:cNvSpPr/>
          <p:nvPr/>
        </p:nvSpPr>
        <p:spPr>
          <a:xfrm>
            <a:off x="9029504" y="3160992"/>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61" name="Rounded Rectangle 79">
            <a:extLst>
              <a:ext uri="{FF2B5EF4-FFF2-40B4-BE49-F238E27FC236}">
                <a16:creationId xmlns:a16="http://schemas.microsoft.com/office/drawing/2014/main" id="{F8E9B0D5-0D8B-43FB-9518-C84750578309}"/>
              </a:ext>
            </a:extLst>
          </p:cNvPr>
          <p:cNvSpPr/>
          <p:nvPr/>
        </p:nvSpPr>
        <p:spPr bwMode="auto">
          <a:xfrm>
            <a:off x="1196071" y="2795232"/>
            <a:ext cx="1043601" cy="1080135"/>
          </a:xfrm>
          <a:prstGeom prst="roundRect">
            <a:avLst/>
          </a:prstGeom>
          <a:solidFill>
            <a:schemeClr val="accent4">
              <a:lumMod val="60000"/>
              <a:lumOff val="40000"/>
            </a:schemeClr>
          </a:solidFill>
          <a:ln w="25400" cap="flat" cmpd="sng" algn="ctr">
            <a:solidFill>
              <a:schemeClr val="tx1"/>
            </a:solidFill>
            <a:prstDash val="solid"/>
          </a:ln>
          <a:effectLst/>
        </p:spPr>
        <p:txBody>
          <a:bodyPr vert="horz" wrap="square" lIns="0" tIns="0" rIns="0" bIns="0" anchor="ctr">
            <a:spAutoFit/>
          </a:bodyPr>
          <a:lstStyle/>
          <a:p>
            <a:pPr algn="ctr">
              <a:defRPr/>
            </a:pPr>
            <a:r>
              <a:rPr lang="en-US" sz="3200" kern="0" dirty="0">
                <a:latin typeface="Times New Roman" panose="02020603050405020304" pitchFamily="18" charset="0"/>
                <a:cs typeface="Times New Roman" pitchFamily="18" charset="0"/>
              </a:rPr>
              <a:t>Input</a:t>
            </a:r>
          </a:p>
          <a:p>
            <a:pPr algn="ctr">
              <a:defRPr/>
            </a:pPr>
            <a:r>
              <a:rPr lang="en-US" sz="3200" kern="0" dirty="0">
                <a:latin typeface="Times New Roman" panose="02020603050405020304" pitchFamily="18" charset="0"/>
                <a:cs typeface="Times New Roman" pitchFamily="18" charset="0"/>
              </a:rPr>
              <a:t>Data</a:t>
            </a:r>
          </a:p>
        </p:txBody>
      </p:sp>
      <p:sp>
        <p:nvSpPr>
          <p:cNvPr id="37" name="TextBox 36">
            <a:extLst>
              <a:ext uri="{FF2B5EF4-FFF2-40B4-BE49-F238E27FC236}">
                <a16:creationId xmlns:a16="http://schemas.microsoft.com/office/drawing/2014/main" id="{BF770B93-0F6A-4F23-9533-F0386CF7E8B5}"/>
              </a:ext>
            </a:extLst>
          </p:cNvPr>
          <p:cNvSpPr txBox="1"/>
          <p:nvPr/>
        </p:nvSpPr>
        <p:spPr>
          <a:xfrm>
            <a:off x="3326803" y="1127610"/>
            <a:ext cx="2072533" cy="707886"/>
          </a:xfrm>
          <a:prstGeom prst="rect">
            <a:avLst/>
          </a:prstGeom>
          <a:noFill/>
        </p:spPr>
        <p:txBody>
          <a:bodyPr wrap="square">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Can be repeated multiple times</a:t>
            </a:r>
            <a:endParaRPr lang="en-US" sz="2000" dirty="0">
              <a:solidFill>
                <a:srgbClr val="FF0000"/>
              </a:solidFill>
            </a:endParaRPr>
          </a:p>
        </p:txBody>
      </p:sp>
      <p:sp>
        <p:nvSpPr>
          <p:cNvPr id="39" name="TextBox 38">
            <a:extLst>
              <a:ext uri="{FF2B5EF4-FFF2-40B4-BE49-F238E27FC236}">
                <a16:creationId xmlns:a16="http://schemas.microsoft.com/office/drawing/2014/main" id="{E59AB7F9-2720-485E-8F28-9B9F3FD30747}"/>
              </a:ext>
            </a:extLst>
          </p:cNvPr>
          <p:cNvSpPr txBox="1"/>
          <p:nvPr/>
        </p:nvSpPr>
        <p:spPr>
          <a:xfrm>
            <a:off x="3968098" y="1879439"/>
            <a:ext cx="1109278" cy="246221"/>
          </a:xfrm>
          <a:prstGeom prst="rect">
            <a:avLst/>
          </a:prstGeom>
          <a:noFill/>
        </p:spPr>
        <p:txBody>
          <a:bodyPr wrap="none" lIns="0" tIns="0" rIns="0" bIns="0">
            <a:spAutoFit/>
          </a:bodyPr>
          <a:lstStyle/>
          <a:p>
            <a:pPr algn="ctr"/>
            <a:r>
              <a:rPr lang="en-US" sz="1600" b="1" dirty="0">
                <a:solidFill>
                  <a:srgbClr val="FF0000"/>
                </a:solidFill>
                <a:latin typeface="Times New Roman" panose="02020603050405020304" pitchFamily="18" charset="0"/>
                <a:cs typeface="Times New Roman" panose="02020603050405020304" pitchFamily="18" charset="0"/>
              </a:rPr>
              <a:t>Input*filters</a:t>
            </a:r>
          </a:p>
        </p:txBody>
      </p:sp>
      <p:cxnSp>
        <p:nvCxnSpPr>
          <p:cNvPr id="40" name="Straight Arrow Connector 39">
            <a:extLst>
              <a:ext uri="{FF2B5EF4-FFF2-40B4-BE49-F238E27FC236}">
                <a16:creationId xmlns:a16="http://schemas.microsoft.com/office/drawing/2014/main" id="{7D2919F0-2A3B-41F5-A001-99550239C648}"/>
              </a:ext>
            </a:extLst>
          </p:cNvPr>
          <p:cNvCxnSpPr>
            <a:cxnSpLocks/>
          </p:cNvCxnSpPr>
          <p:nvPr/>
        </p:nvCxnSpPr>
        <p:spPr>
          <a:xfrm flipH="1">
            <a:off x="3509886" y="2025239"/>
            <a:ext cx="415330" cy="3627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970F3DE-14DF-40B0-AAEF-676FAA33CC30}"/>
              </a:ext>
            </a:extLst>
          </p:cNvPr>
          <p:cNvSpPr txBox="1"/>
          <p:nvPr/>
        </p:nvSpPr>
        <p:spPr>
          <a:xfrm>
            <a:off x="8560605" y="1931336"/>
            <a:ext cx="628377" cy="246221"/>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Flatten</a:t>
            </a:r>
          </a:p>
        </p:txBody>
      </p:sp>
      <p:sp>
        <p:nvSpPr>
          <p:cNvPr id="51" name="Right Brace 50">
            <a:extLst>
              <a:ext uri="{FF2B5EF4-FFF2-40B4-BE49-F238E27FC236}">
                <a16:creationId xmlns:a16="http://schemas.microsoft.com/office/drawing/2014/main" id="{CE1A45BD-2009-45EE-B8E4-57E66A4E5AD8}"/>
              </a:ext>
            </a:extLst>
          </p:cNvPr>
          <p:cNvSpPr/>
          <p:nvPr/>
        </p:nvSpPr>
        <p:spPr>
          <a:xfrm rot="5400000">
            <a:off x="5666281" y="2651508"/>
            <a:ext cx="367506" cy="5104928"/>
          </a:xfrm>
          <a:prstGeom prst="rightBrace">
            <a:avLst>
              <a:gd name="adj1" fmla="val 28173"/>
              <a:gd name="adj2" fmla="val 50000"/>
            </a:avLst>
          </a:prstGeom>
          <a:ln w="38100">
            <a:solidFill>
              <a:srgbClr val="234CF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Slide Number Placeholder 16">
            <a:extLst>
              <a:ext uri="{FF2B5EF4-FFF2-40B4-BE49-F238E27FC236}">
                <a16:creationId xmlns:a16="http://schemas.microsoft.com/office/drawing/2014/main" id="{77B3603A-E6AC-455E-9092-FF0C8BB84BBE}"/>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15</a:t>
            </a:fld>
            <a:endParaRPr lang="en-US" sz="1680" dirty="0">
              <a:solidFill>
                <a:schemeClr val="tx1"/>
              </a:solidFill>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BBEEB2AF-BB8C-422E-82F6-D90B28F3C7D5}"/>
              </a:ext>
            </a:extLst>
          </p:cNvPr>
          <p:cNvSpPr txBox="1"/>
          <p:nvPr/>
        </p:nvSpPr>
        <p:spPr>
          <a:xfrm>
            <a:off x="7322200" y="4507737"/>
            <a:ext cx="1644489" cy="492443"/>
          </a:xfrm>
          <a:prstGeom prst="rect">
            <a:avLst/>
          </a:prstGeom>
          <a:noFill/>
        </p:spPr>
        <p:txBody>
          <a:bodyPr wrap="none" lIns="91440" tIns="0" rIns="91440" bIns="0">
            <a:spAutoFit/>
          </a:bodyPr>
          <a:lstStyle/>
          <a:p>
            <a:pPr algn="ctr"/>
            <a:r>
              <a:rPr lang="en-US" sz="1600" b="1" dirty="0">
                <a:solidFill>
                  <a:srgbClr val="199819"/>
                </a:solidFill>
                <a:latin typeface="Times New Roman"/>
                <a:ea typeface="Times New Roman"/>
                <a:cs typeface="Times New Roman"/>
                <a:sym typeface="Times New Roman"/>
              </a:rPr>
              <a:t>High-level</a:t>
            </a:r>
          </a:p>
          <a:p>
            <a:pPr algn="ctr"/>
            <a:r>
              <a:rPr lang="en-US" sz="1600" b="1" dirty="0">
                <a:solidFill>
                  <a:srgbClr val="199819"/>
                </a:solidFill>
                <a:latin typeface="Times New Roman"/>
                <a:ea typeface="Times New Roman"/>
                <a:cs typeface="Times New Roman"/>
                <a:sym typeface="Times New Roman"/>
              </a:rPr>
              <a:t> feature (Global)</a:t>
            </a:r>
            <a:endParaRPr lang="en-US" sz="1600" b="1" dirty="0">
              <a:solidFill>
                <a:srgbClr val="199819"/>
              </a:solidFill>
            </a:endParaRPr>
          </a:p>
        </p:txBody>
      </p:sp>
      <p:cxnSp>
        <p:nvCxnSpPr>
          <p:cNvPr id="49" name="Straight Arrow Connector 48">
            <a:extLst>
              <a:ext uri="{FF2B5EF4-FFF2-40B4-BE49-F238E27FC236}">
                <a16:creationId xmlns:a16="http://schemas.microsoft.com/office/drawing/2014/main" id="{9B460CB0-CB5F-44A2-94E6-B4DD0EAAD2BA}"/>
              </a:ext>
            </a:extLst>
          </p:cNvPr>
          <p:cNvCxnSpPr>
            <a:cxnSpLocks/>
          </p:cNvCxnSpPr>
          <p:nvPr/>
        </p:nvCxnSpPr>
        <p:spPr>
          <a:xfrm flipV="1">
            <a:off x="8228334" y="3584258"/>
            <a:ext cx="5535" cy="84308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765FA36-5788-491D-9929-3D29D97E690F}"/>
              </a:ext>
            </a:extLst>
          </p:cNvPr>
          <p:cNvSpPr txBox="1"/>
          <p:nvPr/>
        </p:nvSpPr>
        <p:spPr>
          <a:xfrm>
            <a:off x="3234285" y="4884734"/>
            <a:ext cx="2503227" cy="246221"/>
          </a:xfrm>
          <a:prstGeom prst="rect">
            <a:avLst/>
          </a:prstGeom>
          <a:noFill/>
        </p:spPr>
        <p:txBody>
          <a:bodyPr wrap="square" lIns="91440" tIns="0" rIns="91440" bIns="0">
            <a:spAutoFit/>
          </a:bodyPr>
          <a:lstStyle/>
          <a:p>
            <a:pPr algn="ctr"/>
            <a:r>
              <a:rPr lang="en-US" sz="1600" b="1" dirty="0">
                <a:solidFill>
                  <a:srgbClr val="199819"/>
                </a:solidFill>
                <a:latin typeface="Times New Roman"/>
                <a:ea typeface="Times New Roman"/>
                <a:cs typeface="Times New Roman"/>
                <a:sym typeface="Times New Roman"/>
              </a:rPr>
              <a:t>Low-level feature (Local)</a:t>
            </a:r>
            <a:endParaRPr lang="en-US" sz="1600" b="1" dirty="0">
              <a:solidFill>
                <a:srgbClr val="199819"/>
              </a:solidFill>
            </a:endParaRPr>
          </a:p>
        </p:txBody>
      </p:sp>
      <p:grpSp>
        <p:nvGrpSpPr>
          <p:cNvPr id="6" name="Group 5">
            <a:extLst>
              <a:ext uri="{FF2B5EF4-FFF2-40B4-BE49-F238E27FC236}">
                <a16:creationId xmlns:a16="http://schemas.microsoft.com/office/drawing/2014/main" id="{607C060A-3AE3-45E8-AC24-5B66196364BD}"/>
              </a:ext>
            </a:extLst>
          </p:cNvPr>
          <p:cNvGrpSpPr/>
          <p:nvPr/>
        </p:nvGrpSpPr>
        <p:grpSpPr>
          <a:xfrm>
            <a:off x="2880942" y="2511926"/>
            <a:ext cx="1669317" cy="1480041"/>
            <a:chOff x="725198" y="3505606"/>
            <a:chExt cx="2224672" cy="1661286"/>
          </a:xfrm>
        </p:grpSpPr>
        <p:sp>
          <p:nvSpPr>
            <p:cNvPr id="3" name="Rectangle 2">
              <a:extLst>
                <a:ext uri="{FF2B5EF4-FFF2-40B4-BE49-F238E27FC236}">
                  <a16:creationId xmlns:a16="http://schemas.microsoft.com/office/drawing/2014/main" id="{4F49E6E4-399B-4F49-8C91-8AED6CA7711C}"/>
                </a:ext>
              </a:extLst>
            </p:cNvPr>
            <p:cNvSpPr/>
            <p:nvPr/>
          </p:nvSpPr>
          <p:spPr>
            <a:xfrm>
              <a:off x="725198" y="3505606"/>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2029ED98-4EA0-40A9-B0C8-20F6134D9D4D}"/>
                </a:ext>
              </a:extLst>
            </p:cNvPr>
            <p:cNvGrpSpPr/>
            <p:nvPr/>
          </p:nvGrpSpPr>
          <p:grpSpPr>
            <a:xfrm>
              <a:off x="1386096" y="4125964"/>
              <a:ext cx="339831" cy="159173"/>
              <a:chOff x="1317883" y="4185738"/>
              <a:chExt cx="339831" cy="159173"/>
            </a:xfrm>
          </p:grpSpPr>
          <p:sp>
            <p:nvSpPr>
              <p:cNvPr id="4" name="Oval 3">
                <a:extLst>
                  <a:ext uri="{FF2B5EF4-FFF2-40B4-BE49-F238E27FC236}">
                    <a16:creationId xmlns:a16="http://schemas.microsoft.com/office/drawing/2014/main" id="{B40422A9-F74F-422B-8BFA-3C48CE4B8C14}"/>
                  </a:ext>
                </a:extLst>
              </p:cNvPr>
              <p:cNvSpPr/>
              <p:nvPr/>
            </p:nvSpPr>
            <p:spPr>
              <a:xfrm>
                <a:off x="1317883" y="4185738"/>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2A7C24A-7EAE-43D1-9AFF-19D6981F9B82}"/>
                  </a:ext>
                </a:extLst>
              </p:cNvPr>
              <p:cNvSpPr/>
              <p:nvPr/>
            </p:nvSpPr>
            <p:spPr>
              <a:xfrm>
                <a:off x="1441517" y="422005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637AB46-A920-4B15-B8E5-1FF4827AD7A1}"/>
                  </a:ext>
                </a:extLst>
              </p:cNvPr>
              <p:cNvSpPr/>
              <p:nvPr/>
            </p:nvSpPr>
            <p:spPr>
              <a:xfrm>
                <a:off x="1566274" y="4253471"/>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6B3BC3C1-7019-47E7-BBA5-E15556928E36}"/>
                </a:ext>
              </a:extLst>
            </p:cNvPr>
            <p:cNvSpPr/>
            <p:nvPr/>
          </p:nvSpPr>
          <p:spPr>
            <a:xfrm>
              <a:off x="1359280" y="3715352"/>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C7FFC5A-6D24-4B4B-AB89-7C7BA5302881}"/>
                </a:ext>
              </a:extLst>
            </p:cNvPr>
            <p:cNvSpPr/>
            <p:nvPr/>
          </p:nvSpPr>
          <p:spPr>
            <a:xfrm>
              <a:off x="1586518" y="3788586"/>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18FE07A-F430-411F-A629-01EF6C91F477}"/>
                </a:ext>
              </a:extLst>
            </p:cNvPr>
            <p:cNvSpPr/>
            <p:nvPr/>
          </p:nvSpPr>
          <p:spPr>
            <a:xfrm>
              <a:off x="1791009" y="3889375"/>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97980A4-FC72-47FF-9D9C-0A5E74B3E8FA}"/>
              </a:ext>
            </a:extLst>
          </p:cNvPr>
          <p:cNvPicPr>
            <a:picLocks noChangeAspect="1"/>
          </p:cNvPicPr>
          <p:nvPr/>
        </p:nvPicPr>
        <p:blipFill>
          <a:blip r:embed="rId5"/>
          <a:stretch>
            <a:fillRect/>
          </a:stretch>
        </p:blipFill>
        <p:spPr>
          <a:xfrm>
            <a:off x="7895547" y="3044736"/>
            <a:ext cx="468199" cy="509755"/>
          </a:xfrm>
          <a:prstGeom prst="rect">
            <a:avLst/>
          </a:prstGeom>
        </p:spPr>
      </p:pic>
      <p:pic>
        <p:nvPicPr>
          <p:cNvPr id="8" name="Picture 7">
            <a:extLst>
              <a:ext uri="{FF2B5EF4-FFF2-40B4-BE49-F238E27FC236}">
                <a16:creationId xmlns:a16="http://schemas.microsoft.com/office/drawing/2014/main" id="{37DFDC80-F59E-4B67-BC1D-1FC9FDED454C}"/>
              </a:ext>
            </a:extLst>
          </p:cNvPr>
          <p:cNvPicPr>
            <a:picLocks noChangeAspect="1"/>
          </p:cNvPicPr>
          <p:nvPr/>
        </p:nvPicPr>
        <p:blipFill>
          <a:blip r:embed="rId5"/>
          <a:stretch>
            <a:fillRect/>
          </a:stretch>
        </p:blipFill>
        <p:spPr>
          <a:xfrm>
            <a:off x="4680360" y="2807681"/>
            <a:ext cx="1030313" cy="1121761"/>
          </a:xfrm>
          <a:prstGeom prst="rect">
            <a:avLst/>
          </a:prstGeom>
        </p:spPr>
      </p:pic>
    </p:spTree>
    <p:extLst>
      <p:ext uri="{BB962C8B-B14F-4D97-AF65-F5344CB8AC3E}">
        <p14:creationId xmlns:p14="http://schemas.microsoft.com/office/powerpoint/2010/main" val="254328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500"/>
                                        <p:tgtEl>
                                          <p:spTgt spid="48"/>
                                        </p:tgtEl>
                                      </p:cBhvr>
                                    </p:animEffect>
                                  </p:childTnLst>
                                </p:cTn>
                              </p:par>
                              <p:par>
                                <p:cTn id="82" presetID="10" presetClass="entr" presetSubtype="0" fill="hold"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animBg="1"/>
      <p:bldP spid="28" grpId="0"/>
      <p:bldP spid="29" grpId="0"/>
      <p:bldP spid="30" grpId="0"/>
      <p:bldP spid="14" grpId="0" animBg="1"/>
      <p:bldP spid="38" grpId="0" animBg="1"/>
      <p:bldP spid="7168" grpId="0" animBg="1"/>
      <p:bldP spid="41" grpId="0" animBg="1"/>
      <p:bldP spid="42" grpId="0"/>
      <p:bldP spid="43" grpId="0"/>
      <p:bldP spid="58" grpId="0" animBg="1"/>
      <p:bldP spid="37" grpId="0"/>
      <p:bldP spid="39" grpId="0"/>
      <p:bldP spid="45" grpId="0"/>
      <p:bldP spid="51" grpId="0" animBg="1"/>
      <p:bldP spid="48"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4DD45F-8633-4943-80EC-1CD19780A5D7}"/>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Convolution Layer</a:t>
            </a:r>
          </a:p>
        </p:txBody>
      </p:sp>
      <p:sp>
        <p:nvSpPr>
          <p:cNvPr id="10" name="TextBox 9">
            <a:extLst>
              <a:ext uri="{FF2B5EF4-FFF2-40B4-BE49-F238E27FC236}">
                <a16:creationId xmlns:a16="http://schemas.microsoft.com/office/drawing/2014/main" id="{010B14CB-068C-40E1-BF7A-E2F661DB6BA6}"/>
              </a:ext>
            </a:extLst>
          </p:cNvPr>
          <p:cNvSpPr txBox="1"/>
          <p:nvPr/>
        </p:nvSpPr>
        <p:spPr>
          <a:xfrm>
            <a:off x="182880" y="1005840"/>
            <a:ext cx="11868580" cy="861774"/>
          </a:xfrm>
          <a:prstGeom prst="rect">
            <a:avLst/>
          </a:prstGeom>
          <a:noFill/>
        </p:spPr>
        <p:txBody>
          <a:bodyPr wrap="square" lIns="0" tIns="0" rIns="0" bIns="0">
            <a:spAutoFit/>
          </a:bodyPr>
          <a:lstStyle/>
          <a:p>
            <a:pPr marL="344488" indent="-344488">
              <a:buClr>
                <a:srgbClr val="234CF9"/>
              </a:buClr>
              <a:buSzPct val="8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In the convolution layer, a given </a:t>
            </a:r>
            <a:r>
              <a:rPr lang="en-US" sz="2800" dirty="0">
                <a:solidFill>
                  <a:srgbClr val="199819"/>
                </a:solidFill>
                <a:latin typeface="Times New Roman" panose="02020603050405020304" pitchFamily="18" charset="0"/>
                <a:cs typeface="Times New Roman" panose="02020603050405020304" pitchFamily="18" charset="0"/>
              </a:rPr>
              <a:t>input image </a:t>
            </a:r>
            <a:r>
              <a:rPr lang="en-US" sz="2800" dirty="0">
                <a:latin typeface="Times New Roman" panose="02020603050405020304" pitchFamily="18" charset="0"/>
                <a:cs typeface="Times New Roman" panose="02020603050405020304" pitchFamily="18" charset="0"/>
              </a:rPr>
              <a:t>is convolved with a </a:t>
            </a:r>
            <a:r>
              <a:rPr lang="en-US" sz="2800" dirty="0">
                <a:solidFill>
                  <a:srgbClr val="FF0000"/>
                </a:solidFill>
                <a:latin typeface="Times New Roman" panose="02020603050405020304" pitchFamily="18" charset="0"/>
                <a:cs typeface="Times New Roman" panose="02020603050405020304" pitchFamily="18" charset="0"/>
              </a:rPr>
              <a:t>filter</a:t>
            </a:r>
            <a:r>
              <a:rPr lang="en-US" sz="2800" dirty="0">
                <a:latin typeface="Times New Roman" panose="02020603050405020304" pitchFamily="18" charset="0"/>
                <a:cs typeface="Times New Roman" panose="02020603050405020304" pitchFamily="18" charset="0"/>
              </a:rPr>
              <a:t> (or a </a:t>
            </a:r>
            <a:r>
              <a:rPr lang="en-US" sz="2800" b="1" i="1" dirty="0">
                <a:solidFill>
                  <a:srgbClr val="234CF9"/>
                </a:solidFill>
                <a:latin typeface="Times New Roman" panose="02020603050405020304" pitchFamily="18" charset="0"/>
                <a:cs typeface="Times New Roman" panose="02020603050405020304" pitchFamily="18" charset="0"/>
              </a:rPr>
              <a:t>kernel</a:t>
            </a:r>
            <a:r>
              <a:rPr lang="en-US" sz="2800" dirty="0">
                <a:latin typeface="Times New Roman" panose="02020603050405020304" pitchFamily="18" charset="0"/>
                <a:cs typeface="Times New Roman" panose="02020603050405020304" pitchFamily="18" charset="0"/>
              </a:rPr>
              <a:t>)</a:t>
            </a:r>
          </a:p>
        </p:txBody>
      </p:sp>
      <p:grpSp>
        <p:nvGrpSpPr>
          <p:cNvPr id="11" name="Group 10">
            <a:extLst>
              <a:ext uri="{FF2B5EF4-FFF2-40B4-BE49-F238E27FC236}">
                <a16:creationId xmlns:a16="http://schemas.microsoft.com/office/drawing/2014/main" id="{43FB8D85-ADEF-4CB5-B223-2DE92862A927}"/>
              </a:ext>
            </a:extLst>
          </p:cNvPr>
          <p:cNvGrpSpPr/>
          <p:nvPr/>
        </p:nvGrpSpPr>
        <p:grpSpPr>
          <a:xfrm>
            <a:off x="702869" y="3119457"/>
            <a:ext cx="4581527" cy="3619500"/>
            <a:chOff x="7248524" y="2558146"/>
            <a:chExt cx="4581527" cy="3619500"/>
          </a:xfrm>
        </p:grpSpPr>
        <p:pic>
          <p:nvPicPr>
            <p:cNvPr id="5" name="Picture 4">
              <a:extLst>
                <a:ext uri="{FF2B5EF4-FFF2-40B4-BE49-F238E27FC236}">
                  <a16:creationId xmlns:a16="http://schemas.microsoft.com/office/drawing/2014/main" id="{9D7F2289-A7DD-4D44-919F-5C1073975361}"/>
                </a:ext>
              </a:extLst>
            </p:cNvPr>
            <p:cNvPicPr>
              <a:picLocks noChangeAspect="1"/>
            </p:cNvPicPr>
            <p:nvPr/>
          </p:nvPicPr>
          <p:blipFill rotWithShape="1">
            <a:blip r:embed="rId2"/>
            <a:srcRect l="7991" t="6488" r="46403" b="2847"/>
            <a:stretch/>
          </p:blipFill>
          <p:spPr>
            <a:xfrm>
              <a:off x="7248524" y="2653396"/>
              <a:ext cx="4100297" cy="3524250"/>
            </a:xfrm>
            <a:prstGeom prst="rect">
              <a:avLst/>
            </a:prstGeom>
          </p:spPr>
        </p:pic>
        <p:sp>
          <p:nvSpPr>
            <p:cNvPr id="8" name="TextBox 7">
              <a:extLst>
                <a:ext uri="{FF2B5EF4-FFF2-40B4-BE49-F238E27FC236}">
                  <a16:creationId xmlns:a16="http://schemas.microsoft.com/office/drawing/2014/main" id="{A2AD3F47-E320-433D-ADE9-BCDACFF8D126}"/>
                </a:ext>
              </a:extLst>
            </p:cNvPr>
            <p:cNvSpPr txBox="1"/>
            <p:nvPr/>
          </p:nvSpPr>
          <p:spPr>
            <a:xfrm>
              <a:off x="7248524" y="2558146"/>
              <a:ext cx="2371725" cy="523220"/>
            </a:xfrm>
            <a:prstGeom prst="rect">
              <a:avLst/>
            </a:prstGeom>
            <a:solidFill>
              <a:schemeClr val="bg1"/>
            </a:solidFill>
          </p:spPr>
          <p:txBody>
            <a:bodyPr wrap="square" rtlCol="0">
              <a:spAutoFit/>
            </a:bodyPr>
            <a:lstStyle/>
            <a:p>
              <a:r>
                <a:rPr lang="en-US" sz="2800" dirty="0"/>
                <a:t>32x32x3 image</a:t>
              </a:r>
            </a:p>
          </p:txBody>
        </p:sp>
        <p:sp>
          <p:nvSpPr>
            <p:cNvPr id="12" name="TextBox 11">
              <a:extLst>
                <a:ext uri="{FF2B5EF4-FFF2-40B4-BE49-F238E27FC236}">
                  <a16:creationId xmlns:a16="http://schemas.microsoft.com/office/drawing/2014/main" id="{F75C3D10-A169-46F7-A400-9CF4BC7A7396}"/>
                </a:ext>
              </a:extLst>
            </p:cNvPr>
            <p:cNvSpPr txBox="1"/>
            <p:nvPr/>
          </p:nvSpPr>
          <p:spPr>
            <a:xfrm>
              <a:off x="9784511" y="3301096"/>
              <a:ext cx="2045540" cy="523220"/>
            </a:xfrm>
            <a:prstGeom prst="rect">
              <a:avLst/>
            </a:prstGeom>
            <a:solidFill>
              <a:schemeClr val="bg1"/>
            </a:solidFill>
          </p:spPr>
          <p:txBody>
            <a:bodyPr wrap="square" rtlCol="0">
              <a:spAutoFit/>
            </a:bodyPr>
            <a:lstStyle/>
            <a:p>
              <a:r>
                <a:rPr lang="en-US" sz="2800" dirty="0"/>
                <a:t>5x5x3 kernel</a:t>
              </a:r>
            </a:p>
          </p:txBody>
        </p:sp>
      </p:grpSp>
      <p:sp>
        <p:nvSpPr>
          <p:cNvPr id="14" name="TextBox 13">
            <a:extLst>
              <a:ext uri="{FF2B5EF4-FFF2-40B4-BE49-F238E27FC236}">
                <a16:creationId xmlns:a16="http://schemas.microsoft.com/office/drawing/2014/main" id="{28F45B53-5EC6-442C-8B3E-BA3403E070A4}"/>
              </a:ext>
            </a:extLst>
          </p:cNvPr>
          <p:cNvSpPr txBox="1"/>
          <p:nvPr/>
        </p:nvSpPr>
        <p:spPr>
          <a:xfrm>
            <a:off x="702869" y="3114351"/>
            <a:ext cx="2371725" cy="523220"/>
          </a:xfrm>
          <a:prstGeom prst="rect">
            <a:avLst/>
          </a:prstGeom>
          <a:noFill/>
        </p:spPr>
        <p:txBody>
          <a:bodyPr wrap="square" rtlCol="0">
            <a:spAutoFit/>
          </a:bodyPr>
          <a:lstStyle/>
          <a:p>
            <a:r>
              <a:rPr lang="en-US" sz="2800" dirty="0"/>
              <a:t>32x32x</a:t>
            </a:r>
            <a:r>
              <a:rPr lang="en-US" sz="2800" dirty="0">
                <a:solidFill>
                  <a:srgbClr val="234CF9"/>
                </a:solidFill>
              </a:rPr>
              <a:t>3</a:t>
            </a:r>
            <a:r>
              <a:rPr lang="en-US" sz="2800" dirty="0"/>
              <a:t> image</a:t>
            </a:r>
          </a:p>
        </p:txBody>
      </p:sp>
      <p:sp>
        <p:nvSpPr>
          <p:cNvPr id="15" name="TextBox 14">
            <a:extLst>
              <a:ext uri="{FF2B5EF4-FFF2-40B4-BE49-F238E27FC236}">
                <a16:creationId xmlns:a16="http://schemas.microsoft.com/office/drawing/2014/main" id="{E8F714D5-98EA-4B4E-BEFC-E6D6FFED6AF8}"/>
              </a:ext>
            </a:extLst>
          </p:cNvPr>
          <p:cNvSpPr txBox="1"/>
          <p:nvPr/>
        </p:nvSpPr>
        <p:spPr>
          <a:xfrm>
            <a:off x="3238856" y="3862407"/>
            <a:ext cx="2045540" cy="523220"/>
          </a:xfrm>
          <a:prstGeom prst="rect">
            <a:avLst/>
          </a:prstGeom>
          <a:noFill/>
        </p:spPr>
        <p:txBody>
          <a:bodyPr wrap="square" rtlCol="0">
            <a:spAutoFit/>
          </a:bodyPr>
          <a:lstStyle/>
          <a:p>
            <a:r>
              <a:rPr lang="en-US" sz="2800" dirty="0"/>
              <a:t>5x5x</a:t>
            </a:r>
            <a:r>
              <a:rPr lang="en-US" sz="2800" dirty="0">
                <a:solidFill>
                  <a:srgbClr val="234CF9"/>
                </a:solidFill>
              </a:rPr>
              <a:t>3</a:t>
            </a:r>
            <a:r>
              <a:rPr lang="en-US" sz="2800" dirty="0"/>
              <a:t> kernel</a:t>
            </a:r>
          </a:p>
        </p:txBody>
      </p:sp>
      <p:sp>
        <p:nvSpPr>
          <p:cNvPr id="18" name="TextBox 17">
            <a:extLst>
              <a:ext uri="{FF2B5EF4-FFF2-40B4-BE49-F238E27FC236}">
                <a16:creationId xmlns:a16="http://schemas.microsoft.com/office/drawing/2014/main" id="{3E525455-0E40-4CCF-8401-331EF77D08DA}"/>
              </a:ext>
            </a:extLst>
          </p:cNvPr>
          <p:cNvSpPr txBox="1"/>
          <p:nvPr/>
        </p:nvSpPr>
        <p:spPr>
          <a:xfrm>
            <a:off x="182880" y="1901661"/>
            <a:ext cx="7032374" cy="430887"/>
          </a:xfrm>
          <a:prstGeom prst="rect">
            <a:avLst/>
          </a:prstGeom>
          <a:noFill/>
        </p:spPr>
        <p:txBody>
          <a:bodyPr wrap="none" lIns="0" tIns="0" rIns="0" bIns="0">
            <a:spAutoFit/>
          </a:bodyPr>
          <a:lstStyle/>
          <a:p>
            <a:pPr marL="344488" indent="-344488">
              <a:buClr>
                <a:srgbClr val="234CF9"/>
              </a:buClr>
              <a:buSzPct val="8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The </a:t>
            </a:r>
            <a:r>
              <a:rPr lang="en-US" sz="2800" dirty="0">
                <a:solidFill>
                  <a:srgbClr val="234CF9"/>
                </a:solidFill>
                <a:latin typeface="Times New Roman" panose="02020603050405020304" pitchFamily="18" charset="0"/>
                <a:cs typeface="Times New Roman" panose="02020603050405020304" pitchFamily="18" charset="0"/>
              </a:rPr>
              <a:t>filter</a:t>
            </a:r>
            <a:r>
              <a:rPr lang="en-US" sz="2800" dirty="0">
                <a:latin typeface="Times New Roman" panose="02020603050405020304" pitchFamily="18" charset="0"/>
                <a:cs typeface="Times New Roman" panose="02020603050405020304" pitchFamily="18" charset="0"/>
              </a:rPr>
              <a:t> </a:t>
            </a:r>
            <a:r>
              <a:rPr lang="en-US" sz="2800" dirty="0">
                <a:solidFill>
                  <a:srgbClr val="C12180"/>
                </a:solidFill>
                <a:latin typeface="Times New Roman" panose="02020603050405020304" pitchFamily="18" charset="0"/>
                <a:cs typeface="Times New Roman" panose="02020603050405020304" pitchFamily="18" charset="0"/>
              </a:rPr>
              <a:t>depth</a:t>
            </a:r>
            <a:r>
              <a:rPr lang="en-US" sz="2800" dirty="0">
                <a:latin typeface="Times New Roman" panose="02020603050405020304" pitchFamily="18" charset="0"/>
                <a:cs typeface="Times New Roman" panose="02020603050405020304" pitchFamily="18" charset="0"/>
              </a:rPr>
              <a:t> and </a:t>
            </a:r>
            <a:r>
              <a:rPr lang="en-US" sz="2800" dirty="0">
                <a:solidFill>
                  <a:srgbClr val="FF0000"/>
                </a:solidFill>
                <a:latin typeface="Times New Roman" panose="02020603050405020304" pitchFamily="18" charset="0"/>
                <a:cs typeface="Times New Roman" panose="02020603050405020304" pitchFamily="18" charset="0"/>
              </a:rPr>
              <a:t>image</a:t>
            </a:r>
            <a:r>
              <a:rPr lang="en-US" sz="2800" dirty="0">
                <a:latin typeface="Times New Roman" panose="02020603050405020304" pitchFamily="18" charset="0"/>
                <a:cs typeface="Times New Roman" panose="02020603050405020304" pitchFamily="18" charset="0"/>
              </a:rPr>
              <a:t> </a:t>
            </a:r>
            <a:r>
              <a:rPr lang="en-US" sz="2800" dirty="0">
                <a:solidFill>
                  <a:srgbClr val="C12180"/>
                </a:solidFill>
                <a:latin typeface="Times New Roman" panose="02020603050405020304" pitchFamily="18" charset="0"/>
                <a:cs typeface="Times New Roman" panose="02020603050405020304" pitchFamily="18" charset="0"/>
              </a:rPr>
              <a:t>depth</a:t>
            </a:r>
            <a:r>
              <a:rPr lang="en-US" sz="2800" dirty="0">
                <a:latin typeface="Times New Roman" panose="02020603050405020304" pitchFamily="18" charset="0"/>
                <a:cs typeface="Times New Roman" panose="02020603050405020304" pitchFamily="18" charset="0"/>
              </a:rPr>
              <a:t> are the same</a:t>
            </a:r>
          </a:p>
        </p:txBody>
      </p:sp>
      <p:sp>
        <p:nvSpPr>
          <p:cNvPr id="19" name="TextBox 18">
            <a:extLst>
              <a:ext uri="{FF2B5EF4-FFF2-40B4-BE49-F238E27FC236}">
                <a16:creationId xmlns:a16="http://schemas.microsoft.com/office/drawing/2014/main" id="{769CB5A7-936E-4E63-87F2-120AF61AE110}"/>
              </a:ext>
            </a:extLst>
          </p:cNvPr>
          <p:cNvSpPr txBox="1"/>
          <p:nvPr/>
        </p:nvSpPr>
        <p:spPr>
          <a:xfrm>
            <a:off x="182880" y="2446993"/>
            <a:ext cx="11798102" cy="430887"/>
          </a:xfrm>
          <a:prstGeom prst="rect">
            <a:avLst/>
          </a:prstGeom>
          <a:noFill/>
        </p:spPr>
        <p:txBody>
          <a:bodyPr wrap="none" lIns="0" tIns="0" rIns="0" bIns="0">
            <a:spAutoFit/>
          </a:bodyPr>
          <a:lstStyle/>
          <a:p>
            <a:pPr marL="344488" indent="-344488">
              <a:buClr>
                <a:srgbClr val="234CF9"/>
              </a:buClr>
              <a:buSzPct val="8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The output is the sum of dot product of the filter weights and the image values </a:t>
            </a:r>
          </a:p>
        </p:txBody>
      </p:sp>
      <p:pic>
        <p:nvPicPr>
          <p:cNvPr id="6146" name="Picture 2" descr="What are Convolutional Neural Networks? | IBM">
            <a:extLst>
              <a:ext uri="{FF2B5EF4-FFF2-40B4-BE49-F238E27FC236}">
                <a16:creationId xmlns:a16="http://schemas.microsoft.com/office/drawing/2014/main" id="{79318E17-1424-48A8-BAFC-CE39CEEBDAA6}"/>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253" r="1117"/>
          <a:stretch/>
        </p:blipFill>
        <p:spPr bwMode="auto">
          <a:xfrm>
            <a:off x="6383779" y="3404536"/>
            <a:ext cx="5165677" cy="303095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6">
            <a:extLst>
              <a:ext uri="{FF2B5EF4-FFF2-40B4-BE49-F238E27FC236}">
                <a16:creationId xmlns:a16="http://schemas.microsoft.com/office/drawing/2014/main" id="{423261A7-9B31-4497-8902-8F3CB50FCF05}"/>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16</a:t>
            </a:fld>
            <a:endParaRPr lang="en-US" sz="168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473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89BAA-43D8-441F-91F8-11BDE18D3EAD}"/>
              </a:ext>
            </a:extLst>
          </p:cNvPr>
          <p:cNvPicPr preferRelativeResize="0">
            <a:picLocks/>
          </p:cNvPicPr>
          <p:nvPr/>
        </p:nvPicPr>
        <p:blipFill rotWithShape="1">
          <a:blip r:embed="rId2"/>
          <a:srcRect l="11819" t="7164" r="7470" b="5533"/>
          <a:stretch/>
        </p:blipFill>
        <p:spPr>
          <a:xfrm>
            <a:off x="731518" y="2377440"/>
            <a:ext cx="7132320" cy="3291840"/>
          </a:xfrm>
          <a:prstGeom prst="rect">
            <a:avLst/>
          </a:prstGeom>
        </p:spPr>
      </p:pic>
      <p:sp>
        <p:nvSpPr>
          <p:cNvPr id="9" name="Title 1">
            <a:extLst>
              <a:ext uri="{FF2B5EF4-FFF2-40B4-BE49-F238E27FC236}">
                <a16:creationId xmlns:a16="http://schemas.microsoft.com/office/drawing/2014/main" id="{3C46B8B6-FCDD-4B5A-BF18-263B4EA312D2}"/>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Convolution Layer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pic>
        <p:nvPicPr>
          <p:cNvPr id="12" name="Picture 11">
            <a:extLst>
              <a:ext uri="{FF2B5EF4-FFF2-40B4-BE49-F238E27FC236}">
                <a16:creationId xmlns:a16="http://schemas.microsoft.com/office/drawing/2014/main" id="{80165A88-6388-4917-BF13-6453C1D53D6E}"/>
              </a:ext>
            </a:extLst>
          </p:cNvPr>
          <p:cNvPicPr>
            <a:picLocks noChangeAspect="1"/>
          </p:cNvPicPr>
          <p:nvPr/>
        </p:nvPicPr>
        <p:blipFill rotWithShape="1">
          <a:blip r:embed="rId3"/>
          <a:srcRect l="2454" t="14616" r="66720" b="20211"/>
          <a:stretch/>
        </p:blipFill>
        <p:spPr>
          <a:xfrm>
            <a:off x="8864599" y="2647950"/>
            <a:ext cx="2165351" cy="2222500"/>
          </a:xfrm>
          <a:prstGeom prst="rect">
            <a:avLst/>
          </a:prstGeom>
        </p:spPr>
      </p:pic>
      <p:sp>
        <p:nvSpPr>
          <p:cNvPr id="13" name="TextBox 12">
            <a:extLst>
              <a:ext uri="{FF2B5EF4-FFF2-40B4-BE49-F238E27FC236}">
                <a16:creationId xmlns:a16="http://schemas.microsoft.com/office/drawing/2014/main" id="{B9CB2734-3695-4CEC-9B5D-2190529F140C}"/>
              </a:ext>
            </a:extLst>
          </p:cNvPr>
          <p:cNvSpPr txBox="1"/>
          <p:nvPr/>
        </p:nvSpPr>
        <p:spPr>
          <a:xfrm>
            <a:off x="9125155" y="5219699"/>
            <a:ext cx="1877116" cy="769441"/>
          </a:xfrm>
          <a:prstGeom prst="rect">
            <a:avLst/>
          </a:prstGeom>
          <a:noFill/>
        </p:spPr>
        <p:txBody>
          <a:bodyPr wrap="square" lIns="0" tIns="0" rIns="0" bIns="0" rtlCol="0">
            <a:spAutoFit/>
          </a:bodyPr>
          <a:lstStyle/>
          <a:p>
            <a:pPr algn="ctr">
              <a:spcAft>
                <a:spcPts val="1200"/>
              </a:spcAft>
            </a:pPr>
            <a:r>
              <a:rPr lang="en-US" sz="2000" b="0" dirty="0">
                <a:latin typeface="Times New Roman" panose="02020603050405020304" pitchFamily="18" charset="0"/>
                <a:cs typeface="Times New Roman" panose="02020603050405020304" pitchFamily="18" charset="0"/>
              </a:rPr>
              <a:t>Output Image size</a:t>
            </a:r>
          </a:p>
          <a:p>
            <a:pPr algn="ct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5484707-4DE6-4980-8582-2539F294DF14}"/>
                  </a:ext>
                </a:extLst>
              </p:cNvPr>
              <p:cNvSpPr txBox="1"/>
              <p:nvPr/>
            </p:nvSpPr>
            <p:spPr>
              <a:xfrm>
                <a:off x="8479664" y="1040491"/>
                <a:ext cx="2855333" cy="1000467"/>
              </a:xfrm>
              <a:prstGeom prst="rect">
                <a:avLst/>
              </a:prstGeom>
              <a:noFill/>
            </p:spPr>
            <p:txBody>
              <a:bodyPr wrap="none" lIns="0" tIns="0" rIns="0" bIns="0">
                <a:spAutoFit/>
              </a:bodyPr>
              <a:lstStyle/>
              <a:p>
                <a:r>
                  <a:rPr lang="en-US" b="1" dirty="0">
                    <a:solidFill>
                      <a:srgbClr val="FF0000"/>
                    </a:solidFill>
                    <a:latin typeface="Times New Roman" panose="02020603050405020304" pitchFamily="18" charset="0"/>
                    <a:cs typeface="Times New Roman" panose="02020603050405020304" pitchFamily="18" charset="0"/>
                  </a:rPr>
                  <a:t>Input Image size </a:t>
                </a:r>
                <a:r>
                  <a:rPr lang="en-US" b="0" dirty="0">
                    <a:latin typeface="Times New Roman" panose="02020603050405020304" pitchFamily="18" charset="0"/>
                    <a:cs typeface="Times New Roman" panose="02020603050405020304" pitchFamily="18" charset="0"/>
                  </a:rPr>
                  <a:t>is </a:t>
                </a:r>
                <a14:m>
                  <m:oMath xmlns:m="http://schemas.openxmlformats.org/officeDocument/2006/math">
                    <m:r>
                      <a:rPr lang="en-US" b="0" i="1" dirty="0" smtClean="0">
                        <a:solidFill>
                          <a:srgbClr val="234CF9"/>
                        </a:solidFill>
                        <a:latin typeface="Cambria Math" panose="02040503050406030204" pitchFamily="18" charset="0"/>
                        <a:cs typeface="Times New Roman" panose="02020603050405020304" pitchFamily="18" charset="0"/>
                      </a:rPr>
                      <m:t>𝑁𝑥𝑁</m:t>
                    </m:r>
                  </m:oMath>
                </a14:m>
                <a:endParaRPr lang="en-US" b="0" dirty="0">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Filter size </a:t>
                </a:r>
                <a:r>
                  <a:rPr lang="en-US" b="0" dirty="0">
                    <a:latin typeface="Times New Roman" panose="02020603050405020304" pitchFamily="18" charset="0"/>
                    <a:cs typeface="Times New Roman" panose="02020603050405020304" pitchFamily="18" charset="0"/>
                  </a:rPr>
                  <a:t>is </a:t>
                </a:r>
                <a14:m>
                  <m:oMath xmlns:m="http://schemas.openxmlformats.org/officeDocument/2006/math">
                    <m:r>
                      <a:rPr lang="en-US" b="0" i="1" dirty="0" smtClean="0">
                        <a:solidFill>
                          <a:srgbClr val="234CF9"/>
                        </a:solidFill>
                        <a:latin typeface="Cambria Math" panose="02040503050406030204" pitchFamily="18" charset="0"/>
                        <a:cs typeface="Times New Roman" panose="02020603050405020304" pitchFamily="18" charset="0"/>
                      </a:rPr>
                      <m:t>𝐹𝑥𝐹</m:t>
                    </m:r>
                  </m:oMath>
                </a14:m>
                <a:endParaRPr lang="en-US" b="0" dirty="0">
                  <a:solidFill>
                    <a:srgbClr val="234CF9"/>
                  </a:solidFill>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Strid</a:t>
                </a:r>
                <a:r>
                  <a:rPr lang="en-US" dirty="0">
                    <a:latin typeface="Times New Roman" panose="02020603050405020304" pitchFamily="18" charset="0"/>
                    <a:cs typeface="Times New Roman" panose="02020603050405020304" pitchFamily="18" charset="0"/>
                  </a:rPr>
                  <a:t> (or </a:t>
                </a:r>
                <a:r>
                  <a:rPr lang="en-US" i="1" dirty="0">
                    <a:latin typeface="Times New Roman" panose="02020603050405020304" pitchFamily="18" charset="0"/>
                    <a:cs typeface="Times New Roman" panose="02020603050405020304" pitchFamily="18" charset="0"/>
                  </a:rPr>
                  <a:t>step</a:t>
                </a:r>
                <a:r>
                  <a:rPr lang="en-US" dirty="0">
                    <a:latin typeface="Times New Roman" panose="02020603050405020304" pitchFamily="18" charset="0"/>
                    <a:cs typeface="Times New Roman" panose="02020603050405020304" pitchFamily="18" charset="0"/>
                  </a:rPr>
                  <a:t>) is </a:t>
                </a:r>
                <a14:m>
                  <m:oMath xmlns:m="http://schemas.openxmlformats.org/officeDocument/2006/math">
                    <m:r>
                      <a:rPr lang="en-US" i="1" dirty="0" smtClean="0">
                        <a:solidFill>
                          <a:srgbClr val="234CF9"/>
                        </a:solidFill>
                        <a:latin typeface="Cambria Math" panose="02040503050406030204" pitchFamily="18" charset="0"/>
                        <a:cs typeface="Times New Roman" panose="02020603050405020304" pitchFamily="18" charset="0"/>
                      </a:rPr>
                      <m:t>𝑆</m:t>
                    </m:r>
                    <m:r>
                      <a:rPr lang="en-US" b="0" i="1" dirty="0" smtClean="0">
                        <a:solidFill>
                          <a:srgbClr val="234CF9"/>
                        </a:solidFill>
                        <a:latin typeface="Cambria Math" panose="02040503050406030204" pitchFamily="18" charset="0"/>
                        <a:cs typeface="Times New Roman" panose="02020603050405020304" pitchFamily="18" charset="0"/>
                      </a:rPr>
                      <m:t> </m:t>
                    </m:r>
                  </m:oMath>
                </a14:m>
                <a:endParaRPr lang="en-US"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05484707-4DE6-4980-8582-2539F294DF14}"/>
                  </a:ext>
                </a:extLst>
              </p:cNvPr>
              <p:cNvSpPr txBox="1">
                <a:spLocks noRot="1" noChangeAspect="1" noMove="1" noResize="1" noEditPoints="1" noAdjustHandles="1" noChangeArrowheads="1" noChangeShapeType="1" noTextEdit="1"/>
              </p:cNvSpPr>
              <p:nvPr/>
            </p:nvSpPr>
            <p:spPr>
              <a:xfrm>
                <a:off x="8479664" y="1040491"/>
                <a:ext cx="2855333" cy="1000467"/>
              </a:xfrm>
              <a:prstGeom prst="rect">
                <a:avLst/>
              </a:prstGeom>
              <a:blipFill>
                <a:blip r:embed="rId5"/>
                <a:stretch>
                  <a:fillRect l="-5769" t="-7927" r="-2350" b="-15854"/>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6506A2CC-B00C-43CE-873A-8BE180C1ECE8}"/>
              </a:ext>
            </a:extLst>
          </p:cNvPr>
          <p:cNvSpPr txBox="1"/>
          <p:nvPr/>
        </p:nvSpPr>
        <p:spPr>
          <a:xfrm>
            <a:off x="5863354" y="2134016"/>
            <a:ext cx="2009066" cy="42582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Activation map</a:t>
            </a:r>
          </a:p>
        </p:txBody>
      </p:sp>
      <p:sp>
        <p:nvSpPr>
          <p:cNvPr id="19" name="TextBox 18">
            <a:extLst>
              <a:ext uri="{FF2B5EF4-FFF2-40B4-BE49-F238E27FC236}">
                <a16:creationId xmlns:a16="http://schemas.microsoft.com/office/drawing/2014/main" id="{46984E21-5F89-438D-98C7-FF831CE15897}"/>
              </a:ext>
            </a:extLst>
          </p:cNvPr>
          <p:cNvSpPr txBox="1"/>
          <p:nvPr/>
        </p:nvSpPr>
        <p:spPr>
          <a:xfrm>
            <a:off x="182880" y="1005840"/>
            <a:ext cx="7498489" cy="430887"/>
          </a:xfrm>
          <a:prstGeom prst="rect">
            <a:avLst/>
          </a:prstGeom>
          <a:noFill/>
        </p:spPr>
        <p:txBody>
          <a:bodyPr wrap="square" lIns="0" tIns="0" rIns="0" bIns="0">
            <a:spAutoFit/>
          </a:bodyPr>
          <a:lstStyle/>
          <a:p>
            <a:pPr marL="344488" indent="-344488">
              <a:buClr>
                <a:srgbClr val="234CF9"/>
              </a:buClr>
              <a:buSzPct val="85000"/>
              <a:buFont typeface="Wingdings" panose="05000000000000000000" pitchFamily="2" charset="2"/>
              <a:buChar char="q"/>
            </a:pPr>
            <a:r>
              <a:rPr lang="en-US" sz="2800" b="1" dirty="0">
                <a:solidFill>
                  <a:srgbClr val="FF0000"/>
                </a:solidFill>
                <a:latin typeface="Times New Roman" panose="02020603050405020304" pitchFamily="18" charset="0"/>
                <a:cs typeface="Times New Roman" panose="02020603050405020304" pitchFamily="18" charset="0"/>
              </a:rPr>
              <a:t>What will be the size of the activation map?</a:t>
            </a:r>
          </a:p>
        </p:txBody>
      </p:sp>
      <p:sp>
        <p:nvSpPr>
          <p:cNvPr id="2" name="Rectangle 1">
            <a:extLst>
              <a:ext uri="{FF2B5EF4-FFF2-40B4-BE49-F238E27FC236}">
                <a16:creationId xmlns:a16="http://schemas.microsoft.com/office/drawing/2014/main" id="{D0BFDAF1-DD24-42ED-A303-B7F0D402CBA4}"/>
              </a:ext>
            </a:extLst>
          </p:cNvPr>
          <p:cNvSpPr/>
          <p:nvPr/>
        </p:nvSpPr>
        <p:spPr>
          <a:xfrm>
            <a:off x="7562850" y="3598426"/>
            <a:ext cx="309570"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AEEC49-1524-47E2-9477-3F0D72ED4B37}"/>
              </a:ext>
            </a:extLst>
          </p:cNvPr>
          <p:cNvSpPr/>
          <p:nvPr/>
        </p:nvSpPr>
        <p:spPr>
          <a:xfrm>
            <a:off x="7124700" y="5008126"/>
            <a:ext cx="309570"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8C78226-0E19-44BD-A3BF-C591FCDFA4D7}"/>
                  </a:ext>
                </a:extLst>
              </p:cNvPr>
              <p:cNvSpPr txBox="1"/>
              <p:nvPr/>
            </p:nvSpPr>
            <p:spPr>
              <a:xfrm>
                <a:off x="1785710" y="5460876"/>
                <a:ext cx="4637616" cy="476028"/>
              </a:xfrm>
              <a:prstGeom prst="rect">
                <a:avLst/>
              </a:prstGeom>
              <a:noFill/>
            </p:spPr>
            <p:txBody>
              <a:bodyPr wrap="none" lIns="0" tIns="0" rIns="0" bIns="0" rtlCol="0">
                <a:spAutoFit/>
              </a:bodyPr>
              <a:lstStyle/>
              <a:p>
                <a:r>
                  <a:rPr lang="en-US" b="0" dirty="0">
                    <a:latin typeface="Times New Roman" panose="02020603050405020304" pitchFamily="18" charset="0"/>
                    <a:cs typeface="Times New Roman" panose="02020603050405020304" pitchFamily="18" charset="0"/>
                  </a:rPr>
                  <a:t>If </a:t>
                </a:r>
                <a:r>
                  <a:rPr lang="en-US" dirty="0">
                    <a:solidFill>
                      <a:srgbClr val="234CF9"/>
                    </a:solidFill>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=1, then the map</a:t>
                </a:r>
                <a:r>
                  <a:rPr lang="en-US" b="0" dirty="0">
                    <a:latin typeface="Times New Roman" panose="02020603050405020304" pitchFamily="18" charset="0"/>
                    <a:cs typeface="Times New Roman" panose="02020603050405020304" pitchFamily="18" charset="0"/>
                  </a:rPr>
                  <a:t> size </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32</m:t>
                        </m:r>
                        <m:r>
                          <a:rPr lang="en-US" b="0" i="1" smtClean="0">
                            <a:latin typeface="Cambria Math" panose="02040503050406030204" pitchFamily="18" charset="0"/>
                          </a:rPr>
                          <m:t>−</m:t>
                        </m:r>
                        <m:r>
                          <a:rPr lang="en-US" b="0" i="1" smtClean="0">
                            <a:latin typeface="Cambria Math" panose="02040503050406030204" pitchFamily="18" charset="0"/>
                          </a:rPr>
                          <m:t>5</m:t>
                        </m:r>
                      </m:num>
                      <m:den>
                        <m:r>
                          <a:rPr lang="en-US" b="0" i="0" smtClean="0">
                            <a:latin typeface="Cambria Math" panose="02040503050406030204" pitchFamily="18" charset="0"/>
                          </a:rPr>
                          <m:t>1</m:t>
                        </m:r>
                      </m:den>
                    </m:f>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latin typeface="Times New Roman" panose="02020603050405020304" pitchFamily="18" charset="0"/>
                    <a:cs typeface="Times New Roman" panose="02020603050405020304" pitchFamily="18" charset="0"/>
                  </a:rPr>
                  <a:t>=28</a:t>
                </a:r>
              </a:p>
            </p:txBody>
          </p:sp>
        </mc:Choice>
        <mc:Fallback xmlns="">
          <p:sp>
            <p:nvSpPr>
              <p:cNvPr id="11" name="TextBox 10">
                <a:extLst>
                  <a:ext uri="{FF2B5EF4-FFF2-40B4-BE49-F238E27FC236}">
                    <a16:creationId xmlns:a16="http://schemas.microsoft.com/office/drawing/2014/main" id="{78C78226-0E19-44BD-A3BF-C591FCDFA4D7}"/>
                  </a:ext>
                </a:extLst>
              </p:cNvPr>
              <p:cNvSpPr txBox="1">
                <a:spLocks noRot="1" noChangeAspect="1" noMove="1" noResize="1" noEditPoints="1" noAdjustHandles="1" noChangeArrowheads="1" noChangeShapeType="1" noTextEdit="1"/>
              </p:cNvSpPr>
              <p:nvPr/>
            </p:nvSpPr>
            <p:spPr>
              <a:xfrm>
                <a:off x="1785710" y="5460876"/>
                <a:ext cx="4637616" cy="476028"/>
              </a:xfrm>
              <a:prstGeom prst="rect">
                <a:avLst/>
              </a:prstGeom>
              <a:blipFill>
                <a:blip r:embed="rId6"/>
                <a:stretch>
                  <a:fillRect l="-3679" t="-2564" r="-788" b="-1923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FB382CC-5A26-494E-8B0D-FEDE5CA05EDC}"/>
              </a:ext>
            </a:extLst>
          </p:cNvPr>
          <p:cNvCxnSpPr>
            <a:cxnSpLocks/>
          </p:cNvCxnSpPr>
          <p:nvPr/>
        </p:nvCxnSpPr>
        <p:spPr>
          <a:xfrm flipV="1">
            <a:off x="5127625" y="4616769"/>
            <a:ext cx="1364551" cy="6771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6">
            <a:extLst>
              <a:ext uri="{FF2B5EF4-FFF2-40B4-BE49-F238E27FC236}">
                <a16:creationId xmlns:a16="http://schemas.microsoft.com/office/drawing/2014/main" id="{E62073C0-640B-450F-A03D-0AC42C1A71BB}"/>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17</a:t>
            </a:fld>
            <a:endParaRPr lang="en-US" sz="168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4E8D2CE-76C6-414A-B0D7-09EE0B24B528}"/>
                  </a:ext>
                </a:extLst>
              </p:cNvPr>
              <p:cNvSpPr txBox="1"/>
              <p:nvPr/>
            </p:nvSpPr>
            <p:spPr>
              <a:xfrm>
                <a:off x="598144" y="5936904"/>
                <a:ext cx="5323896" cy="817245"/>
              </a:xfrm>
              <a:prstGeom prst="roundRect">
                <a:avLst/>
              </a:prstGeom>
              <a:solidFill>
                <a:schemeClr val="bg1">
                  <a:lumMod val="95000"/>
                </a:schemeClr>
              </a:solidFill>
              <a:ln>
                <a:solidFill>
                  <a:srgbClr val="FF0000"/>
                </a:solidFill>
              </a:ln>
            </p:spPr>
            <p:txBody>
              <a:bodyPr wrap="square" lIns="0" tIns="0" rIns="0" bIns="0">
                <a:spAutoFit/>
              </a:bodyPr>
              <a:lstStyle/>
              <a:p>
                <a:r>
                  <a:rPr lang="en-US" sz="2400" b="0" i="0" dirty="0">
                    <a:solidFill>
                      <a:srgbClr val="292929"/>
                    </a:solidFill>
                    <a:effectLst/>
                    <a:latin typeface="Times New Roman" panose="02020603050405020304" pitchFamily="18" charset="0"/>
                    <a:cs typeface="Times New Roman" panose="02020603050405020304" pitchFamily="18" charset="0"/>
                  </a:rPr>
                  <a:t> Typical kernel sizes in modern </a:t>
                </a:r>
                <a:r>
                  <a:rPr lang="en-US" sz="2400" b="0" i="0" dirty="0">
                    <a:solidFill>
                      <a:srgbClr val="FF0000"/>
                    </a:solidFill>
                    <a:effectLst/>
                    <a:latin typeface="Times New Roman" panose="02020603050405020304" pitchFamily="18" charset="0"/>
                    <a:cs typeface="Times New Roman" panose="02020603050405020304" pitchFamily="18" charset="0"/>
                  </a:rPr>
                  <a:t>CNNs</a:t>
                </a:r>
                <a:endParaRPr lang="en-US" sz="2400" b="0" i="0" dirty="0">
                  <a:solidFill>
                    <a:srgbClr val="292929"/>
                  </a:solidFill>
                  <a:effectLst/>
                  <a:latin typeface="Times New Roman" panose="02020603050405020304" pitchFamily="18" charset="0"/>
                  <a:cs typeface="Times New Roman" panose="02020603050405020304" pitchFamily="18" charset="0"/>
                </a:endParaRPr>
              </a:p>
              <a:p>
                <a14:m>
                  <m:oMath xmlns:m="http://schemas.openxmlformats.org/officeDocument/2006/math">
                    <m:r>
                      <a:rPr lang="en-US" sz="2400" b="1" i="1" dirty="0" smtClean="0">
                        <a:solidFill>
                          <a:srgbClr val="234CF9"/>
                        </a:solidFill>
                        <a:effectLst/>
                        <a:latin typeface="Cambria Math" panose="02040503050406030204" pitchFamily="18" charset="0"/>
                        <a:cs typeface="Times New Roman" panose="02020603050405020304" pitchFamily="18" charset="0"/>
                      </a:rPr>
                      <m:t> </m:t>
                    </m:r>
                    <m:r>
                      <a:rPr lang="en-US" sz="2400" b="1" i="1" dirty="0" smtClean="0">
                        <a:solidFill>
                          <a:srgbClr val="234CF9"/>
                        </a:solidFill>
                        <a:effectLst/>
                        <a:latin typeface="Cambria Math" panose="02040503050406030204" pitchFamily="18" charset="0"/>
                        <a:cs typeface="Times New Roman" panose="02020603050405020304" pitchFamily="18" charset="0"/>
                      </a:rPr>
                      <m:t>𝟑</m:t>
                    </m:r>
                    <m:r>
                      <a:rPr lang="en-US" sz="2400" b="1" i="1" dirty="0" smtClean="0">
                        <a:solidFill>
                          <a:srgbClr val="234CF9"/>
                        </a:solidFill>
                        <a:effectLst/>
                        <a:latin typeface="Cambria Math" panose="02040503050406030204" pitchFamily="18" charset="0"/>
                        <a:cs typeface="Times New Roman" panose="02020603050405020304" pitchFamily="18" charset="0"/>
                      </a:rPr>
                      <m:t> </m:t>
                    </m:r>
                    <m:r>
                      <a:rPr lang="en-US" sz="2400" b="1" i="1" dirty="0">
                        <a:solidFill>
                          <a:srgbClr val="234CF9"/>
                        </a:solidFill>
                        <a:effectLst/>
                        <a:latin typeface="Cambria Math" panose="02040503050406030204" pitchFamily="18" charset="0"/>
                        <a:cs typeface="Times New Roman" panose="02020603050405020304" pitchFamily="18" charset="0"/>
                      </a:rPr>
                      <m:t>𝒙</m:t>
                    </m:r>
                    <m:r>
                      <a:rPr lang="en-US" sz="2400" b="1" i="1" dirty="0">
                        <a:solidFill>
                          <a:srgbClr val="234CF9"/>
                        </a:solidFill>
                        <a:effectLst/>
                        <a:latin typeface="Cambria Math" panose="02040503050406030204" pitchFamily="18" charset="0"/>
                        <a:cs typeface="Times New Roman" panose="02020603050405020304" pitchFamily="18" charset="0"/>
                      </a:rPr>
                      <m:t> </m:t>
                    </m:r>
                    <m:r>
                      <a:rPr lang="en-US" sz="2400" b="1" i="1" dirty="0">
                        <a:solidFill>
                          <a:srgbClr val="234CF9"/>
                        </a:solidFill>
                        <a:effectLst/>
                        <a:latin typeface="Cambria Math" panose="02040503050406030204" pitchFamily="18" charset="0"/>
                        <a:cs typeface="Times New Roman" panose="02020603050405020304" pitchFamily="18" charset="0"/>
                      </a:rPr>
                      <m:t>𝟑</m:t>
                    </m:r>
                    <m:r>
                      <a:rPr lang="en-US" sz="2400" b="0" i="1" dirty="0">
                        <a:solidFill>
                          <a:srgbClr val="292929"/>
                        </a:solidFill>
                        <a:effectLst/>
                        <a:latin typeface="Cambria Math" panose="02040503050406030204" pitchFamily="18" charset="0"/>
                        <a:cs typeface="Times New Roman" panose="02020603050405020304" pitchFamily="18" charset="0"/>
                      </a:rPr>
                      <m:t> </m:t>
                    </m:r>
                  </m:oMath>
                </a14:m>
                <a:r>
                  <a:rPr lang="en-US" sz="2400" b="0" i="0" dirty="0">
                    <a:solidFill>
                      <a:srgbClr val="292929"/>
                    </a:solidFill>
                    <a:effectLst/>
                    <a:latin typeface="Times New Roman" panose="02020603050405020304" pitchFamily="18" charset="0"/>
                    <a:cs typeface="Times New Roman" panose="02020603050405020304" pitchFamily="18" charset="0"/>
                  </a:rPr>
                  <a:t>and </a:t>
                </a:r>
                <a14:m>
                  <m:oMath xmlns:m="http://schemas.openxmlformats.org/officeDocument/2006/math">
                    <m:r>
                      <a:rPr lang="en-US" sz="2400" b="1" i="1" dirty="0" smtClean="0">
                        <a:solidFill>
                          <a:srgbClr val="234CF9"/>
                        </a:solidFill>
                        <a:effectLst/>
                        <a:latin typeface="Cambria Math" panose="02040503050406030204" pitchFamily="18" charset="0"/>
                        <a:cs typeface="Times New Roman" panose="02020603050405020304" pitchFamily="18" charset="0"/>
                      </a:rPr>
                      <m:t>𝟓</m:t>
                    </m:r>
                    <m:r>
                      <a:rPr lang="en-US" sz="2400" b="1" i="1" dirty="0" smtClean="0">
                        <a:solidFill>
                          <a:srgbClr val="234CF9"/>
                        </a:solidFill>
                        <a:effectLst/>
                        <a:latin typeface="Cambria Math" panose="02040503050406030204" pitchFamily="18" charset="0"/>
                        <a:cs typeface="Times New Roman" panose="02020603050405020304" pitchFamily="18" charset="0"/>
                      </a:rPr>
                      <m:t> </m:t>
                    </m:r>
                    <m:r>
                      <a:rPr lang="en-US" sz="2400" b="1" i="1" dirty="0" smtClean="0">
                        <a:solidFill>
                          <a:srgbClr val="234CF9"/>
                        </a:solidFill>
                        <a:effectLst/>
                        <a:latin typeface="Cambria Math" panose="02040503050406030204" pitchFamily="18" charset="0"/>
                        <a:cs typeface="Times New Roman" panose="02020603050405020304" pitchFamily="18" charset="0"/>
                      </a:rPr>
                      <m:t>𝒙</m:t>
                    </m:r>
                    <m:r>
                      <a:rPr lang="en-US" sz="2400" b="1" i="1" dirty="0" smtClean="0">
                        <a:solidFill>
                          <a:srgbClr val="234CF9"/>
                        </a:solidFill>
                        <a:effectLst/>
                        <a:latin typeface="Cambria Math" panose="02040503050406030204" pitchFamily="18" charset="0"/>
                        <a:cs typeface="Times New Roman" panose="02020603050405020304" pitchFamily="18" charset="0"/>
                      </a:rPr>
                      <m:t> </m:t>
                    </m:r>
                    <m:r>
                      <a:rPr lang="en-US" sz="2400" b="1" i="1" dirty="0" smtClean="0">
                        <a:solidFill>
                          <a:srgbClr val="234CF9"/>
                        </a:solidFill>
                        <a:effectLst/>
                        <a:latin typeface="Cambria Math" panose="02040503050406030204" pitchFamily="18" charset="0"/>
                        <a:cs typeface="Times New Roman" panose="02020603050405020304" pitchFamily="18" charset="0"/>
                      </a:rPr>
                      <m:t>𝟓</m:t>
                    </m:r>
                  </m:oMath>
                </a14:m>
                <a:r>
                  <a:rPr lang="en-US" sz="2400" b="0" i="0" dirty="0">
                    <a:solidFill>
                      <a:srgbClr val="292929"/>
                    </a:solidFill>
                    <a:effectLst/>
                    <a:latin typeface="Times New Roman" panose="02020603050405020304" pitchFamily="18" charset="0"/>
                    <a:cs typeface="Times New Roman" panose="02020603050405020304" pitchFamily="18" charset="0"/>
                  </a:rPr>
                  <a:t>, and albeit </a:t>
                </a:r>
                <a:r>
                  <a:rPr lang="en-US" sz="2400" b="0" i="0" dirty="0">
                    <a:solidFill>
                      <a:srgbClr val="FF0000"/>
                    </a:solidFill>
                    <a:effectLst/>
                    <a:latin typeface="Times New Roman" panose="02020603050405020304" pitchFamily="18" charset="0"/>
                    <a:cs typeface="Times New Roman" panose="02020603050405020304" pitchFamily="18" charset="0"/>
                  </a:rPr>
                  <a:t>rarely</a:t>
                </a:r>
                <a:r>
                  <a:rPr lang="en-US" sz="2400" b="0" i="0" dirty="0">
                    <a:solidFill>
                      <a:srgbClr val="292929"/>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sz="2400" b="1" i="1" dirty="0" smtClean="0">
                        <a:solidFill>
                          <a:srgbClr val="234CF9"/>
                        </a:solidFill>
                        <a:effectLst/>
                        <a:latin typeface="Cambria Math" panose="02040503050406030204" pitchFamily="18" charset="0"/>
                        <a:cs typeface="Times New Roman" panose="02020603050405020304" pitchFamily="18" charset="0"/>
                      </a:rPr>
                      <m:t>𝟕</m:t>
                    </m:r>
                    <m:r>
                      <a:rPr lang="en-US" sz="2400" b="1" i="1" dirty="0" smtClean="0">
                        <a:solidFill>
                          <a:srgbClr val="234CF9"/>
                        </a:solidFill>
                        <a:effectLst/>
                        <a:latin typeface="Cambria Math" panose="02040503050406030204" pitchFamily="18" charset="0"/>
                        <a:cs typeface="Times New Roman" panose="02020603050405020304" pitchFamily="18" charset="0"/>
                      </a:rPr>
                      <m:t> </m:t>
                    </m:r>
                    <m:r>
                      <a:rPr lang="en-US" sz="2400" b="1" i="1" dirty="0" smtClean="0">
                        <a:solidFill>
                          <a:srgbClr val="234CF9"/>
                        </a:solidFill>
                        <a:effectLst/>
                        <a:latin typeface="Cambria Math" panose="02040503050406030204" pitchFamily="18" charset="0"/>
                        <a:cs typeface="Times New Roman" panose="02020603050405020304" pitchFamily="18" charset="0"/>
                      </a:rPr>
                      <m:t>𝒙</m:t>
                    </m:r>
                    <m:r>
                      <a:rPr lang="en-US" sz="2400" b="1" i="1" dirty="0" smtClean="0">
                        <a:solidFill>
                          <a:srgbClr val="234CF9"/>
                        </a:solidFill>
                        <a:effectLst/>
                        <a:latin typeface="Cambria Math" panose="02040503050406030204" pitchFamily="18" charset="0"/>
                        <a:cs typeface="Times New Roman" panose="02020603050405020304" pitchFamily="18" charset="0"/>
                      </a:rPr>
                      <m:t> </m:t>
                    </m:r>
                    <m:r>
                      <a:rPr lang="en-US" sz="2400" b="1" i="1" dirty="0" smtClean="0">
                        <a:solidFill>
                          <a:srgbClr val="234CF9"/>
                        </a:solidFill>
                        <a:effectLst/>
                        <a:latin typeface="Cambria Math" panose="02040503050406030204" pitchFamily="18" charset="0"/>
                        <a:cs typeface="Times New Roman" panose="02020603050405020304" pitchFamily="18" charset="0"/>
                      </a:rPr>
                      <m:t>𝟕</m:t>
                    </m:r>
                    <m:r>
                      <a:rPr lang="en-US" sz="2400" b="1" i="1" dirty="0" smtClean="0">
                        <a:solidFill>
                          <a:srgbClr val="234CF9"/>
                        </a:solidFill>
                        <a:effectLst/>
                        <a:latin typeface="Cambria Math" panose="02040503050406030204" pitchFamily="18" charset="0"/>
                        <a:cs typeface="Times New Roman" panose="02020603050405020304" pitchFamily="18" charset="0"/>
                      </a:rPr>
                      <m:t> </m:t>
                    </m:r>
                  </m:oMath>
                </a14:m>
                <a:endParaRPr lang="en-US" sz="2400" b="1" dirty="0">
                  <a:solidFill>
                    <a:srgbClr val="234CF9"/>
                  </a:solidFill>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84E8D2CE-76C6-414A-B0D7-09EE0B24B528}"/>
                  </a:ext>
                </a:extLst>
              </p:cNvPr>
              <p:cNvSpPr txBox="1">
                <a:spLocks noRot="1" noChangeAspect="1" noMove="1" noResize="1" noEditPoints="1" noAdjustHandles="1" noChangeArrowheads="1" noChangeShapeType="1" noTextEdit="1"/>
              </p:cNvSpPr>
              <p:nvPr/>
            </p:nvSpPr>
            <p:spPr>
              <a:xfrm>
                <a:off x="598144" y="5936904"/>
                <a:ext cx="5323896" cy="817245"/>
              </a:xfrm>
              <a:prstGeom prst="roundRect">
                <a:avLst/>
              </a:prstGeom>
              <a:blipFill>
                <a:blip r:embed="rId7"/>
                <a:stretch>
                  <a:fillRect l="-1257" t="-5882" b="-16176"/>
                </a:stretch>
              </a:blipFill>
              <a:ln>
                <a:solidFill>
                  <a:srgbClr val="FF0000"/>
                </a:solid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5AC91D5B-F22D-49B9-9CD2-D156D4D4C910}"/>
              </a:ext>
            </a:extLst>
          </p:cNvPr>
          <p:cNvSpPr txBox="1"/>
          <p:nvPr/>
        </p:nvSpPr>
        <p:spPr>
          <a:xfrm>
            <a:off x="7823599" y="6226475"/>
            <a:ext cx="1549096" cy="369332"/>
          </a:xfrm>
          <a:prstGeom prst="rect">
            <a:avLst/>
          </a:prstGeom>
          <a:noFill/>
        </p:spPr>
        <p:txBody>
          <a:bodyPr wrap="square">
            <a:spAutoFit/>
          </a:bodyPr>
          <a:lstStyle/>
          <a:p>
            <a:r>
              <a:rPr lang="en-US" sz="1800" dirty="0">
                <a:solidFill>
                  <a:srgbClr val="FF0000"/>
                </a:solidFill>
                <a:latin typeface="Times New Roman" panose="02020603050405020304" pitchFamily="18" charset="0"/>
                <a:cs typeface="Times New Roman" panose="02020603050405020304" pitchFamily="18" charset="0"/>
              </a:rPr>
              <a:t>With padding</a:t>
            </a:r>
          </a:p>
        </p:txBody>
      </p:sp>
      <p:sp>
        <p:nvSpPr>
          <p:cNvPr id="22" name="TextBox 21">
            <a:extLst>
              <a:ext uri="{FF2B5EF4-FFF2-40B4-BE49-F238E27FC236}">
                <a16:creationId xmlns:a16="http://schemas.microsoft.com/office/drawing/2014/main" id="{11AB69BB-9A49-4548-97FB-778B9657CA25}"/>
              </a:ext>
            </a:extLst>
          </p:cNvPr>
          <p:cNvSpPr txBox="1"/>
          <p:nvPr/>
        </p:nvSpPr>
        <p:spPr>
          <a:xfrm>
            <a:off x="7694334" y="5722091"/>
            <a:ext cx="1753540" cy="369332"/>
          </a:xfrm>
          <a:prstGeom prst="rect">
            <a:avLst/>
          </a:prstGeom>
          <a:noFill/>
        </p:spPr>
        <p:txBody>
          <a:bodyPr wrap="square">
            <a:spAutoFit/>
          </a:bodyPr>
          <a:lstStyle/>
          <a:p>
            <a:r>
              <a:rPr lang="en-US" sz="1800" dirty="0">
                <a:solidFill>
                  <a:srgbClr val="234CF9"/>
                </a:solidFill>
                <a:latin typeface="Times New Roman" panose="02020603050405020304" pitchFamily="18" charset="0"/>
                <a:cs typeface="Times New Roman" panose="02020603050405020304" pitchFamily="18" charset="0"/>
              </a:rPr>
              <a:t>Without padding</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6872EC-F455-4F26-92CA-876417F1A9BE}"/>
                  </a:ext>
                </a:extLst>
              </p:cNvPr>
              <p:cNvSpPr txBox="1"/>
              <p:nvPr/>
            </p:nvSpPr>
            <p:spPr>
              <a:xfrm>
                <a:off x="9354289" y="6231973"/>
                <a:ext cx="1754815" cy="617348"/>
              </a:xfrm>
              <a:prstGeom prst="rect">
                <a:avLst/>
              </a:prstGeom>
              <a:noFill/>
            </p:spPr>
            <p:txBody>
              <a:bodyPr wrap="square">
                <a:spAutoFit/>
              </a:bodyPr>
              <a:lstStyle/>
              <a:p>
                <a14:m>
                  <m:oMath xmlns:m="http://schemas.openxmlformats.org/officeDocument/2006/math">
                    <m:f>
                      <m:fPr>
                        <m:ctrlPr>
                          <a:rPr lang="en-US" sz="2400" i="1" smtClean="0">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𝑁</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2</m:t>
                        </m:r>
                        <m:r>
                          <a:rPr lang="en-US" sz="2400" i="1">
                            <a:solidFill>
                              <a:srgbClr val="FF0000"/>
                            </a:solidFill>
                            <a:latin typeface="Cambria Math" panose="02040503050406030204" pitchFamily="18" charset="0"/>
                          </a:rPr>
                          <m:t>𝑃</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𝐹</m:t>
                        </m:r>
                      </m:num>
                      <m:den>
                        <m:r>
                          <m:rPr>
                            <m:sty m:val="p"/>
                          </m:rPr>
                          <a:rPr lang="en-US" sz="2400">
                            <a:solidFill>
                              <a:srgbClr val="FF0000"/>
                            </a:solidFill>
                            <a:latin typeface="Cambria Math" panose="02040503050406030204" pitchFamily="18" charset="0"/>
                          </a:rPr>
                          <m:t>S</m:t>
                        </m:r>
                      </m:den>
                    </m:f>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1</m:t>
                    </m:r>
                  </m:oMath>
                </a14:m>
                <a:r>
                  <a:rPr lang="en-US" sz="2400" dirty="0">
                    <a:solidFill>
                      <a:srgbClr val="FF0000"/>
                    </a:solidFill>
                    <a:latin typeface="Times New Roman" panose="02020603050405020304" pitchFamily="18" charset="0"/>
                    <a:cs typeface="Times New Roman" panose="02020603050405020304" pitchFamily="18" charset="0"/>
                  </a:rPr>
                  <a:t> </a:t>
                </a:r>
                <a:endParaRPr lang="en-US" dirty="0"/>
              </a:p>
            </p:txBody>
          </p:sp>
        </mc:Choice>
        <mc:Fallback xmlns="">
          <p:sp>
            <p:nvSpPr>
              <p:cNvPr id="23" name="TextBox 22">
                <a:extLst>
                  <a:ext uri="{FF2B5EF4-FFF2-40B4-BE49-F238E27FC236}">
                    <a16:creationId xmlns:a16="http://schemas.microsoft.com/office/drawing/2014/main" id="{706872EC-F455-4F26-92CA-876417F1A9BE}"/>
                  </a:ext>
                </a:extLst>
              </p:cNvPr>
              <p:cNvSpPr txBox="1">
                <a:spLocks noRot="1" noChangeAspect="1" noMove="1" noResize="1" noEditPoints="1" noAdjustHandles="1" noChangeArrowheads="1" noChangeShapeType="1" noTextEdit="1"/>
              </p:cNvSpPr>
              <p:nvPr/>
            </p:nvSpPr>
            <p:spPr>
              <a:xfrm>
                <a:off x="9354289" y="6231973"/>
                <a:ext cx="1754815" cy="617348"/>
              </a:xfrm>
              <a:prstGeom prst="rect">
                <a:avLst/>
              </a:prstGeom>
              <a:blipFill>
                <a:blip r:embed="rId8"/>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1CEA2DB-FC8F-434D-9714-AB39DC794B37}"/>
              </a:ext>
            </a:extLst>
          </p:cNvPr>
          <p:cNvSpPr/>
          <p:nvPr/>
        </p:nvSpPr>
        <p:spPr>
          <a:xfrm>
            <a:off x="8571104" y="2385060"/>
            <a:ext cx="2714116" cy="277313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0491F4A-2A53-4F54-B1CA-8B2792C6E9D0}"/>
                  </a:ext>
                </a:extLst>
              </p:cNvPr>
              <p:cNvSpPr txBox="1"/>
              <p:nvPr/>
            </p:nvSpPr>
            <p:spPr>
              <a:xfrm>
                <a:off x="9687596" y="2084620"/>
                <a:ext cx="865558"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FF0000"/>
                          </a:solidFill>
                          <a:latin typeface="Cambria Math" panose="02040503050406030204" pitchFamily="18" charset="0"/>
                        </a:rPr>
                        <m:t>𝑁</m:t>
                      </m:r>
                      <m:r>
                        <a:rPr lang="en-US" sz="2000" i="1" smtClean="0">
                          <a:solidFill>
                            <a:srgbClr val="FF0000"/>
                          </a:solidFill>
                          <a:latin typeface="Cambria Math" panose="02040503050406030204" pitchFamily="18" charset="0"/>
                        </a:rPr>
                        <m:t>+</m:t>
                      </m:r>
                      <m:r>
                        <a:rPr lang="en-US" sz="2000" i="1" smtClean="0">
                          <a:solidFill>
                            <a:srgbClr val="FF0000"/>
                          </a:solidFill>
                          <a:latin typeface="Cambria Math" panose="02040503050406030204" pitchFamily="18" charset="0"/>
                        </a:rPr>
                        <m:t>2</m:t>
                      </m:r>
                      <m:r>
                        <a:rPr lang="en-US" sz="2000" i="1" smtClean="0">
                          <a:solidFill>
                            <a:srgbClr val="FF0000"/>
                          </a:solidFill>
                          <a:latin typeface="Cambria Math" panose="02040503050406030204" pitchFamily="18" charset="0"/>
                        </a:rPr>
                        <m:t>𝑃</m:t>
                      </m:r>
                    </m:oMath>
                  </m:oMathPara>
                </a14:m>
                <a:endParaRPr lang="en-US" dirty="0"/>
              </a:p>
            </p:txBody>
          </p:sp>
        </mc:Choice>
        <mc:Fallback xmlns="">
          <p:sp>
            <p:nvSpPr>
              <p:cNvPr id="25" name="TextBox 24">
                <a:extLst>
                  <a:ext uri="{FF2B5EF4-FFF2-40B4-BE49-F238E27FC236}">
                    <a16:creationId xmlns:a16="http://schemas.microsoft.com/office/drawing/2014/main" id="{50491F4A-2A53-4F54-B1CA-8B2792C6E9D0}"/>
                  </a:ext>
                </a:extLst>
              </p:cNvPr>
              <p:cNvSpPr txBox="1">
                <a:spLocks noRot="1" noChangeAspect="1" noMove="1" noResize="1" noEditPoints="1" noAdjustHandles="1" noChangeArrowheads="1" noChangeShapeType="1" noTextEdit="1"/>
              </p:cNvSpPr>
              <p:nvPr/>
            </p:nvSpPr>
            <p:spPr>
              <a:xfrm>
                <a:off x="9687596" y="2084620"/>
                <a:ext cx="865558" cy="307777"/>
              </a:xfrm>
              <a:prstGeom prst="rect">
                <a:avLst/>
              </a:prstGeom>
              <a:blipFill>
                <a:blip r:embed="rId9"/>
                <a:stretch>
                  <a:fillRect l="-6338" r="-6338" b="-8000"/>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A40C0469-DA82-435E-8C1B-0DC2591B17A4}"/>
              </a:ext>
            </a:extLst>
          </p:cNvPr>
          <p:cNvGrpSpPr/>
          <p:nvPr/>
        </p:nvGrpSpPr>
        <p:grpSpPr>
          <a:xfrm>
            <a:off x="8320695" y="2402386"/>
            <a:ext cx="185990" cy="279627"/>
            <a:chOff x="8304245" y="2488676"/>
            <a:chExt cx="185990" cy="279627"/>
          </a:xfrm>
        </p:grpSpPr>
        <p:cxnSp>
          <p:nvCxnSpPr>
            <p:cNvPr id="8" name="Straight Connector 7">
              <a:extLst>
                <a:ext uri="{FF2B5EF4-FFF2-40B4-BE49-F238E27FC236}">
                  <a16:creationId xmlns:a16="http://schemas.microsoft.com/office/drawing/2014/main" id="{51E8E5F8-8700-4391-B11E-882F0C0E907B}"/>
                </a:ext>
              </a:extLst>
            </p:cNvPr>
            <p:cNvCxnSpPr/>
            <p:nvPr/>
          </p:nvCxnSpPr>
          <p:spPr>
            <a:xfrm>
              <a:off x="8304245" y="2488676"/>
              <a:ext cx="1828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3DFA8B-E9CD-46FE-B1F9-4041420F9DBA}"/>
                </a:ext>
              </a:extLst>
            </p:cNvPr>
            <p:cNvCxnSpPr/>
            <p:nvPr/>
          </p:nvCxnSpPr>
          <p:spPr>
            <a:xfrm>
              <a:off x="8307355" y="2768303"/>
              <a:ext cx="1828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BE37F1-2775-4444-AACC-152C3E2493BD}"/>
                    </a:ext>
                  </a:extLst>
                </p:cNvPr>
                <p:cNvSpPr txBox="1"/>
                <p:nvPr/>
              </p:nvSpPr>
              <p:spPr>
                <a:xfrm>
                  <a:off x="8308999" y="2504699"/>
                  <a:ext cx="178126" cy="246221"/>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600" i="1" smtClean="0">
                            <a:solidFill>
                              <a:srgbClr val="FF0000"/>
                            </a:solidFill>
                            <a:latin typeface="Cambria Math" panose="02040503050406030204" pitchFamily="18" charset="0"/>
                          </a:rPr>
                          <m:t>𝑃</m:t>
                        </m:r>
                      </m:oMath>
                    </m:oMathPara>
                  </a14:m>
                  <a:endParaRPr lang="en-US" sz="1600" dirty="0"/>
                </a:p>
              </p:txBody>
            </p:sp>
          </mc:Choice>
          <mc:Fallback xmlns="">
            <p:sp>
              <p:nvSpPr>
                <p:cNvPr id="28" name="TextBox 27">
                  <a:extLst>
                    <a:ext uri="{FF2B5EF4-FFF2-40B4-BE49-F238E27FC236}">
                      <a16:creationId xmlns:a16="http://schemas.microsoft.com/office/drawing/2014/main" id="{4DBE37F1-2775-4444-AACC-152C3E2493BD}"/>
                    </a:ext>
                  </a:extLst>
                </p:cNvPr>
                <p:cNvSpPr txBox="1">
                  <a:spLocks noRot="1" noChangeAspect="1" noMove="1" noResize="1" noEditPoints="1" noAdjustHandles="1" noChangeArrowheads="1" noChangeShapeType="1" noTextEdit="1"/>
                </p:cNvSpPr>
                <p:nvPr/>
              </p:nvSpPr>
              <p:spPr>
                <a:xfrm>
                  <a:off x="8308999" y="2504699"/>
                  <a:ext cx="178126" cy="246221"/>
                </a:xfrm>
                <a:prstGeom prst="rect">
                  <a:avLst/>
                </a:prstGeom>
                <a:blipFill>
                  <a:blip r:embed="rId10"/>
                  <a:stretch>
                    <a:fillRect l="-27586" r="-20690" b="-5000"/>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BC0A91FC-23F0-4AF1-BEE1-8076D66EBF94}"/>
              </a:ext>
            </a:extLst>
          </p:cNvPr>
          <p:cNvGrpSpPr/>
          <p:nvPr/>
        </p:nvGrpSpPr>
        <p:grpSpPr>
          <a:xfrm rot="5400000">
            <a:off x="8592806" y="2085974"/>
            <a:ext cx="277430" cy="271054"/>
            <a:chOff x="8304246" y="2435336"/>
            <a:chExt cx="277430" cy="271054"/>
          </a:xfrm>
        </p:grpSpPr>
        <p:cxnSp>
          <p:nvCxnSpPr>
            <p:cNvPr id="31" name="Straight Connector 30">
              <a:extLst>
                <a:ext uri="{FF2B5EF4-FFF2-40B4-BE49-F238E27FC236}">
                  <a16:creationId xmlns:a16="http://schemas.microsoft.com/office/drawing/2014/main" id="{747228F6-9015-4920-88D3-DC09836E99D3}"/>
                </a:ext>
              </a:extLst>
            </p:cNvPr>
            <p:cNvCxnSpPr/>
            <p:nvPr/>
          </p:nvCxnSpPr>
          <p:spPr>
            <a:xfrm>
              <a:off x="8304246" y="2435336"/>
              <a:ext cx="2743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17107A-4B1D-478A-8025-6E91B5E3EFC7}"/>
                </a:ext>
              </a:extLst>
            </p:cNvPr>
            <p:cNvCxnSpPr/>
            <p:nvPr/>
          </p:nvCxnSpPr>
          <p:spPr>
            <a:xfrm>
              <a:off x="8307356" y="2706390"/>
              <a:ext cx="2743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ED136AD-93A4-4620-A62A-95CAAA033269}"/>
                    </a:ext>
                  </a:extLst>
                </p:cNvPr>
                <p:cNvSpPr txBox="1"/>
                <p:nvPr/>
              </p:nvSpPr>
              <p:spPr>
                <a:xfrm rot="16200000">
                  <a:off x="8359409" y="2433443"/>
                  <a:ext cx="178126" cy="246221"/>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600" i="1" smtClean="0">
                            <a:solidFill>
                              <a:srgbClr val="FF0000"/>
                            </a:solidFill>
                            <a:latin typeface="Cambria Math" panose="02040503050406030204" pitchFamily="18" charset="0"/>
                          </a:rPr>
                          <m:t>𝑃</m:t>
                        </m:r>
                      </m:oMath>
                    </m:oMathPara>
                  </a14:m>
                  <a:endParaRPr lang="en-US" sz="1600" dirty="0"/>
                </a:p>
              </p:txBody>
            </p:sp>
          </mc:Choice>
          <mc:Fallback xmlns="">
            <p:sp>
              <p:nvSpPr>
                <p:cNvPr id="33" name="TextBox 32">
                  <a:extLst>
                    <a:ext uri="{FF2B5EF4-FFF2-40B4-BE49-F238E27FC236}">
                      <a16:creationId xmlns:a16="http://schemas.microsoft.com/office/drawing/2014/main" id="{0ED136AD-93A4-4620-A62A-95CAAA033269}"/>
                    </a:ext>
                  </a:extLst>
                </p:cNvPr>
                <p:cNvSpPr txBox="1">
                  <a:spLocks noRot="1" noChangeAspect="1" noMove="1" noResize="1" noEditPoints="1" noAdjustHandles="1" noChangeArrowheads="1" noChangeShapeType="1" noTextEdit="1"/>
                </p:cNvSpPr>
                <p:nvPr/>
              </p:nvSpPr>
              <p:spPr>
                <a:xfrm rot="16200000">
                  <a:off x="8359409" y="2433443"/>
                  <a:ext cx="178126" cy="246221"/>
                </a:xfrm>
                <a:prstGeom prst="rect">
                  <a:avLst/>
                </a:prstGeom>
                <a:blipFill>
                  <a:blip r:embed="rId11"/>
                  <a:stretch>
                    <a:fillRect l="-24138" r="-24138" b="-4878"/>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A2A10458-05C6-4111-B8DD-15853CF76DF3}"/>
              </a:ext>
            </a:extLst>
          </p:cNvPr>
          <p:cNvGrpSpPr/>
          <p:nvPr/>
        </p:nvGrpSpPr>
        <p:grpSpPr>
          <a:xfrm>
            <a:off x="8873611" y="2446614"/>
            <a:ext cx="2137954" cy="246221"/>
            <a:chOff x="8873611" y="2446614"/>
            <a:chExt cx="2137954" cy="246221"/>
          </a:xfrm>
        </p:grpSpPr>
        <p:grpSp>
          <p:nvGrpSpPr>
            <p:cNvPr id="36" name="Group 35">
              <a:extLst>
                <a:ext uri="{FF2B5EF4-FFF2-40B4-BE49-F238E27FC236}">
                  <a16:creationId xmlns:a16="http://schemas.microsoft.com/office/drawing/2014/main" id="{25DA9BE3-8418-4128-B43C-44EFFE8F30CF}"/>
                </a:ext>
              </a:extLst>
            </p:cNvPr>
            <p:cNvGrpSpPr/>
            <p:nvPr/>
          </p:nvGrpSpPr>
          <p:grpSpPr>
            <a:xfrm rot="5400000">
              <a:off x="9819477" y="1500748"/>
              <a:ext cx="246221" cy="2137954"/>
              <a:chOff x="8295997" y="568436"/>
              <a:chExt cx="246221" cy="2137954"/>
            </a:xfrm>
          </p:grpSpPr>
          <p:cxnSp>
            <p:nvCxnSpPr>
              <p:cNvPr id="37" name="Straight Connector 36">
                <a:extLst>
                  <a:ext uri="{FF2B5EF4-FFF2-40B4-BE49-F238E27FC236}">
                    <a16:creationId xmlns:a16="http://schemas.microsoft.com/office/drawing/2014/main" id="{EFF11877-369A-49E8-9122-9F32FF241AFF}"/>
                  </a:ext>
                </a:extLst>
              </p:cNvPr>
              <p:cNvCxnSpPr>
                <a:cxnSpLocks/>
              </p:cNvCxnSpPr>
              <p:nvPr/>
            </p:nvCxnSpPr>
            <p:spPr>
              <a:xfrm>
                <a:off x="8304247" y="568436"/>
                <a:ext cx="182880" cy="0"/>
              </a:xfrm>
              <a:prstGeom prst="line">
                <a:avLst/>
              </a:prstGeom>
              <a:ln w="19050">
                <a:solidFill>
                  <a:srgbClr val="234CF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33B257C-6C60-4072-B6D7-40DC26F5DC23}"/>
                  </a:ext>
                </a:extLst>
              </p:cNvPr>
              <p:cNvCxnSpPr/>
              <p:nvPr/>
            </p:nvCxnSpPr>
            <p:spPr>
              <a:xfrm>
                <a:off x="8307357" y="2706390"/>
                <a:ext cx="182880" cy="0"/>
              </a:xfrm>
              <a:prstGeom prst="line">
                <a:avLst/>
              </a:prstGeom>
              <a:ln w="19050">
                <a:solidFill>
                  <a:srgbClr val="234CF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F6A7450-CDA8-4261-936B-7EBDF13AD4FE}"/>
                      </a:ext>
                    </a:extLst>
                  </p:cNvPr>
                  <p:cNvSpPr txBox="1"/>
                  <p:nvPr/>
                </p:nvSpPr>
                <p:spPr>
                  <a:xfrm rot="16200000">
                    <a:off x="8318023" y="1494262"/>
                    <a:ext cx="202170" cy="246221"/>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234CF9"/>
                              </a:solidFill>
                              <a:latin typeface="Cambria Math" panose="02040503050406030204" pitchFamily="18" charset="0"/>
                            </a:rPr>
                            <m:t>𝑁</m:t>
                          </m:r>
                        </m:oMath>
                      </m:oMathPara>
                    </a14:m>
                    <a:endParaRPr lang="en-US" sz="1600" dirty="0"/>
                  </a:p>
                </p:txBody>
              </p:sp>
            </mc:Choice>
            <mc:Fallback xmlns="">
              <p:sp>
                <p:nvSpPr>
                  <p:cNvPr id="39" name="TextBox 38">
                    <a:extLst>
                      <a:ext uri="{FF2B5EF4-FFF2-40B4-BE49-F238E27FC236}">
                        <a16:creationId xmlns:a16="http://schemas.microsoft.com/office/drawing/2014/main" id="{CF6A7450-CDA8-4261-936B-7EBDF13AD4FE}"/>
                      </a:ext>
                    </a:extLst>
                  </p:cNvPr>
                  <p:cNvSpPr txBox="1">
                    <a:spLocks noRot="1" noChangeAspect="1" noMove="1" noResize="1" noEditPoints="1" noAdjustHandles="1" noChangeArrowheads="1" noChangeShapeType="1" noTextEdit="1"/>
                  </p:cNvSpPr>
                  <p:nvPr/>
                </p:nvSpPr>
                <p:spPr>
                  <a:xfrm rot="16200000">
                    <a:off x="8318023" y="1494262"/>
                    <a:ext cx="202170" cy="246221"/>
                  </a:xfrm>
                  <a:prstGeom prst="rect">
                    <a:avLst/>
                  </a:prstGeom>
                  <a:blipFill>
                    <a:blip r:embed="rId12"/>
                    <a:stretch>
                      <a:fillRect l="-24242" r="-18182" b="-4878"/>
                    </a:stretch>
                  </a:blipFill>
                </p:spPr>
                <p:txBody>
                  <a:bodyPr/>
                  <a:lstStyle/>
                  <a:p>
                    <a:r>
                      <a:rPr lang="en-US">
                        <a:noFill/>
                      </a:rPr>
                      <a:t> </a:t>
                    </a:r>
                  </a:p>
                </p:txBody>
              </p:sp>
            </mc:Fallback>
          </mc:AlternateContent>
        </p:grpSp>
        <p:cxnSp>
          <p:nvCxnSpPr>
            <p:cNvPr id="41" name="Straight Arrow Connector 40">
              <a:extLst>
                <a:ext uri="{FF2B5EF4-FFF2-40B4-BE49-F238E27FC236}">
                  <a16:creationId xmlns:a16="http://schemas.microsoft.com/office/drawing/2014/main" id="{8D94CEA5-F2F7-4F06-8F0A-F1C526F0DD8F}"/>
                </a:ext>
              </a:extLst>
            </p:cNvPr>
            <p:cNvCxnSpPr>
              <a:stCxn id="39" idx="3"/>
            </p:cNvCxnSpPr>
            <p:nvPr/>
          </p:nvCxnSpPr>
          <p:spPr>
            <a:xfrm flipV="1">
              <a:off x="10063713" y="2559838"/>
              <a:ext cx="914400" cy="0"/>
            </a:xfrm>
            <a:prstGeom prst="straightConnector1">
              <a:avLst/>
            </a:prstGeom>
            <a:ln>
              <a:solidFill>
                <a:srgbClr val="234CF9"/>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FAFD508-128F-4BD1-A1C2-17EF3D09F2E3}"/>
                </a:ext>
              </a:extLst>
            </p:cNvPr>
            <p:cNvCxnSpPr>
              <a:cxnSpLocks/>
            </p:cNvCxnSpPr>
            <p:nvPr/>
          </p:nvCxnSpPr>
          <p:spPr>
            <a:xfrm flipH="1" flipV="1">
              <a:off x="8891922" y="2559838"/>
              <a:ext cx="914400" cy="0"/>
            </a:xfrm>
            <a:prstGeom prst="straightConnector1">
              <a:avLst/>
            </a:prstGeom>
            <a:ln>
              <a:solidFill>
                <a:srgbClr val="234CF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D7BF7C2-EAAD-48F6-9037-FF53F0F0AEB4}"/>
              </a:ext>
            </a:extLst>
          </p:cNvPr>
          <p:cNvGrpSpPr/>
          <p:nvPr/>
        </p:nvGrpSpPr>
        <p:grpSpPr>
          <a:xfrm rot="16200000">
            <a:off x="10059478" y="3642002"/>
            <a:ext cx="2166529" cy="246221"/>
            <a:chOff x="8845037" y="2446616"/>
            <a:chExt cx="2166529" cy="246221"/>
          </a:xfrm>
        </p:grpSpPr>
        <p:grpSp>
          <p:nvGrpSpPr>
            <p:cNvPr id="45" name="Group 44">
              <a:extLst>
                <a:ext uri="{FF2B5EF4-FFF2-40B4-BE49-F238E27FC236}">
                  <a16:creationId xmlns:a16="http://schemas.microsoft.com/office/drawing/2014/main" id="{B97D88C4-C27A-4105-BF2D-881CA1F36D4F}"/>
                </a:ext>
              </a:extLst>
            </p:cNvPr>
            <p:cNvGrpSpPr/>
            <p:nvPr/>
          </p:nvGrpSpPr>
          <p:grpSpPr>
            <a:xfrm rot="5400000">
              <a:off x="9805191" y="1486462"/>
              <a:ext cx="246221" cy="2166529"/>
              <a:chOff x="8295997" y="568436"/>
              <a:chExt cx="246221" cy="2166529"/>
            </a:xfrm>
          </p:grpSpPr>
          <p:cxnSp>
            <p:nvCxnSpPr>
              <p:cNvPr id="48" name="Straight Connector 47">
                <a:extLst>
                  <a:ext uri="{FF2B5EF4-FFF2-40B4-BE49-F238E27FC236}">
                    <a16:creationId xmlns:a16="http://schemas.microsoft.com/office/drawing/2014/main" id="{08821232-04AE-4CBB-B568-6BF7726748DA}"/>
                  </a:ext>
                </a:extLst>
              </p:cNvPr>
              <p:cNvCxnSpPr>
                <a:cxnSpLocks/>
              </p:cNvCxnSpPr>
              <p:nvPr/>
            </p:nvCxnSpPr>
            <p:spPr>
              <a:xfrm>
                <a:off x="8304247" y="568436"/>
                <a:ext cx="182880" cy="0"/>
              </a:xfrm>
              <a:prstGeom prst="line">
                <a:avLst/>
              </a:prstGeom>
              <a:ln w="19050">
                <a:solidFill>
                  <a:srgbClr val="234CF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2BB5C6-9DF8-4767-A338-4F8666965553}"/>
                  </a:ext>
                </a:extLst>
              </p:cNvPr>
              <p:cNvCxnSpPr/>
              <p:nvPr/>
            </p:nvCxnSpPr>
            <p:spPr>
              <a:xfrm>
                <a:off x="8307357" y="2734965"/>
                <a:ext cx="182880" cy="0"/>
              </a:xfrm>
              <a:prstGeom prst="line">
                <a:avLst/>
              </a:prstGeom>
              <a:ln w="19050">
                <a:solidFill>
                  <a:srgbClr val="234CF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B1B2BC0-3424-4EA5-88FC-F27EA81B75B5}"/>
                      </a:ext>
                    </a:extLst>
                  </p:cNvPr>
                  <p:cNvSpPr txBox="1"/>
                  <p:nvPr/>
                </p:nvSpPr>
                <p:spPr>
                  <a:xfrm rot="16200000">
                    <a:off x="8318023" y="1494262"/>
                    <a:ext cx="202170" cy="246221"/>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234CF9"/>
                              </a:solidFill>
                              <a:latin typeface="Cambria Math" panose="02040503050406030204" pitchFamily="18" charset="0"/>
                            </a:rPr>
                            <m:t>𝑁</m:t>
                          </m:r>
                        </m:oMath>
                      </m:oMathPara>
                    </a14:m>
                    <a:endParaRPr lang="en-US" sz="1600" dirty="0"/>
                  </a:p>
                </p:txBody>
              </p:sp>
            </mc:Choice>
            <mc:Fallback xmlns="">
              <p:sp>
                <p:nvSpPr>
                  <p:cNvPr id="50" name="TextBox 49">
                    <a:extLst>
                      <a:ext uri="{FF2B5EF4-FFF2-40B4-BE49-F238E27FC236}">
                        <a16:creationId xmlns:a16="http://schemas.microsoft.com/office/drawing/2014/main" id="{7B1B2BC0-3424-4EA5-88FC-F27EA81B75B5}"/>
                      </a:ext>
                    </a:extLst>
                  </p:cNvPr>
                  <p:cNvSpPr txBox="1">
                    <a:spLocks noRot="1" noChangeAspect="1" noMove="1" noResize="1" noEditPoints="1" noAdjustHandles="1" noChangeArrowheads="1" noChangeShapeType="1" noTextEdit="1"/>
                  </p:cNvSpPr>
                  <p:nvPr/>
                </p:nvSpPr>
                <p:spPr>
                  <a:xfrm rot="16200000">
                    <a:off x="8318023" y="1494262"/>
                    <a:ext cx="202170" cy="246221"/>
                  </a:xfrm>
                  <a:prstGeom prst="rect">
                    <a:avLst/>
                  </a:prstGeom>
                  <a:blipFill>
                    <a:blip r:embed="rId13"/>
                    <a:stretch>
                      <a:fillRect t="-17647" r="-5000" b="-20588"/>
                    </a:stretch>
                  </a:blipFill>
                </p:spPr>
                <p:txBody>
                  <a:bodyPr/>
                  <a:lstStyle/>
                  <a:p>
                    <a:r>
                      <a:rPr lang="en-US">
                        <a:noFill/>
                      </a:rPr>
                      <a:t> </a:t>
                    </a:r>
                  </a:p>
                </p:txBody>
              </p:sp>
            </mc:Fallback>
          </mc:AlternateContent>
        </p:grpSp>
        <p:cxnSp>
          <p:nvCxnSpPr>
            <p:cNvPr id="46" name="Straight Arrow Connector 45">
              <a:extLst>
                <a:ext uri="{FF2B5EF4-FFF2-40B4-BE49-F238E27FC236}">
                  <a16:creationId xmlns:a16="http://schemas.microsoft.com/office/drawing/2014/main" id="{7B896F8D-CB06-434F-9E1F-DAF93ADBBEDF}"/>
                </a:ext>
              </a:extLst>
            </p:cNvPr>
            <p:cNvCxnSpPr>
              <a:stCxn id="50" idx="3"/>
            </p:cNvCxnSpPr>
            <p:nvPr/>
          </p:nvCxnSpPr>
          <p:spPr>
            <a:xfrm flipV="1">
              <a:off x="10063713" y="2559838"/>
              <a:ext cx="914400" cy="0"/>
            </a:xfrm>
            <a:prstGeom prst="straightConnector1">
              <a:avLst/>
            </a:prstGeom>
            <a:ln>
              <a:solidFill>
                <a:srgbClr val="234CF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61E96DA-4A1F-44ED-9B73-314110BFC7DD}"/>
                </a:ext>
              </a:extLst>
            </p:cNvPr>
            <p:cNvCxnSpPr>
              <a:cxnSpLocks/>
            </p:cNvCxnSpPr>
            <p:nvPr/>
          </p:nvCxnSpPr>
          <p:spPr>
            <a:xfrm flipH="1" flipV="1">
              <a:off x="8891922" y="2559838"/>
              <a:ext cx="914400" cy="0"/>
            </a:xfrm>
            <a:prstGeom prst="straightConnector1">
              <a:avLst/>
            </a:prstGeom>
            <a:ln>
              <a:solidFill>
                <a:srgbClr val="234CF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57F44831-BE3F-45F8-8A8D-F6868789DB05}"/>
              </a:ext>
            </a:extLst>
          </p:cNvPr>
          <p:cNvGrpSpPr/>
          <p:nvPr/>
        </p:nvGrpSpPr>
        <p:grpSpPr>
          <a:xfrm rot="16200000">
            <a:off x="10064093" y="3654854"/>
            <a:ext cx="2801051" cy="246221"/>
            <a:chOff x="8845037" y="2446617"/>
            <a:chExt cx="2166529" cy="246221"/>
          </a:xfrm>
        </p:grpSpPr>
        <p:grpSp>
          <p:nvGrpSpPr>
            <p:cNvPr id="52" name="Group 51">
              <a:extLst>
                <a:ext uri="{FF2B5EF4-FFF2-40B4-BE49-F238E27FC236}">
                  <a16:creationId xmlns:a16="http://schemas.microsoft.com/office/drawing/2014/main" id="{B08B2809-48E0-4FD6-8CDB-6869709D5334}"/>
                </a:ext>
              </a:extLst>
            </p:cNvPr>
            <p:cNvGrpSpPr/>
            <p:nvPr/>
          </p:nvGrpSpPr>
          <p:grpSpPr>
            <a:xfrm rot="5400000">
              <a:off x="9805191" y="1486463"/>
              <a:ext cx="246221" cy="2166529"/>
              <a:chOff x="8295998" y="568436"/>
              <a:chExt cx="246221" cy="2166529"/>
            </a:xfrm>
          </p:grpSpPr>
          <p:cxnSp>
            <p:nvCxnSpPr>
              <p:cNvPr id="55" name="Straight Connector 54">
                <a:extLst>
                  <a:ext uri="{FF2B5EF4-FFF2-40B4-BE49-F238E27FC236}">
                    <a16:creationId xmlns:a16="http://schemas.microsoft.com/office/drawing/2014/main" id="{D6157D3B-28D5-4BEF-A146-1B074406274B}"/>
                  </a:ext>
                </a:extLst>
              </p:cNvPr>
              <p:cNvCxnSpPr>
                <a:cxnSpLocks/>
              </p:cNvCxnSpPr>
              <p:nvPr/>
            </p:nvCxnSpPr>
            <p:spPr>
              <a:xfrm>
                <a:off x="8304247" y="568436"/>
                <a:ext cx="1828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EFF4B1-9EB6-4BCF-894E-5B66FFF972C7}"/>
                  </a:ext>
                </a:extLst>
              </p:cNvPr>
              <p:cNvCxnSpPr/>
              <p:nvPr/>
            </p:nvCxnSpPr>
            <p:spPr>
              <a:xfrm>
                <a:off x="8307357" y="2734965"/>
                <a:ext cx="1828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01FCC4A-70BD-4876-A6DC-5A1BC5CE5FCC}"/>
                      </a:ext>
                    </a:extLst>
                  </p:cNvPr>
                  <p:cNvSpPr txBox="1"/>
                  <p:nvPr/>
                </p:nvSpPr>
                <p:spPr>
                  <a:xfrm rot="16200000">
                    <a:off x="8155105" y="1494262"/>
                    <a:ext cx="528007" cy="246221"/>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𝑁</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2</m:t>
                          </m:r>
                          <m:r>
                            <a:rPr lang="en-US" sz="1600" b="0" i="1" smtClean="0">
                              <a:solidFill>
                                <a:srgbClr val="FF0000"/>
                              </a:solidFill>
                              <a:latin typeface="Cambria Math" panose="02040503050406030204" pitchFamily="18" charset="0"/>
                            </a:rPr>
                            <m:t>𝑃</m:t>
                          </m:r>
                        </m:oMath>
                      </m:oMathPara>
                    </a14:m>
                    <a:endParaRPr lang="en-US" sz="1600" dirty="0">
                      <a:solidFill>
                        <a:srgbClr val="FF0000"/>
                      </a:solidFill>
                    </a:endParaRPr>
                  </a:p>
                </p:txBody>
              </p:sp>
            </mc:Choice>
            <mc:Fallback xmlns="">
              <p:sp>
                <p:nvSpPr>
                  <p:cNvPr id="57" name="TextBox 56">
                    <a:extLst>
                      <a:ext uri="{FF2B5EF4-FFF2-40B4-BE49-F238E27FC236}">
                        <a16:creationId xmlns:a16="http://schemas.microsoft.com/office/drawing/2014/main" id="{201FCC4A-70BD-4876-A6DC-5A1BC5CE5FCC}"/>
                      </a:ext>
                    </a:extLst>
                  </p:cNvPr>
                  <p:cNvSpPr txBox="1">
                    <a:spLocks noRot="1" noChangeAspect="1" noMove="1" noResize="1" noEditPoints="1" noAdjustHandles="1" noChangeArrowheads="1" noChangeShapeType="1" noTextEdit="1"/>
                  </p:cNvSpPr>
                  <p:nvPr/>
                </p:nvSpPr>
                <p:spPr>
                  <a:xfrm rot="16200000">
                    <a:off x="8155105" y="1494262"/>
                    <a:ext cx="528007" cy="246221"/>
                  </a:xfrm>
                  <a:prstGeom prst="rect">
                    <a:avLst/>
                  </a:prstGeom>
                  <a:blipFill>
                    <a:blip r:embed="rId14"/>
                    <a:stretch>
                      <a:fillRect t="-4386" r="-4878" b="-6140"/>
                    </a:stretch>
                  </a:blipFill>
                </p:spPr>
                <p:txBody>
                  <a:bodyPr/>
                  <a:lstStyle/>
                  <a:p>
                    <a:r>
                      <a:rPr lang="en-US">
                        <a:noFill/>
                      </a:rPr>
                      <a:t> </a:t>
                    </a:r>
                  </a:p>
                </p:txBody>
              </p:sp>
            </mc:Fallback>
          </mc:AlternateContent>
        </p:grpSp>
        <p:cxnSp>
          <p:nvCxnSpPr>
            <p:cNvPr id="53" name="Straight Arrow Connector 52">
              <a:extLst>
                <a:ext uri="{FF2B5EF4-FFF2-40B4-BE49-F238E27FC236}">
                  <a16:creationId xmlns:a16="http://schemas.microsoft.com/office/drawing/2014/main" id="{05149563-AD04-484E-AF79-8252E57F1C92}"/>
                </a:ext>
              </a:extLst>
            </p:cNvPr>
            <p:cNvCxnSpPr>
              <a:stCxn id="57" idx="3"/>
            </p:cNvCxnSpPr>
            <p:nvPr/>
          </p:nvCxnSpPr>
          <p:spPr>
            <a:xfrm rot="5400000" flipH="1" flipV="1">
              <a:off x="10602372" y="2184102"/>
              <a:ext cx="0" cy="7514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C3BCEEC-7B88-4243-BDA6-C707D90088A6}"/>
                </a:ext>
              </a:extLst>
            </p:cNvPr>
            <p:cNvCxnSpPr>
              <a:cxnSpLocks/>
            </p:cNvCxnSpPr>
            <p:nvPr/>
          </p:nvCxnSpPr>
          <p:spPr>
            <a:xfrm flipH="1" flipV="1">
              <a:off x="8891922" y="2559838"/>
              <a:ext cx="7667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B0F209C-D8A1-48AA-AEE7-8FE9CD9C8700}"/>
                  </a:ext>
                </a:extLst>
              </p:cNvPr>
              <p:cNvSpPr txBox="1"/>
              <p:nvPr/>
            </p:nvSpPr>
            <p:spPr>
              <a:xfrm>
                <a:off x="9600247" y="5589597"/>
                <a:ext cx="1754815" cy="617348"/>
              </a:xfrm>
              <a:prstGeom prst="rect">
                <a:avLst/>
              </a:prstGeom>
              <a:noFill/>
            </p:spPr>
            <p:txBody>
              <a:bodyPr wrap="square">
                <a:spAutoFit/>
              </a:bodyPr>
              <a:lstStyle/>
              <a:p>
                <a14:m>
                  <m:oMath xmlns:m="http://schemas.openxmlformats.org/officeDocument/2006/math">
                    <m:f>
                      <m:fPr>
                        <m:ctrlPr>
                          <a:rPr lang="en-US" sz="2400" i="1" smtClean="0">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𝑁</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𝐹</m:t>
                        </m:r>
                      </m:num>
                      <m:den>
                        <m:r>
                          <m:rPr>
                            <m:sty m:val="p"/>
                          </m:rPr>
                          <a:rPr lang="en-US" sz="2400">
                            <a:solidFill>
                              <a:srgbClr val="FF0000"/>
                            </a:solidFill>
                            <a:latin typeface="Cambria Math" panose="02040503050406030204" pitchFamily="18" charset="0"/>
                          </a:rPr>
                          <m:t>S</m:t>
                        </m:r>
                      </m:den>
                    </m:f>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1</m:t>
                    </m:r>
                  </m:oMath>
                </a14:m>
                <a:r>
                  <a:rPr lang="en-US" sz="2400" dirty="0">
                    <a:solidFill>
                      <a:srgbClr val="FF0000"/>
                    </a:solidFill>
                    <a:latin typeface="Times New Roman" panose="02020603050405020304" pitchFamily="18" charset="0"/>
                    <a:cs typeface="Times New Roman" panose="02020603050405020304" pitchFamily="18" charset="0"/>
                  </a:rPr>
                  <a:t> </a:t>
                </a:r>
                <a:endParaRPr lang="en-US" dirty="0"/>
              </a:p>
            </p:txBody>
          </p:sp>
        </mc:Choice>
        <mc:Fallback xmlns="">
          <p:sp>
            <p:nvSpPr>
              <p:cNvPr id="58" name="TextBox 57">
                <a:extLst>
                  <a:ext uri="{FF2B5EF4-FFF2-40B4-BE49-F238E27FC236}">
                    <a16:creationId xmlns:a16="http://schemas.microsoft.com/office/drawing/2014/main" id="{DB0F209C-D8A1-48AA-AEE7-8FE9CD9C8700}"/>
                  </a:ext>
                </a:extLst>
              </p:cNvPr>
              <p:cNvSpPr txBox="1">
                <a:spLocks noRot="1" noChangeAspect="1" noMove="1" noResize="1" noEditPoints="1" noAdjustHandles="1" noChangeArrowheads="1" noChangeShapeType="1" noTextEdit="1"/>
              </p:cNvSpPr>
              <p:nvPr/>
            </p:nvSpPr>
            <p:spPr>
              <a:xfrm>
                <a:off x="9600247" y="5589597"/>
                <a:ext cx="1754815" cy="617348"/>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652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p:bldP spid="2" grpId="0" animBg="1"/>
      <p:bldP spid="10" grpId="0" animBg="1"/>
      <p:bldP spid="11" grpId="0"/>
      <p:bldP spid="17" grpId="0" animBg="1"/>
      <p:bldP spid="21" grpId="0"/>
      <p:bldP spid="22" grpId="0"/>
      <p:bldP spid="23" grpId="0"/>
      <p:bldP spid="4" grpId="0" animBg="1"/>
      <p:bldP spid="25" grpId="0"/>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text on a white background&#10;&#10;Description automatically generated">
            <a:extLst>
              <a:ext uri="{FF2B5EF4-FFF2-40B4-BE49-F238E27FC236}">
                <a16:creationId xmlns:a16="http://schemas.microsoft.com/office/drawing/2014/main" id="{2FFE078B-623A-45B6-B170-572EAE195E01}"/>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12343" t="18861" r="1838" b="3781"/>
          <a:stretch/>
        </p:blipFill>
        <p:spPr>
          <a:xfrm>
            <a:off x="731520" y="2377440"/>
            <a:ext cx="7132320" cy="3291840"/>
          </a:xfrm>
          <a:prstGeom prst="rect">
            <a:avLst/>
          </a:prstGeom>
        </p:spPr>
      </p:pic>
      <p:sp>
        <p:nvSpPr>
          <p:cNvPr id="9" name="Title 1">
            <a:extLst>
              <a:ext uri="{FF2B5EF4-FFF2-40B4-BE49-F238E27FC236}">
                <a16:creationId xmlns:a16="http://schemas.microsoft.com/office/drawing/2014/main" id="{A797F765-08DE-46E2-8E61-BA30CEB750A5}"/>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Convolution Layer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B7AF676F-A683-47EF-8610-8A62900130C5}"/>
              </a:ext>
            </a:extLst>
          </p:cNvPr>
          <p:cNvSpPr txBox="1"/>
          <p:nvPr/>
        </p:nvSpPr>
        <p:spPr>
          <a:xfrm>
            <a:off x="182880" y="1005840"/>
            <a:ext cx="8766824" cy="430887"/>
          </a:xfrm>
          <a:prstGeom prst="rect">
            <a:avLst/>
          </a:prstGeom>
          <a:noFill/>
        </p:spPr>
        <p:txBody>
          <a:bodyPr wrap="none" lIns="0" tIns="0" rIns="0" bIns="0">
            <a:spAutoFit/>
          </a:bodyPr>
          <a:lstStyle/>
          <a:p>
            <a:pPr marL="344488" indent="-344488">
              <a:buClr>
                <a:srgbClr val="234CF9"/>
              </a:buClr>
              <a:buSzPct val="8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Convolve the same image with another filter, </a:t>
            </a:r>
            <a:r>
              <a:rPr lang="en-US" sz="2800" b="1" dirty="0">
                <a:solidFill>
                  <a:srgbClr val="00B050"/>
                </a:solidFill>
                <a:latin typeface="Times New Roman" panose="02020603050405020304" pitchFamily="18" charset="0"/>
                <a:cs typeface="Times New Roman" panose="02020603050405020304" pitchFamily="18" charset="0"/>
              </a:rPr>
              <a:t>a green one</a:t>
            </a:r>
          </a:p>
        </p:txBody>
      </p:sp>
      <p:pic>
        <p:nvPicPr>
          <p:cNvPr id="13" name="Picture 12">
            <a:extLst>
              <a:ext uri="{FF2B5EF4-FFF2-40B4-BE49-F238E27FC236}">
                <a16:creationId xmlns:a16="http://schemas.microsoft.com/office/drawing/2014/main" id="{9BD3393A-7AC3-475E-98EA-263A641C5075}"/>
              </a:ext>
            </a:extLst>
          </p:cNvPr>
          <p:cNvPicPr preferRelativeResize="0">
            <a:picLocks/>
          </p:cNvPicPr>
          <p:nvPr/>
        </p:nvPicPr>
        <p:blipFill rotWithShape="1">
          <a:blip r:embed="rId3"/>
          <a:srcRect l="9665" t="9365" r="10950" b="10615"/>
          <a:stretch/>
        </p:blipFill>
        <p:spPr>
          <a:xfrm>
            <a:off x="731520" y="2377440"/>
            <a:ext cx="7132320" cy="3291840"/>
          </a:xfrm>
          <a:prstGeom prst="rect">
            <a:avLst/>
          </a:prstGeom>
        </p:spPr>
      </p:pic>
      <p:sp>
        <p:nvSpPr>
          <p:cNvPr id="14" name="TextBox 13">
            <a:extLst>
              <a:ext uri="{FF2B5EF4-FFF2-40B4-BE49-F238E27FC236}">
                <a16:creationId xmlns:a16="http://schemas.microsoft.com/office/drawing/2014/main" id="{39BE20FD-6495-4FC7-832A-744474F565C1}"/>
              </a:ext>
            </a:extLst>
          </p:cNvPr>
          <p:cNvSpPr txBox="1"/>
          <p:nvPr/>
        </p:nvSpPr>
        <p:spPr>
          <a:xfrm>
            <a:off x="182880" y="1567156"/>
            <a:ext cx="10163039" cy="430887"/>
          </a:xfrm>
          <a:prstGeom prst="rect">
            <a:avLst/>
          </a:prstGeom>
          <a:noFill/>
        </p:spPr>
        <p:txBody>
          <a:bodyPr wrap="none" lIns="0" tIns="0" rIns="0" bIns="0">
            <a:spAutoFit/>
          </a:bodyPr>
          <a:lstStyle/>
          <a:p>
            <a:pPr marL="344488" indent="-344488">
              <a:buClr>
                <a:srgbClr val="234CF9"/>
              </a:buClr>
              <a:buSzPct val="8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Suppose we have 6 </a:t>
            </a:r>
            <a:r>
              <a:rPr lang="en-US" sz="2800" b="1" i="1" dirty="0">
                <a:solidFill>
                  <a:srgbClr val="234CF9"/>
                </a:solidFill>
                <a:latin typeface="Times New Roman" panose="02020603050405020304" pitchFamily="18" charset="0"/>
                <a:cs typeface="Times New Roman" panose="02020603050405020304" pitchFamily="18" charset="0"/>
              </a:rPr>
              <a:t>kernels</a:t>
            </a:r>
            <a:r>
              <a:rPr lang="en-US" sz="2800" dirty="0">
                <a:latin typeface="Times New Roman" panose="02020603050405020304" pitchFamily="18" charset="0"/>
                <a:cs typeface="Times New Roman" panose="02020603050405020304" pitchFamily="18" charset="0"/>
              </a:rPr>
              <a:t>, we will get </a:t>
            </a:r>
            <a:r>
              <a:rPr lang="en-US" sz="2800" b="1" u="sng" dirty="0">
                <a:solidFill>
                  <a:srgbClr val="FF0000"/>
                </a:solidFill>
                <a:latin typeface="Times New Roman" panose="02020603050405020304" pitchFamily="18" charset="0"/>
                <a:cs typeface="Times New Roman" panose="02020603050405020304" pitchFamily="18" charset="0"/>
              </a:rPr>
              <a:t>6 separate</a:t>
            </a:r>
            <a:r>
              <a:rPr lang="en-US" sz="2800" b="1"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activation maps</a:t>
            </a:r>
            <a:endParaRPr lang="en-US" sz="2800" b="1" dirty="0">
              <a:solidFill>
                <a:srgbClr val="00B05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104741D-92E8-41D3-B7B9-4A8E93405C59}"/>
                  </a:ext>
                </a:extLst>
              </p:cNvPr>
              <p:cNvSpPr txBox="1"/>
              <p:nvPr/>
            </p:nvSpPr>
            <p:spPr>
              <a:xfrm>
                <a:off x="146911" y="5799436"/>
                <a:ext cx="11848931" cy="861774"/>
              </a:xfrm>
              <a:prstGeom prst="rect">
                <a:avLst/>
              </a:prstGeom>
              <a:noFill/>
            </p:spPr>
            <p:txBody>
              <a:bodyPr wrap="square" lIns="0" tIns="0" rIns="0" bIns="0">
                <a:spAutoFit/>
              </a:bodyPr>
              <a:lstStyle/>
              <a:p>
                <a:pPr marL="457200" indent="-457200">
                  <a:buClr>
                    <a:srgbClr val="234CF9"/>
                  </a:buClr>
                  <a:buSzPct val="8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Stacking the results of the six-convolution operation gives a “</a:t>
                </a:r>
                <a:r>
                  <a:rPr lang="en-US" sz="2800" i="1" dirty="0">
                    <a:solidFill>
                      <a:srgbClr val="234CF9"/>
                    </a:solidFill>
                    <a:latin typeface="Times New Roman" panose="02020603050405020304" pitchFamily="18" charset="0"/>
                    <a:cs typeface="Times New Roman" panose="02020603050405020304" pitchFamily="18" charset="0"/>
                  </a:rPr>
                  <a:t>new image</a:t>
                </a:r>
                <a:r>
                  <a:rPr lang="en-US" sz="2800" dirty="0">
                    <a:latin typeface="Times New Roman" panose="02020603050405020304" pitchFamily="18" charset="0"/>
                    <a:cs typeface="Times New Roman" panose="02020603050405020304" pitchFamily="18" charset="0"/>
                  </a:rPr>
                  <a:t>” of size </a:t>
                </a:r>
                <a14:m>
                  <m:oMath xmlns:m="http://schemas.openxmlformats.org/officeDocument/2006/math">
                    <m:r>
                      <a:rPr lang="en-US" sz="2800" i="1" dirty="0" smtClean="0">
                        <a:solidFill>
                          <a:srgbClr val="234CF9"/>
                        </a:solidFill>
                        <a:latin typeface="Cambria Math" panose="02040503050406030204" pitchFamily="18" charset="0"/>
                        <a:cs typeface="Times New Roman" panose="02020603050405020304" pitchFamily="18" charset="0"/>
                      </a:rPr>
                      <m:t>28</m:t>
                    </m:r>
                    <m:r>
                      <a:rPr lang="en-US" sz="2800" i="1" dirty="0" smtClean="0">
                        <a:solidFill>
                          <a:srgbClr val="234CF9"/>
                        </a:solidFill>
                        <a:latin typeface="Cambria Math" panose="02040503050406030204" pitchFamily="18" charset="0"/>
                        <a:cs typeface="Times New Roman" panose="02020603050405020304" pitchFamily="18" charset="0"/>
                      </a:rPr>
                      <m:t>𝑥</m:t>
                    </m:r>
                    <m:r>
                      <a:rPr lang="en-US" sz="2800" i="1" dirty="0" smtClean="0">
                        <a:solidFill>
                          <a:srgbClr val="234CF9"/>
                        </a:solidFill>
                        <a:latin typeface="Cambria Math" panose="02040503050406030204" pitchFamily="18" charset="0"/>
                        <a:cs typeface="Times New Roman" panose="02020603050405020304" pitchFamily="18" charset="0"/>
                      </a:rPr>
                      <m:t>28</m:t>
                    </m:r>
                    <m:r>
                      <a:rPr lang="en-US" sz="2800" i="1" dirty="0" smtClean="0">
                        <a:solidFill>
                          <a:srgbClr val="234CF9"/>
                        </a:solidFill>
                        <a:latin typeface="Cambria Math" panose="02040503050406030204" pitchFamily="18" charset="0"/>
                        <a:cs typeface="Times New Roman" panose="02020603050405020304" pitchFamily="18" charset="0"/>
                      </a:rPr>
                      <m:t>𝑥</m:t>
                    </m:r>
                    <m:r>
                      <a:rPr lang="en-US" sz="2800" i="1" dirty="0" smtClean="0">
                        <a:solidFill>
                          <a:srgbClr val="234CF9"/>
                        </a:solidFill>
                        <a:latin typeface="Cambria Math" panose="02040503050406030204" pitchFamily="18" charset="0"/>
                        <a:cs typeface="Times New Roman" panose="02020603050405020304" pitchFamily="18" charset="0"/>
                      </a:rPr>
                      <m:t>6</m:t>
                    </m:r>
                  </m:oMath>
                </a14:m>
                <a:endParaRPr lang="en-US" sz="2800" b="1"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4104741D-92E8-41D3-B7B9-4A8E93405C59}"/>
                  </a:ext>
                </a:extLst>
              </p:cNvPr>
              <p:cNvSpPr txBox="1">
                <a:spLocks noRot="1" noChangeAspect="1" noMove="1" noResize="1" noEditPoints="1" noAdjustHandles="1" noChangeArrowheads="1" noChangeShapeType="1" noTextEdit="1"/>
              </p:cNvSpPr>
              <p:nvPr/>
            </p:nvSpPr>
            <p:spPr>
              <a:xfrm>
                <a:off x="146911" y="5799436"/>
                <a:ext cx="11848931" cy="861774"/>
              </a:xfrm>
              <a:prstGeom prst="rect">
                <a:avLst/>
              </a:prstGeom>
              <a:blipFill>
                <a:blip r:embed="rId4"/>
                <a:stretch>
                  <a:fillRect l="-1440" t="-12676" b="-23944"/>
                </a:stretch>
              </a:blipFill>
            </p:spPr>
            <p:txBody>
              <a:bodyPr/>
              <a:lstStyle/>
              <a:p>
                <a:r>
                  <a:rPr lang="en-US">
                    <a:noFill/>
                  </a:rPr>
                  <a:t> </a:t>
                </a:r>
              </a:p>
            </p:txBody>
          </p:sp>
        </mc:Fallback>
      </mc:AlternateContent>
      <p:sp>
        <p:nvSpPr>
          <p:cNvPr id="8" name="Slide Number Placeholder 16">
            <a:extLst>
              <a:ext uri="{FF2B5EF4-FFF2-40B4-BE49-F238E27FC236}">
                <a16:creationId xmlns:a16="http://schemas.microsoft.com/office/drawing/2014/main" id="{A890AD2B-5B00-4939-9DBA-F81B054CEEEF}"/>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18</a:t>
            </a:fld>
            <a:endParaRPr lang="en-US" sz="168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67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9D542-C1E1-42C8-A7BB-7528DD141F17}"/>
              </a:ext>
            </a:extLst>
          </p:cNvPr>
          <p:cNvPicPr>
            <a:picLocks noChangeAspect="1"/>
          </p:cNvPicPr>
          <p:nvPr/>
        </p:nvPicPr>
        <p:blipFill rotWithShape="1">
          <a:blip r:embed="rId2"/>
          <a:srcRect t="21379" r="47903"/>
          <a:stretch/>
        </p:blipFill>
        <p:spPr>
          <a:xfrm>
            <a:off x="3966416" y="1630591"/>
            <a:ext cx="3802057" cy="2834640"/>
          </a:xfrm>
          <a:prstGeom prst="rect">
            <a:avLst/>
          </a:prstGeom>
        </p:spPr>
      </p:pic>
      <p:sp>
        <p:nvSpPr>
          <p:cNvPr id="10" name="Title 1">
            <a:extLst>
              <a:ext uri="{FF2B5EF4-FFF2-40B4-BE49-F238E27FC236}">
                <a16:creationId xmlns:a16="http://schemas.microsoft.com/office/drawing/2014/main" id="{83E0624C-3BB6-4A26-B2AB-5310753E656C}"/>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Activation Function</a:t>
            </a:r>
          </a:p>
        </p:txBody>
      </p:sp>
      <p:sp>
        <p:nvSpPr>
          <p:cNvPr id="11" name="TextBox 10">
            <a:extLst>
              <a:ext uri="{FF2B5EF4-FFF2-40B4-BE49-F238E27FC236}">
                <a16:creationId xmlns:a16="http://schemas.microsoft.com/office/drawing/2014/main" id="{06CDD44C-8325-48F8-8C00-B351546BC4EB}"/>
              </a:ext>
            </a:extLst>
          </p:cNvPr>
          <p:cNvSpPr txBox="1"/>
          <p:nvPr/>
        </p:nvSpPr>
        <p:spPr>
          <a:xfrm>
            <a:off x="182880" y="1005840"/>
            <a:ext cx="11868580" cy="861774"/>
          </a:xfrm>
          <a:prstGeom prst="rect">
            <a:avLst/>
          </a:prstGeom>
          <a:noFill/>
        </p:spPr>
        <p:txBody>
          <a:bodyPr wrap="square" lIns="0" tIns="0" rIns="0" bIns="0">
            <a:spAutoFit/>
          </a:bodyPr>
          <a:lstStyle/>
          <a:p>
            <a:pPr marL="344488" indent="-344488">
              <a:buClr>
                <a:srgbClr val="234CF9"/>
              </a:buClr>
              <a:buSzPct val="8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The convolution layers are interspersed by activation function </a:t>
            </a:r>
            <a:r>
              <a:rPr lang="en-US" sz="2800" dirty="0">
                <a:solidFill>
                  <a:srgbClr val="FF0000"/>
                </a:solidFill>
                <a:latin typeface="Times New Roman" panose="02020603050405020304" pitchFamily="18" charset="0"/>
                <a:cs typeface="Times New Roman" panose="02020603050405020304" pitchFamily="18" charset="0"/>
              </a:rPr>
              <a:t>to learn complex information</a:t>
            </a:r>
          </a:p>
        </p:txBody>
      </p:sp>
      <p:pic>
        <p:nvPicPr>
          <p:cNvPr id="14" name="Picture 13">
            <a:extLst>
              <a:ext uri="{FF2B5EF4-FFF2-40B4-BE49-F238E27FC236}">
                <a16:creationId xmlns:a16="http://schemas.microsoft.com/office/drawing/2014/main" id="{9BDCBC07-A656-411B-A918-D55CD8632495}"/>
              </a:ext>
            </a:extLst>
          </p:cNvPr>
          <p:cNvPicPr>
            <a:picLocks noChangeAspect="1"/>
          </p:cNvPicPr>
          <p:nvPr/>
        </p:nvPicPr>
        <p:blipFill rotWithShape="1">
          <a:blip r:embed="rId3"/>
          <a:srcRect l="46291" t="19574" r="4379" b="5632"/>
          <a:stretch/>
        </p:blipFill>
        <p:spPr>
          <a:xfrm>
            <a:off x="7671412" y="1630591"/>
            <a:ext cx="4039889" cy="2834640"/>
          </a:xfrm>
          <a:prstGeom prst="rect">
            <a:avLst/>
          </a:prstGeom>
        </p:spPr>
      </p:pic>
      <p:grpSp>
        <p:nvGrpSpPr>
          <p:cNvPr id="13" name="Group 12">
            <a:extLst>
              <a:ext uri="{FF2B5EF4-FFF2-40B4-BE49-F238E27FC236}">
                <a16:creationId xmlns:a16="http://schemas.microsoft.com/office/drawing/2014/main" id="{ACC46859-9CB4-4C73-8968-6CE203EF515E}"/>
              </a:ext>
            </a:extLst>
          </p:cNvPr>
          <p:cNvGrpSpPr/>
          <p:nvPr/>
        </p:nvGrpSpPr>
        <p:grpSpPr>
          <a:xfrm>
            <a:off x="457182" y="4482704"/>
            <a:ext cx="11093134" cy="2264605"/>
            <a:chOff x="649687" y="4525981"/>
            <a:chExt cx="10729513" cy="2058689"/>
          </a:xfrm>
        </p:grpSpPr>
        <p:pic>
          <p:nvPicPr>
            <p:cNvPr id="6" name="Picture 5">
              <a:extLst>
                <a:ext uri="{FF2B5EF4-FFF2-40B4-BE49-F238E27FC236}">
                  <a16:creationId xmlns:a16="http://schemas.microsoft.com/office/drawing/2014/main" id="{090B43E4-4A1C-425A-BF58-3005E4ACD7E1}"/>
                </a:ext>
              </a:extLst>
            </p:cNvPr>
            <p:cNvPicPr>
              <a:picLocks noChangeAspect="1"/>
            </p:cNvPicPr>
            <p:nvPr/>
          </p:nvPicPr>
          <p:blipFill rotWithShape="1">
            <a:blip r:embed="rId4"/>
            <a:srcRect l="3019" r="57452" b="37371"/>
            <a:stretch/>
          </p:blipFill>
          <p:spPr>
            <a:xfrm>
              <a:off x="649687" y="4624149"/>
              <a:ext cx="2743200" cy="1863214"/>
            </a:xfrm>
            <a:prstGeom prst="rect">
              <a:avLst/>
            </a:prstGeom>
          </p:spPr>
        </p:pic>
        <p:pic>
          <p:nvPicPr>
            <p:cNvPr id="15" name="Picture 14">
              <a:extLst>
                <a:ext uri="{FF2B5EF4-FFF2-40B4-BE49-F238E27FC236}">
                  <a16:creationId xmlns:a16="http://schemas.microsoft.com/office/drawing/2014/main" id="{546ACC80-6CF0-4AB5-8D3E-B75ADB7682A0}"/>
                </a:ext>
              </a:extLst>
            </p:cNvPr>
            <p:cNvPicPr>
              <a:picLocks noChangeAspect="1"/>
            </p:cNvPicPr>
            <p:nvPr/>
          </p:nvPicPr>
          <p:blipFill rotWithShape="1">
            <a:blip r:embed="rId4"/>
            <a:srcRect l="52392" t="37591" r="6158" b="4459"/>
            <a:stretch/>
          </p:blipFill>
          <p:spPr>
            <a:xfrm>
              <a:off x="8266128" y="4525981"/>
              <a:ext cx="3113072" cy="1865782"/>
            </a:xfrm>
            <a:prstGeom prst="rect">
              <a:avLst/>
            </a:prstGeom>
          </p:spPr>
        </p:pic>
        <p:pic>
          <p:nvPicPr>
            <p:cNvPr id="16" name="Picture 15">
              <a:extLst>
                <a:ext uri="{FF2B5EF4-FFF2-40B4-BE49-F238E27FC236}">
                  <a16:creationId xmlns:a16="http://schemas.microsoft.com/office/drawing/2014/main" id="{27EF1430-9D8F-40EC-8E6B-07A54EEBF2D9}"/>
                </a:ext>
              </a:extLst>
            </p:cNvPr>
            <p:cNvPicPr>
              <a:picLocks noChangeAspect="1"/>
            </p:cNvPicPr>
            <p:nvPr/>
          </p:nvPicPr>
          <p:blipFill rotWithShape="1">
            <a:blip r:embed="rId4"/>
            <a:srcRect l="3019" t="63270" r="57452" b="4073"/>
            <a:stretch/>
          </p:blipFill>
          <p:spPr>
            <a:xfrm>
              <a:off x="4225133" y="4556773"/>
              <a:ext cx="2743200" cy="971550"/>
            </a:xfrm>
            <a:prstGeom prst="rect">
              <a:avLst/>
            </a:prstGeom>
          </p:spPr>
        </p:pic>
        <p:pic>
          <p:nvPicPr>
            <p:cNvPr id="18" name="Picture 17">
              <a:extLst>
                <a:ext uri="{FF2B5EF4-FFF2-40B4-BE49-F238E27FC236}">
                  <a16:creationId xmlns:a16="http://schemas.microsoft.com/office/drawing/2014/main" id="{49875E12-B364-4535-8A52-10E288871826}"/>
                </a:ext>
              </a:extLst>
            </p:cNvPr>
            <p:cNvPicPr>
              <a:picLocks noChangeAspect="1"/>
            </p:cNvPicPr>
            <p:nvPr/>
          </p:nvPicPr>
          <p:blipFill rotWithShape="1">
            <a:blip r:embed="rId4"/>
            <a:srcRect l="52529" t="-2430" r="6021" b="66949"/>
            <a:stretch/>
          </p:blipFill>
          <p:spPr>
            <a:xfrm>
              <a:off x="4225133" y="5529099"/>
              <a:ext cx="2876549" cy="1055571"/>
            </a:xfrm>
            <a:prstGeom prst="rect">
              <a:avLst/>
            </a:prstGeom>
          </p:spPr>
        </p:pic>
      </p:grpSp>
      <p:sp>
        <p:nvSpPr>
          <p:cNvPr id="12" name="Slide Number Placeholder 16">
            <a:extLst>
              <a:ext uri="{FF2B5EF4-FFF2-40B4-BE49-F238E27FC236}">
                <a16:creationId xmlns:a16="http://schemas.microsoft.com/office/drawing/2014/main" id="{C09B92C4-D977-4F56-BD67-70497EADBDB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19</a:t>
            </a:fld>
            <a:endParaRPr lang="en-US" sz="1680"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AB01906-FB2E-4A93-B71C-7970579795CF}"/>
              </a:ext>
            </a:extLst>
          </p:cNvPr>
          <p:cNvSpPr/>
          <p:nvPr/>
        </p:nvSpPr>
        <p:spPr>
          <a:xfrm>
            <a:off x="5303520" y="1630591"/>
            <a:ext cx="1020278" cy="2643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0F267B-C6F8-489F-9EAB-4540638CC0DE}"/>
              </a:ext>
            </a:extLst>
          </p:cNvPr>
          <p:cNvSpPr/>
          <p:nvPr/>
        </p:nvSpPr>
        <p:spPr>
          <a:xfrm>
            <a:off x="6254818" y="1630591"/>
            <a:ext cx="1416594" cy="283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6AB0B5-2367-403F-833F-7173F97D9879}"/>
              </a:ext>
            </a:extLst>
          </p:cNvPr>
          <p:cNvSpPr/>
          <p:nvPr/>
        </p:nvSpPr>
        <p:spPr>
          <a:xfrm>
            <a:off x="7660901" y="1613118"/>
            <a:ext cx="4312927" cy="283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C840C10-1769-48E0-B916-32592BC5DCB5}"/>
              </a:ext>
            </a:extLst>
          </p:cNvPr>
          <p:cNvSpPr/>
          <p:nvPr/>
        </p:nvSpPr>
        <p:spPr>
          <a:xfrm>
            <a:off x="366481" y="4369869"/>
            <a:ext cx="2926867" cy="2304309"/>
          </a:xfrm>
          <a:prstGeom prst="roundRect">
            <a:avLst/>
          </a:prstGeom>
          <a:noFill/>
          <a:ln w="57150">
            <a:solidFill>
              <a:srgbClr val="234C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AE2BB7BC-7777-4790-8A8D-957551B0CA88}"/>
              </a:ext>
            </a:extLst>
          </p:cNvPr>
          <p:cNvSpPr/>
          <p:nvPr/>
        </p:nvSpPr>
        <p:spPr>
          <a:xfrm>
            <a:off x="4108448" y="4424151"/>
            <a:ext cx="2926867" cy="1161152"/>
          </a:xfrm>
          <a:prstGeom prst="roundRect">
            <a:avLst>
              <a:gd name="adj" fmla="val 13351"/>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61760E4-ACA1-43B5-82A0-FFB522E5926C}"/>
              </a:ext>
            </a:extLst>
          </p:cNvPr>
          <p:cNvSpPr txBox="1"/>
          <p:nvPr/>
        </p:nvSpPr>
        <p:spPr>
          <a:xfrm>
            <a:off x="44543" y="3706074"/>
            <a:ext cx="3921873"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Please see this link for </a:t>
            </a:r>
            <a:r>
              <a:rPr lang="en-US" sz="1400" b="1"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keras</a:t>
            </a:r>
            <a:r>
              <a:rPr lang="en-US" sz="1400" b="1"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activation functions: </a:t>
            </a:r>
            <a:r>
              <a:rPr lang="en-US" sz="1400" dirty="0">
                <a:solidFill>
                  <a:srgbClr val="0563C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https://keras.io/api/layers/activations/</a:t>
            </a:r>
            <a:r>
              <a:rPr lang="en-US"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215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17" grpId="0" animBg="1"/>
      <p:bldP spid="19" grpId="0" animBg="1"/>
      <p:bldP spid="4" grpId="0" animBg="1"/>
      <p:bldP spid="21"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Deep Learning Vs. Classical Machine Learning</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Slide Number Placeholder 16">
            <a:extLst>
              <a:ext uri="{FF2B5EF4-FFF2-40B4-BE49-F238E27FC236}">
                <a16:creationId xmlns:a16="http://schemas.microsoft.com/office/drawing/2014/main" id="{B8EB81EC-963D-45F7-96B2-6B66D18CE50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2</a:t>
            </a:fld>
            <a:endParaRPr lang="en-US" sz="1680" dirty="0">
              <a:solidFill>
                <a:schemeClr val="tx1"/>
              </a:solidFill>
              <a:latin typeface="Times New Roman" panose="02020603050405020304" pitchFamily="18" charset="0"/>
              <a:cs typeface="Times New Roman" panose="02020603050405020304" pitchFamily="18" charset="0"/>
            </a:endParaRPr>
          </a:p>
        </p:txBody>
      </p:sp>
      <p:sp>
        <p:nvSpPr>
          <p:cNvPr id="22" name="Content Placeholder 2">
            <a:extLst>
              <a:ext uri="{FF2B5EF4-FFF2-40B4-BE49-F238E27FC236}">
                <a16:creationId xmlns:a16="http://schemas.microsoft.com/office/drawing/2014/main" id="{272F0D4B-3BD0-46D6-B0F2-72C2B840807F}"/>
              </a:ext>
            </a:extLst>
          </p:cNvPr>
          <p:cNvSpPr>
            <a:spLocks noGrp="1"/>
          </p:cNvSpPr>
          <p:nvPr>
            <p:ph idx="1"/>
          </p:nvPr>
        </p:nvSpPr>
        <p:spPr>
          <a:xfrm>
            <a:off x="182880" y="1005840"/>
            <a:ext cx="11810893" cy="1806678"/>
          </a:xfrm>
        </p:spPr>
        <p:txBody>
          <a:bodyPr lIns="0" tIns="0" rIns="0" bIns="0">
            <a:noAutofit/>
          </a:bodyPr>
          <a:lstStyle/>
          <a:p>
            <a:pPr marL="400050" indent="-400050" algn="just">
              <a:lnSpc>
                <a:spcPct val="100000"/>
              </a:lnSpc>
              <a:spcBef>
                <a:spcPts val="0"/>
              </a:spcBef>
              <a:spcAft>
                <a:spcPts val="1200"/>
              </a:spcAft>
              <a:buClr>
                <a:srgbClr val="234CF9"/>
              </a:buClr>
              <a:buSzPct val="8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Deep learning has become the wining player in numerous pattern recognition competitions </a:t>
            </a:r>
          </a:p>
          <a:p>
            <a:pPr marL="400050" indent="-400050" algn="just">
              <a:buClr>
                <a:srgbClr val="234CF9"/>
              </a:buClr>
              <a:buSzPct val="8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Main advantage is that it does so </a:t>
            </a:r>
            <a:r>
              <a:rPr lang="en-US" b="1" u="sng" dirty="0">
                <a:latin typeface="Times New Roman" panose="02020603050405020304" pitchFamily="18" charset="0"/>
                <a:cs typeface="Times New Roman" panose="02020603050405020304" pitchFamily="18" charset="0"/>
              </a:rPr>
              <a:t>without</a:t>
            </a:r>
            <a:r>
              <a:rPr lang="en-US" dirty="0">
                <a:latin typeface="Times New Roman" panose="02020603050405020304" pitchFamily="18" charset="0"/>
                <a:cs typeface="Times New Roman" panose="02020603050405020304" pitchFamily="18" charset="0"/>
              </a:rPr>
              <a:t> </a:t>
            </a:r>
            <a:r>
              <a:rPr lang="en-US" b="1" dirty="0">
                <a:solidFill>
                  <a:srgbClr val="234CF9"/>
                </a:solidFill>
                <a:latin typeface="Times New Roman" panose="02020603050405020304" pitchFamily="18" charset="0"/>
                <a:cs typeface="Times New Roman" panose="02020603050405020304" pitchFamily="18" charset="0"/>
              </a:rPr>
              <a:t>feature engineering </a:t>
            </a:r>
            <a:r>
              <a:rPr lang="en-US" b="1" dirty="0">
                <a:latin typeface="Times New Roman" panose="02020603050405020304" pitchFamily="18" charset="0"/>
                <a:cs typeface="Times New Roman" panose="02020603050405020304" pitchFamily="18" charset="0"/>
              </a:rPr>
              <a:t>(or </a:t>
            </a:r>
            <a:r>
              <a:rPr lang="en-US" b="1" dirty="0">
                <a:solidFill>
                  <a:srgbClr val="FF0000"/>
                </a:solidFill>
                <a:latin typeface="Times New Roman" panose="02020603050405020304" pitchFamily="18" charset="0"/>
                <a:cs typeface="Times New Roman" panose="02020603050405020304" pitchFamily="18" charset="0"/>
              </a:rPr>
              <a:t>hand-crafted</a:t>
            </a:r>
            <a:r>
              <a:rPr lang="en-US" b="1" dirty="0">
                <a:latin typeface="Times New Roman" panose="02020603050405020304" pitchFamily="18" charset="0"/>
                <a:cs typeface="Times New Roman" panose="02020603050405020304" pitchFamily="18" charset="0"/>
              </a:rPr>
              <a:t> features)</a:t>
            </a:r>
          </a:p>
        </p:txBody>
      </p:sp>
      <p:grpSp>
        <p:nvGrpSpPr>
          <p:cNvPr id="7" name="Group 6">
            <a:extLst>
              <a:ext uri="{FF2B5EF4-FFF2-40B4-BE49-F238E27FC236}">
                <a16:creationId xmlns:a16="http://schemas.microsoft.com/office/drawing/2014/main" id="{9EC3CE48-714B-4947-AC84-BBF3539592C1}"/>
              </a:ext>
            </a:extLst>
          </p:cNvPr>
          <p:cNvGrpSpPr/>
          <p:nvPr/>
        </p:nvGrpSpPr>
        <p:grpSpPr>
          <a:xfrm>
            <a:off x="2682016" y="3382663"/>
            <a:ext cx="8096270" cy="914400"/>
            <a:chOff x="2682016" y="3382663"/>
            <a:chExt cx="8096270" cy="914400"/>
          </a:xfrm>
        </p:grpSpPr>
        <p:sp>
          <p:nvSpPr>
            <p:cNvPr id="17" name="Rounded Rectangle 75">
              <a:extLst>
                <a:ext uri="{FF2B5EF4-FFF2-40B4-BE49-F238E27FC236}">
                  <a16:creationId xmlns:a16="http://schemas.microsoft.com/office/drawing/2014/main" id="{AEA5632C-5CD8-4ECC-AA9A-D129C9DEB3B7}"/>
                </a:ext>
              </a:extLst>
            </p:cNvPr>
            <p:cNvSpPr/>
            <p:nvPr/>
          </p:nvSpPr>
          <p:spPr bwMode="auto">
            <a:xfrm>
              <a:off x="2682016" y="3382663"/>
              <a:ext cx="1463040" cy="914400"/>
            </a:xfrm>
            <a:prstGeom prst="roundRect">
              <a:avLst/>
            </a:prstGeom>
            <a:solidFill>
              <a:schemeClr val="tx1"/>
            </a:solidFill>
            <a:ln w="28575" cap="flat" cmpd="sng" algn="ctr">
              <a:solidFill>
                <a:schemeClr val="tx1"/>
              </a:solidFill>
              <a:prstDash val="solid"/>
            </a:ln>
            <a:effectLst/>
          </p:spPr>
          <p:txBody>
            <a:bodyPr lIns="9142" tIns="9142" rIns="9142" bIns="9142" anchor="ctr"/>
            <a:lstStyle/>
            <a:p>
              <a:pPr algn="ctr" fontAlgn="auto">
                <a:spcBef>
                  <a:spcPts val="0"/>
                </a:spcBef>
                <a:spcAft>
                  <a:spcPts val="0"/>
                </a:spcAft>
                <a:defRPr/>
              </a:pPr>
              <a:r>
                <a:rPr lang="en-US" sz="1600" b="1" kern="0" dirty="0">
                  <a:solidFill>
                    <a:schemeClr val="bg1"/>
                  </a:solidFill>
                  <a:latin typeface="Times New Roman" panose="02020603050405020304" pitchFamily="18" charset="0"/>
                  <a:cs typeface="Times New Roman" pitchFamily="18" charset="0"/>
                </a:rPr>
                <a:t>Input Data</a:t>
              </a:r>
            </a:p>
          </p:txBody>
        </p:sp>
        <p:sp>
          <p:nvSpPr>
            <p:cNvPr id="18" name="Rounded Rectangle 75">
              <a:extLst>
                <a:ext uri="{FF2B5EF4-FFF2-40B4-BE49-F238E27FC236}">
                  <a16:creationId xmlns:a16="http://schemas.microsoft.com/office/drawing/2014/main" id="{A548A99C-F0C2-429D-B248-E2702B6CF568}"/>
                </a:ext>
              </a:extLst>
            </p:cNvPr>
            <p:cNvSpPr/>
            <p:nvPr/>
          </p:nvSpPr>
          <p:spPr bwMode="auto">
            <a:xfrm>
              <a:off x="4954600" y="3382663"/>
              <a:ext cx="1463040" cy="914400"/>
            </a:xfrm>
            <a:prstGeom prst="roundRect">
              <a:avLst/>
            </a:prstGeom>
            <a:solidFill>
              <a:schemeClr val="accent1">
                <a:lumMod val="75000"/>
              </a:schemeClr>
            </a:solidFill>
            <a:ln w="28575" cap="flat" cmpd="sng" algn="ctr">
              <a:solidFill>
                <a:schemeClr val="tx1"/>
              </a:solidFill>
              <a:prstDash val="solid"/>
            </a:ln>
            <a:effectLst/>
          </p:spPr>
          <p:txBody>
            <a:bodyPr lIns="9142" tIns="9142" rIns="9142" bIns="9142" anchor="ctr"/>
            <a:lstStyle/>
            <a:p>
              <a:pPr algn="ctr" fontAlgn="auto">
                <a:spcBef>
                  <a:spcPts val="0"/>
                </a:spcBef>
                <a:spcAft>
                  <a:spcPts val="0"/>
                </a:spcAft>
                <a:defRPr/>
              </a:pPr>
              <a:r>
                <a:rPr lang="en-US" sz="1600" b="1" kern="0" dirty="0">
                  <a:solidFill>
                    <a:srgbClr val="FFFF00"/>
                  </a:solidFill>
                  <a:latin typeface="Times New Roman" panose="02020603050405020304" pitchFamily="18" charset="0"/>
                  <a:cs typeface="Times New Roman" pitchFamily="18" charset="0"/>
                </a:rPr>
                <a:t>Preprocessing &amp; Features Extractor</a:t>
              </a:r>
            </a:p>
          </p:txBody>
        </p:sp>
        <p:sp>
          <p:nvSpPr>
            <p:cNvPr id="19" name="Rounded Rectangle 75">
              <a:extLst>
                <a:ext uri="{FF2B5EF4-FFF2-40B4-BE49-F238E27FC236}">
                  <a16:creationId xmlns:a16="http://schemas.microsoft.com/office/drawing/2014/main" id="{C723FD4C-D5A1-4AE4-9006-71A00EC8234B}"/>
                </a:ext>
              </a:extLst>
            </p:cNvPr>
            <p:cNvSpPr/>
            <p:nvPr/>
          </p:nvSpPr>
          <p:spPr bwMode="auto">
            <a:xfrm>
              <a:off x="9315246" y="3382663"/>
              <a:ext cx="1463040" cy="914400"/>
            </a:xfrm>
            <a:prstGeom prst="roundRect">
              <a:avLst/>
            </a:prstGeom>
            <a:solidFill>
              <a:schemeClr val="tx1"/>
            </a:solidFill>
            <a:ln w="28575" cap="flat" cmpd="sng" algn="ctr">
              <a:solidFill>
                <a:schemeClr val="tx1"/>
              </a:solidFill>
              <a:prstDash val="solid"/>
            </a:ln>
            <a:effectLst/>
          </p:spPr>
          <p:txBody>
            <a:bodyPr lIns="9142" tIns="9142" rIns="9142" bIns="9142" anchor="ctr"/>
            <a:lstStyle/>
            <a:p>
              <a:pPr algn="ctr" fontAlgn="auto">
                <a:spcBef>
                  <a:spcPts val="0"/>
                </a:spcBef>
                <a:spcAft>
                  <a:spcPts val="0"/>
                </a:spcAft>
                <a:defRPr/>
              </a:pPr>
              <a:r>
                <a:rPr lang="en-US" sz="1600" b="1" kern="0" dirty="0">
                  <a:solidFill>
                    <a:schemeClr val="bg1"/>
                  </a:solidFill>
                  <a:latin typeface="Times New Roman" panose="02020603050405020304" pitchFamily="18" charset="0"/>
                  <a:cs typeface="Times New Roman" pitchFamily="18" charset="0"/>
                </a:rPr>
                <a:t>Results or Output</a:t>
              </a:r>
            </a:p>
          </p:txBody>
        </p:sp>
        <p:sp>
          <p:nvSpPr>
            <p:cNvPr id="21" name="Right Arrow 25">
              <a:extLst>
                <a:ext uri="{FF2B5EF4-FFF2-40B4-BE49-F238E27FC236}">
                  <a16:creationId xmlns:a16="http://schemas.microsoft.com/office/drawing/2014/main" id="{DFFFAA90-9089-42E1-ADAB-4883A3484E33}"/>
                </a:ext>
              </a:extLst>
            </p:cNvPr>
            <p:cNvSpPr/>
            <p:nvPr/>
          </p:nvSpPr>
          <p:spPr>
            <a:xfrm>
              <a:off x="4298368" y="3702703"/>
              <a:ext cx="502920" cy="274320"/>
            </a:xfrm>
            <a:prstGeom prst="rightArrow">
              <a:avLst/>
            </a:prstGeom>
            <a:solidFill>
              <a:srgbClr val="FF000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23" name="Rounded Rectangle 75">
              <a:extLst>
                <a:ext uri="{FF2B5EF4-FFF2-40B4-BE49-F238E27FC236}">
                  <a16:creationId xmlns:a16="http://schemas.microsoft.com/office/drawing/2014/main" id="{5C072651-62C9-489B-B096-63F529F13C25}"/>
                </a:ext>
              </a:extLst>
            </p:cNvPr>
            <p:cNvSpPr/>
            <p:nvPr/>
          </p:nvSpPr>
          <p:spPr bwMode="auto">
            <a:xfrm>
              <a:off x="7121608" y="3382663"/>
              <a:ext cx="1463040" cy="914400"/>
            </a:xfrm>
            <a:prstGeom prst="roundRect">
              <a:avLst/>
            </a:prstGeom>
            <a:solidFill>
              <a:schemeClr val="accent1">
                <a:lumMod val="75000"/>
              </a:schemeClr>
            </a:solidFill>
            <a:ln w="28575" cap="flat" cmpd="sng" algn="ctr">
              <a:solidFill>
                <a:schemeClr val="tx1"/>
              </a:solidFill>
              <a:prstDash val="solid"/>
            </a:ln>
            <a:effectLst/>
          </p:spPr>
          <p:txBody>
            <a:bodyPr lIns="9142" tIns="9142" rIns="9142" bIns="9142" anchor="ctr"/>
            <a:lstStyle/>
            <a:p>
              <a:pPr algn="ctr" fontAlgn="auto">
                <a:spcBef>
                  <a:spcPts val="0"/>
                </a:spcBef>
                <a:spcAft>
                  <a:spcPts val="0"/>
                </a:spcAft>
                <a:defRPr/>
              </a:pPr>
              <a:r>
                <a:rPr lang="en-US" sz="1600" b="1" kern="0" dirty="0">
                  <a:solidFill>
                    <a:srgbClr val="FFFF00"/>
                  </a:solidFill>
                  <a:latin typeface="Times New Roman" panose="02020603050405020304" pitchFamily="18" charset="0"/>
                  <a:cs typeface="Times New Roman" pitchFamily="18" charset="0"/>
                </a:rPr>
                <a:t>Traditional Machine Learning</a:t>
              </a:r>
            </a:p>
          </p:txBody>
        </p:sp>
        <p:sp>
          <p:nvSpPr>
            <p:cNvPr id="29" name="Right Arrow 25">
              <a:extLst>
                <a:ext uri="{FF2B5EF4-FFF2-40B4-BE49-F238E27FC236}">
                  <a16:creationId xmlns:a16="http://schemas.microsoft.com/office/drawing/2014/main" id="{78A38681-6312-46EB-B323-27F8A54E0B56}"/>
                </a:ext>
              </a:extLst>
            </p:cNvPr>
            <p:cNvSpPr/>
            <p:nvPr/>
          </p:nvSpPr>
          <p:spPr>
            <a:xfrm>
              <a:off x="6512196" y="3702703"/>
              <a:ext cx="502920" cy="274320"/>
            </a:xfrm>
            <a:prstGeom prst="rightArrow">
              <a:avLst/>
            </a:prstGeom>
            <a:solidFill>
              <a:srgbClr val="FF000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1" name="Right Arrow 25">
              <a:extLst>
                <a:ext uri="{FF2B5EF4-FFF2-40B4-BE49-F238E27FC236}">
                  <a16:creationId xmlns:a16="http://schemas.microsoft.com/office/drawing/2014/main" id="{2AA8E949-122C-434A-9D80-3F9A4938A2A7}"/>
                </a:ext>
              </a:extLst>
            </p:cNvPr>
            <p:cNvSpPr/>
            <p:nvPr/>
          </p:nvSpPr>
          <p:spPr>
            <a:xfrm>
              <a:off x="8691140" y="3697191"/>
              <a:ext cx="502920" cy="274320"/>
            </a:xfrm>
            <a:prstGeom prst="rightArrow">
              <a:avLst/>
            </a:prstGeom>
            <a:solidFill>
              <a:srgbClr val="FF000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32D6D603-2D05-4349-B805-36CEDDFA3D5D}"/>
              </a:ext>
            </a:extLst>
          </p:cNvPr>
          <p:cNvGrpSpPr/>
          <p:nvPr/>
        </p:nvGrpSpPr>
        <p:grpSpPr>
          <a:xfrm>
            <a:off x="2682016" y="5230140"/>
            <a:ext cx="8096270" cy="914400"/>
            <a:chOff x="2682016" y="4972965"/>
            <a:chExt cx="8096270" cy="914400"/>
          </a:xfrm>
        </p:grpSpPr>
        <p:sp>
          <p:nvSpPr>
            <p:cNvPr id="32" name="Rounded Rectangle 75">
              <a:extLst>
                <a:ext uri="{FF2B5EF4-FFF2-40B4-BE49-F238E27FC236}">
                  <a16:creationId xmlns:a16="http://schemas.microsoft.com/office/drawing/2014/main" id="{A125BF9D-E615-4710-A0B7-C0E89147CEA5}"/>
                </a:ext>
              </a:extLst>
            </p:cNvPr>
            <p:cNvSpPr/>
            <p:nvPr/>
          </p:nvSpPr>
          <p:spPr bwMode="auto">
            <a:xfrm>
              <a:off x="2682016" y="4972965"/>
              <a:ext cx="1463040" cy="914400"/>
            </a:xfrm>
            <a:prstGeom prst="roundRect">
              <a:avLst/>
            </a:prstGeom>
            <a:solidFill>
              <a:schemeClr val="tx1"/>
            </a:solidFill>
            <a:ln w="28575" cap="flat" cmpd="sng" algn="ctr">
              <a:solidFill>
                <a:schemeClr val="tx1"/>
              </a:solidFill>
              <a:prstDash val="solid"/>
            </a:ln>
            <a:effectLst/>
          </p:spPr>
          <p:txBody>
            <a:bodyPr lIns="9142" tIns="9142" rIns="9142" bIns="9142" anchor="ctr"/>
            <a:lstStyle/>
            <a:p>
              <a:pPr algn="ctr" fontAlgn="auto">
                <a:spcBef>
                  <a:spcPts val="0"/>
                </a:spcBef>
                <a:spcAft>
                  <a:spcPts val="0"/>
                </a:spcAft>
                <a:defRPr/>
              </a:pPr>
              <a:r>
                <a:rPr lang="en-US" sz="1600" b="1" kern="0" dirty="0">
                  <a:solidFill>
                    <a:schemeClr val="bg1"/>
                  </a:solidFill>
                  <a:latin typeface="Times New Roman" panose="02020603050405020304" pitchFamily="18" charset="0"/>
                  <a:cs typeface="Times New Roman" pitchFamily="18" charset="0"/>
                </a:rPr>
                <a:t>Input Data</a:t>
              </a:r>
            </a:p>
          </p:txBody>
        </p:sp>
        <p:sp>
          <p:nvSpPr>
            <p:cNvPr id="33" name="Rounded Rectangle 75">
              <a:extLst>
                <a:ext uri="{FF2B5EF4-FFF2-40B4-BE49-F238E27FC236}">
                  <a16:creationId xmlns:a16="http://schemas.microsoft.com/office/drawing/2014/main" id="{56EB23A5-67EA-49F1-B3AC-4CCADB264556}"/>
                </a:ext>
              </a:extLst>
            </p:cNvPr>
            <p:cNvSpPr/>
            <p:nvPr/>
          </p:nvSpPr>
          <p:spPr bwMode="auto">
            <a:xfrm>
              <a:off x="4954600" y="4972965"/>
              <a:ext cx="3630048" cy="914400"/>
            </a:xfrm>
            <a:prstGeom prst="roundRect">
              <a:avLst/>
            </a:prstGeom>
            <a:solidFill>
              <a:schemeClr val="accent1">
                <a:lumMod val="75000"/>
              </a:schemeClr>
            </a:solidFill>
            <a:ln w="28575" cap="flat" cmpd="sng" algn="ctr">
              <a:solidFill>
                <a:schemeClr val="tx1"/>
              </a:solidFill>
              <a:prstDash val="solid"/>
            </a:ln>
            <a:effectLst/>
          </p:spPr>
          <p:txBody>
            <a:bodyPr lIns="9142" tIns="9142" rIns="9142" bIns="9142" anchor="ctr"/>
            <a:lstStyle/>
            <a:p>
              <a:pPr algn="ctr" fontAlgn="auto">
                <a:spcBef>
                  <a:spcPts val="0"/>
                </a:spcBef>
                <a:spcAft>
                  <a:spcPts val="0"/>
                </a:spcAft>
                <a:defRPr/>
              </a:pPr>
              <a:r>
                <a:rPr lang="en-US" sz="1600" b="1" kern="0" dirty="0">
                  <a:solidFill>
                    <a:srgbClr val="FFFF00"/>
                  </a:solidFill>
                  <a:latin typeface="Times New Roman" panose="02020603050405020304" pitchFamily="18" charset="0"/>
                  <a:cs typeface="Times New Roman" pitchFamily="18" charset="0"/>
                </a:rPr>
                <a:t>Deep Learning Algorithm</a:t>
              </a:r>
            </a:p>
          </p:txBody>
        </p:sp>
        <p:sp>
          <p:nvSpPr>
            <p:cNvPr id="34" name="Rounded Rectangle 75">
              <a:extLst>
                <a:ext uri="{FF2B5EF4-FFF2-40B4-BE49-F238E27FC236}">
                  <a16:creationId xmlns:a16="http://schemas.microsoft.com/office/drawing/2014/main" id="{3C08CBEE-EE24-4DA3-B251-C06294341AF9}"/>
                </a:ext>
              </a:extLst>
            </p:cNvPr>
            <p:cNvSpPr/>
            <p:nvPr/>
          </p:nvSpPr>
          <p:spPr bwMode="auto">
            <a:xfrm>
              <a:off x="9315246" y="4972965"/>
              <a:ext cx="1463040" cy="914400"/>
            </a:xfrm>
            <a:prstGeom prst="roundRect">
              <a:avLst/>
            </a:prstGeom>
            <a:solidFill>
              <a:schemeClr val="tx1"/>
            </a:solidFill>
            <a:ln w="28575" cap="flat" cmpd="sng" algn="ctr">
              <a:solidFill>
                <a:schemeClr val="tx1"/>
              </a:solidFill>
              <a:prstDash val="solid"/>
            </a:ln>
            <a:effectLst/>
          </p:spPr>
          <p:txBody>
            <a:bodyPr lIns="9142" tIns="9142" rIns="9142" bIns="9142" anchor="ctr"/>
            <a:lstStyle/>
            <a:p>
              <a:pPr algn="ctr" fontAlgn="auto">
                <a:spcBef>
                  <a:spcPts val="0"/>
                </a:spcBef>
                <a:spcAft>
                  <a:spcPts val="0"/>
                </a:spcAft>
                <a:defRPr/>
              </a:pPr>
              <a:r>
                <a:rPr lang="en-US" sz="1600" b="1" kern="0" dirty="0">
                  <a:solidFill>
                    <a:schemeClr val="bg1"/>
                  </a:solidFill>
                  <a:latin typeface="Times New Roman" panose="02020603050405020304" pitchFamily="18" charset="0"/>
                  <a:cs typeface="Times New Roman" pitchFamily="18" charset="0"/>
                </a:rPr>
                <a:t>Results or Output</a:t>
              </a:r>
            </a:p>
          </p:txBody>
        </p:sp>
        <p:sp>
          <p:nvSpPr>
            <p:cNvPr id="35" name="Right Arrow 25">
              <a:extLst>
                <a:ext uri="{FF2B5EF4-FFF2-40B4-BE49-F238E27FC236}">
                  <a16:creationId xmlns:a16="http://schemas.microsoft.com/office/drawing/2014/main" id="{55439CD4-86FC-4F34-8C4D-9B1F89A62754}"/>
                </a:ext>
              </a:extLst>
            </p:cNvPr>
            <p:cNvSpPr/>
            <p:nvPr/>
          </p:nvSpPr>
          <p:spPr>
            <a:xfrm>
              <a:off x="4298368" y="5293005"/>
              <a:ext cx="502920" cy="274320"/>
            </a:xfrm>
            <a:prstGeom prst="rightArrow">
              <a:avLst/>
            </a:prstGeom>
            <a:solidFill>
              <a:srgbClr val="FF000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8" name="Right Arrow 25">
              <a:extLst>
                <a:ext uri="{FF2B5EF4-FFF2-40B4-BE49-F238E27FC236}">
                  <a16:creationId xmlns:a16="http://schemas.microsoft.com/office/drawing/2014/main" id="{5DB78366-4E34-48A2-8AB2-600C634012F4}"/>
                </a:ext>
              </a:extLst>
            </p:cNvPr>
            <p:cNvSpPr/>
            <p:nvPr/>
          </p:nvSpPr>
          <p:spPr>
            <a:xfrm>
              <a:off x="8691140" y="5287493"/>
              <a:ext cx="502920" cy="274320"/>
            </a:xfrm>
            <a:prstGeom prst="rightArrow">
              <a:avLst/>
            </a:prstGeom>
            <a:solidFill>
              <a:srgbClr val="FF000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grpSp>
      <p:sp>
        <p:nvSpPr>
          <p:cNvPr id="40" name="TextBox 39">
            <a:extLst>
              <a:ext uri="{FF2B5EF4-FFF2-40B4-BE49-F238E27FC236}">
                <a16:creationId xmlns:a16="http://schemas.microsoft.com/office/drawing/2014/main" id="{6F52CCA7-8531-4534-9731-23DE5433F221}"/>
              </a:ext>
            </a:extLst>
          </p:cNvPr>
          <p:cNvSpPr txBox="1"/>
          <p:nvPr/>
        </p:nvSpPr>
        <p:spPr>
          <a:xfrm>
            <a:off x="625488" y="3307239"/>
            <a:ext cx="1651756" cy="1000467"/>
          </a:xfrm>
          <a:prstGeom prst="rect">
            <a:avLst/>
          </a:prstGeom>
          <a:noFill/>
        </p:spPr>
        <p:txBody>
          <a:bodyPr wrap="square" lIns="0" tIns="0" rIns="0" bIns="0">
            <a:spAutoFit/>
          </a:bodyPr>
          <a:lstStyle/>
          <a:p>
            <a:pPr algn="ctr"/>
            <a:r>
              <a:rPr lang="en-US" b="1" dirty="0">
                <a:latin typeface="Times New Roman" panose="02020603050405020304" pitchFamily="18" charset="0"/>
                <a:cs typeface="Times New Roman" panose="02020603050405020304" pitchFamily="18" charset="0"/>
              </a:rPr>
              <a:t>Classical (</a:t>
            </a:r>
            <a:r>
              <a:rPr lang="en-US" b="1" dirty="0">
                <a:solidFill>
                  <a:srgbClr val="081AC8"/>
                </a:solidFill>
                <a:latin typeface="Times New Roman" panose="02020603050405020304" pitchFamily="18" charset="0"/>
                <a:cs typeface="Times New Roman" panose="02020603050405020304" pitchFamily="18" charset="0"/>
              </a:rPr>
              <a:t>Traditional</a:t>
            </a:r>
            <a:r>
              <a:rPr lang="en-US" b="1"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ML</a:t>
            </a:r>
            <a:r>
              <a:rPr lang="en-US" b="1" dirty="0">
                <a:latin typeface="Times New Roman" panose="02020603050405020304" pitchFamily="18" charset="0"/>
                <a:cs typeface="Times New Roman" panose="02020603050405020304" pitchFamily="18" charset="0"/>
              </a:rPr>
              <a:t> pipeline</a:t>
            </a:r>
          </a:p>
        </p:txBody>
      </p:sp>
      <p:sp>
        <p:nvSpPr>
          <p:cNvPr id="41" name="TextBox 40">
            <a:extLst>
              <a:ext uri="{FF2B5EF4-FFF2-40B4-BE49-F238E27FC236}">
                <a16:creationId xmlns:a16="http://schemas.microsoft.com/office/drawing/2014/main" id="{05CD9AD9-2437-4B67-8DF1-6F80CB4AF3C9}"/>
              </a:ext>
            </a:extLst>
          </p:cNvPr>
          <p:cNvSpPr txBox="1"/>
          <p:nvPr/>
        </p:nvSpPr>
        <p:spPr>
          <a:xfrm>
            <a:off x="648161" y="5235157"/>
            <a:ext cx="1651756" cy="1000467"/>
          </a:xfrm>
          <a:prstGeom prst="rect">
            <a:avLst/>
          </a:prstGeom>
          <a:noFill/>
        </p:spPr>
        <p:txBody>
          <a:bodyPr wrap="square" lIns="0" tIns="0" rIns="0" bIns="0">
            <a:spAutoFit/>
          </a:bodyPr>
          <a:lstStyle/>
          <a:p>
            <a:pPr algn="ctr"/>
            <a:r>
              <a:rPr lang="en-US" b="1" dirty="0">
                <a:latin typeface="Times New Roman" panose="02020603050405020304" pitchFamily="18" charset="0"/>
                <a:cs typeface="Times New Roman" panose="02020603050405020304" pitchFamily="18" charset="0"/>
              </a:rPr>
              <a:t>Deep Learning pipeline</a:t>
            </a:r>
          </a:p>
        </p:txBody>
      </p:sp>
    </p:spTree>
    <p:extLst>
      <p:ext uri="{BB962C8B-B14F-4D97-AF65-F5344CB8AC3E}">
        <p14:creationId xmlns:p14="http://schemas.microsoft.com/office/powerpoint/2010/main" val="101511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F926B2-D36F-4F1E-8DB4-C45FCFC76B23}"/>
              </a:ext>
            </a:extLst>
          </p:cNvPr>
          <p:cNvSpPr>
            <a:spLocks noGrp="1"/>
          </p:cNvSpPr>
          <p:nvPr>
            <p:ph type="sldNum" sz="quarter" idx="12"/>
          </p:nvPr>
        </p:nvSpPr>
        <p:spPr/>
        <p:txBody>
          <a:bodyPr/>
          <a:lstStyle/>
          <a:p>
            <a:fld id="{8D85F329-02EE-4F4A-8B74-A22642379FE5}" type="slidenum">
              <a:rPr lang="en-US" smtClean="0"/>
              <a:t>20</a:t>
            </a:fld>
            <a:endParaRPr lang="en-US"/>
          </a:p>
        </p:txBody>
      </p:sp>
      <p:pic>
        <p:nvPicPr>
          <p:cNvPr id="5" name="Picture 2" descr="CNNs architectures commonly used in medical imaging.(a) One CNN with 2... |  Download Scientific Diagram">
            <a:extLst>
              <a:ext uri="{FF2B5EF4-FFF2-40B4-BE49-F238E27FC236}">
                <a16:creationId xmlns:a16="http://schemas.microsoft.com/office/drawing/2014/main" id="{ED72E2A1-BE45-4E04-96BA-B347FABDB1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29" t="8934" r="2724" b="68810"/>
          <a:stretch/>
        </p:blipFill>
        <p:spPr bwMode="auto">
          <a:xfrm>
            <a:off x="9931195" y="2633663"/>
            <a:ext cx="457201" cy="1352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NNs architectures commonly used in medical imaging.(a) One CNN with 2... |  Download Scientific Diagram">
            <a:extLst>
              <a:ext uri="{FF2B5EF4-FFF2-40B4-BE49-F238E27FC236}">
                <a16:creationId xmlns:a16="http://schemas.microsoft.com/office/drawing/2014/main" id="{92D0B434-D363-4506-B894-5A89BF5B2F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687" t="5565" r="11666" b="64655"/>
          <a:stretch/>
        </p:blipFill>
        <p:spPr bwMode="auto">
          <a:xfrm>
            <a:off x="9254928" y="2411853"/>
            <a:ext cx="457201" cy="1809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19999B-2976-43BF-9858-423371AF5A78}"/>
              </a:ext>
            </a:extLst>
          </p:cNvPr>
          <p:cNvSpPr txBox="1"/>
          <p:nvPr/>
        </p:nvSpPr>
        <p:spPr>
          <a:xfrm>
            <a:off x="3127786" y="4150045"/>
            <a:ext cx="1594860" cy="492443"/>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Convolutional </a:t>
            </a:r>
          </a:p>
          <a:p>
            <a:pPr algn="ctr"/>
            <a:r>
              <a:rPr lang="en-US" sz="1600" b="1" dirty="0">
                <a:latin typeface="Times New Roman" panose="02020603050405020304" pitchFamily="18" charset="0"/>
                <a:cs typeface="Times New Roman" panose="02020603050405020304" pitchFamily="18" charset="0"/>
              </a:rPr>
              <a:t>Layer+ Activation</a:t>
            </a:r>
          </a:p>
        </p:txBody>
      </p:sp>
      <p:sp>
        <p:nvSpPr>
          <p:cNvPr id="8" name="Right Arrow 25">
            <a:extLst>
              <a:ext uri="{FF2B5EF4-FFF2-40B4-BE49-F238E27FC236}">
                <a16:creationId xmlns:a16="http://schemas.microsoft.com/office/drawing/2014/main" id="{7F3C8EEB-713F-4FFF-A0E4-FE4FBCEF74AF}"/>
              </a:ext>
            </a:extLst>
          </p:cNvPr>
          <p:cNvSpPr/>
          <p:nvPr/>
        </p:nvSpPr>
        <p:spPr>
          <a:xfrm>
            <a:off x="2309790" y="3127058"/>
            <a:ext cx="640080"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9" name="Right Arrow 25">
            <a:extLst>
              <a:ext uri="{FF2B5EF4-FFF2-40B4-BE49-F238E27FC236}">
                <a16:creationId xmlns:a16="http://schemas.microsoft.com/office/drawing/2014/main" id="{BBEE7CBA-D710-4B52-A4FC-2DB7FC63CC2A}"/>
              </a:ext>
            </a:extLst>
          </p:cNvPr>
          <p:cNvSpPr/>
          <p:nvPr/>
        </p:nvSpPr>
        <p:spPr>
          <a:xfrm>
            <a:off x="4367960" y="3127058"/>
            <a:ext cx="285574"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CD7354F-974F-417A-8CC9-C1A5C203E670}"/>
              </a:ext>
            </a:extLst>
          </p:cNvPr>
          <p:cNvSpPr txBox="1"/>
          <p:nvPr/>
        </p:nvSpPr>
        <p:spPr>
          <a:xfrm>
            <a:off x="8966690" y="4221603"/>
            <a:ext cx="1033424" cy="738664"/>
          </a:xfrm>
          <a:prstGeom prst="rect">
            <a:avLst/>
          </a:prstGeom>
          <a:noFill/>
        </p:spPr>
        <p:txBody>
          <a:bodyPr wrap="none" lIns="0" tIns="0" rIns="0" bIns="0">
            <a:spAutoFit/>
          </a:bodyPr>
          <a:lstStyle/>
          <a:p>
            <a:pPr algn="ctr"/>
            <a:r>
              <a:rPr lang="en-US" sz="1600" b="1" dirty="0">
                <a:solidFill>
                  <a:srgbClr val="234CF9"/>
                </a:solidFill>
                <a:latin typeface="Times New Roman" panose="02020603050405020304" pitchFamily="18" charset="0"/>
                <a:cs typeface="Times New Roman" panose="02020603050405020304" pitchFamily="18" charset="0"/>
              </a:rPr>
              <a:t>Fully </a:t>
            </a:r>
          </a:p>
          <a:p>
            <a:pPr algn="ctr"/>
            <a:r>
              <a:rPr lang="en-US" sz="1600" b="1" dirty="0">
                <a:solidFill>
                  <a:srgbClr val="234CF9"/>
                </a:solidFill>
                <a:latin typeface="Times New Roman" panose="02020603050405020304" pitchFamily="18" charset="0"/>
                <a:cs typeface="Times New Roman" panose="02020603050405020304" pitchFamily="18" charset="0"/>
              </a:rPr>
              <a:t>Connected</a:t>
            </a:r>
            <a:r>
              <a:rPr lang="en-US" sz="1600" b="1" dirty="0">
                <a:latin typeface="Times New Roman" panose="02020603050405020304" pitchFamily="18" charset="0"/>
                <a:cs typeface="Times New Roman" panose="02020603050405020304" pitchFamily="18" charset="0"/>
              </a:rPr>
              <a:t> </a:t>
            </a:r>
          </a:p>
          <a:p>
            <a:pPr algn="ctr"/>
            <a:r>
              <a:rPr lang="en-US" sz="1600" b="1" dirty="0">
                <a:latin typeface="Times New Roman" panose="02020603050405020304" pitchFamily="18" charset="0"/>
                <a:cs typeface="Times New Roman" panose="02020603050405020304" pitchFamily="18" charset="0"/>
              </a:rPr>
              <a:t>(</a:t>
            </a:r>
            <a:r>
              <a:rPr lang="en-US" sz="1600" b="1" dirty="0">
                <a:solidFill>
                  <a:srgbClr val="FF0000"/>
                </a:solidFill>
                <a:latin typeface="Times New Roman" panose="02020603050405020304" pitchFamily="18" charset="0"/>
                <a:cs typeface="Times New Roman" panose="02020603050405020304" pitchFamily="18" charset="0"/>
              </a:rPr>
              <a:t>FC</a:t>
            </a:r>
            <a:r>
              <a:rPr lang="en-US" sz="1600" b="1" dirty="0">
                <a:latin typeface="Times New Roman" panose="02020603050405020304" pitchFamily="18" charset="0"/>
                <a:cs typeface="Times New Roman" panose="02020603050405020304" pitchFamily="18" charset="0"/>
              </a:rPr>
              <a:t>) Layer </a:t>
            </a:r>
          </a:p>
        </p:txBody>
      </p:sp>
      <p:sp>
        <p:nvSpPr>
          <p:cNvPr id="12" name="TextBox 11">
            <a:extLst>
              <a:ext uri="{FF2B5EF4-FFF2-40B4-BE49-F238E27FC236}">
                <a16:creationId xmlns:a16="http://schemas.microsoft.com/office/drawing/2014/main" id="{C0D5921E-144B-4E73-8AA6-C61697EFA76D}"/>
              </a:ext>
            </a:extLst>
          </p:cNvPr>
          <p:cNvSpPr txBox="1"/>
          <p:nvPr/>
        </p:nvSpPr>
        <p:spPr>
          <a:xfrm>
            <a:off x="9827602" y="3988061"/>
            <a:ext cx="690895" cy="492443"/>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Output </a:t>
            </a:r>
          </a:p>
          <a:p>
            <a:pPr algn="ctr"/>
            <a:r>
              <a:rPr lang="en-US" sz="1600" b="1" dirty="0">
                <a:latin typeface="Times New Roman" panose="02020603050405020304" pitchFamily="18" charset="0"/>
                <a:cs typeface="Times New Roman" panose="02020603050405020304" pitchFamily="18" charset="0"/>
              </a:rPr>
              <a:t>Layer </a:t>
            </a:r>
          </a:p>
        </p:txBody>
      </p:sp>
      <p:grpSp>
        <p:nvGrpSpPr>
          <p:cNvPr id="13" name="Group 12">
            <a:extLst>
              <a:ext uri="{FF2B5EF4-FFF2-40B4-BE49-F238E27FC236}">
                <a16:creationId xmlns:a16="http://schemas.microsoft.com/office/drawing/2014/main" id="{9247DBBD-71B7-470C-A32A-B738524FEA37}"/>
              </a:ext>
            </a:extLst>
          </p:cNvPr>
          <p:cNvGrpSpPr/>
          <p:nvPr/>
        </p:nvGrpSpPr>
        <p:grpSpPr>
          <a:xfrm rot="5400000">
            <a:off x="6219709" y="3017265"/>
            <a:ext cx="145908" cy="585346"/>
            <a:chOff x="6580700" y="3863138"/>
            <a:chExt cx="145908" cy="585346"/>
          </a:xfrm>
          <a:solidFill>
            <a:srgbClr val="00B0F0"/>
          </a:solidFill>
        </p:grpSpPr>
        <p:sp>
          <p:nvSpPr>
            <p:cNvPr id="14" name="Oval 13">
              <a:extLst>
                <a:ext uri="{FF2B5EF4-FFF2-40B4-BE49-F238E27FC236}">
                  <a16:creationId xmlns:a16="http://schemas.microsoft.com/office/drawing/2014/main" id="{22640442-165B-4B5A-8373-196A63D3E0B7}"/>
                </a:ext>
              </a:extLst>
            </p:cNvPr>
            <p:cNvSpPr/>
            <p:nvPr/>
          </p:nvSpPr>
          <p:spPr>
            <a:xfrm>
              <a:off x="6580700" y="3863138"/>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38DE0B6-B28C-4D48-8874-08DE66590686}"/>
                </a:ext>
              </a:extLst>
            </p:cNvPr>
            <p:cNvSpPr/>
            <p:nvPr/>
          </p:nvSpPr>
          <p:spPr>
            <a:xfrm>
              <a:off x="6589447" y="4094834"/>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28F6DA9-EAA0-4340-A6E9-B35D9DC25B82}"/>
                </a:ext>
              </a:extLst>
            </p:cNvPr>
            <p:cNvSpPr/>
            <p:nvPr/>
          </p:nvSpPr>
          <p:spPr>
            <a:xfrm>
              <a:off x="6589448" y="4311324"/>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Arrow: Striped Right 16">
            <a:extLst>
              <a:ext uri="{FF2B5EF4-FFF2-40B4-BE49-F238E27FC236}">
                <a16:creationId xmlns:a16="http://schemas.microsoft.com/office/drawing/2014/main" id="{87CF18ED-7D47-4815-94E6-8998ECC8898D}"/>
              </a:ext>
            </a:extLst>
          </p:cNvPr>
          <p:cNvSpPr/>
          <p:nvPr/>
        </p:nvSpPr>
        <p:spPr>
          <a:xfrm>
            <a:off x="6921578" y="3126185"/>
            <a:ext cx="948510" cy="367506"/>
          </a:xfrm>
          <a:prstGeom prst="stripedRightArrow">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5">
            <a:extLst>
              <a:ext uri="{FF2B5EF4-FFF2-40B4-BE49-F238E27FC236}">
                <a16:creationId xmlns:a16="http://schemas.microsoft.com/office/drawing/2014/main" id="{5304D350-16AF-4AD9-8577-68DC40E668AF}"/>
              </a:ext>
            </a:extLst>
          </p:cNvPr>
          <p:cNvSpPr/>
          <p:nvPr/>
        </p:nvSpPr>
        <p:spPr>
          <a:xfrm>
            <a:off x="8406852" y="3137161"/>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4E8F60F2-0BD6-4A7D-A627-14CB3E8070FE}"/>
              </a:ext>
            </a:extLst>
          </p:cNvPr>
          <p:cNvSpPr/>
          <p:nvPr/>
        </p:nvSpPr>
        <p:spPr>
          <a:xfrm>
            <a:off x="3032928" y="1877591"/>
            <a:ext cx="2744608" cy="2976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25">
            <a:extLst>
              <a:ext uri="{FF2B5EF4-FFF2-40B4-BE49-F238E27FC236}">
                <a16:creationId xmlns:a16="http://schemas.microsoft.com/office/drawing/2014/main" id="{95725E7E-8018-46CF-8488-AF987ABA0B3F}"/>
              </a:ext>
            </a:extLst>
          </p:cNvPr>
          <p:cNvSpPr/>
          <p:nvPr/>
        </p:nvSpPr>
        <p:spPr>
          <a:xfrm>
            <a:off x="9708950" y="3131431"/>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pic>
        <p:nvPicPr>
          <p:cNvPr id="21" name="Picture 2" descr="20 Questions to Test your Skills on CNN (Convolutional Neural Networks)">
            <a:extLst>
              <a:ext uri="{FF2B5EF4-FFF2-40B4-BE49-F238E27FC236}">
                <a16:creationId xmlns:a16="http://schemas.microsoft.com/office/drawing/2014/main" id="{CE05C48E-2FB6-4DBE-A460-1E3B62CDDF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13" t="28260" r="36835" b="35419"/>
          <a:stretch/>
        </p:blipFill>
        <p:spPr bwMode="auto">
          <a:xfrm>
            <a:off x="8756323" y="2258612"/>
            <a:ext cx="190123" cy="2091350"/>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5">
            <a:extLst>
              <a:ext uri="{FF2B5EF4-FFF2-40B4-BE49-F238E27FC236}">
                <a16:creationId xmlns:a16="http://schemas.microsoft.com/office/drawing/2014/main" id="{44BE2B2A-CBC2-4061-BD32-17E73E2E7442}"/>
              </a:ext>
            </a:extLst>
          </p:cNvPr>
          <p:cNvSpPr/>
          <p:nvPr/>
        </p:nvSpPr>
        <p:spPr>
          <a:xfrm>
            <a:off x="9029504" y="3160992"/>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23" name="Rounded Rectangle 79">
            <a:extLst>
              <a:ext uri="{FF2B5EF4-FFF2-40B4-BE49-F238E27FC236}">
                <a16:creationId xmlns:a16="http://schemas.microsoft.com/office/drawing/2014/main" id="{02771101-75F2-46F8-A828-4F528883234A}"/>
              </a:ext>
            </a:extLst>
          </p:cNvPr>
          <p:cNvSpPr/>
          <p:nvPr/>
        </p:nvSpPr>
        <p:spPr bwMode="auto">
          <a:xfrm>
            <a:off x="1196071" y="2795232"/>
            <a:ext cx="1043601" cy="1080135"/>
          </a:xfrm>
          <a:prstGeom prst="roundRect">
            <a:avLst/>
          </a:prstGeom>
          <a:solidFill>
            <a:schemeClr val="accent4">
              <a:lumMod val="60000"/>
              <a:lumOff val="40000"/>
            </a:schemeClr>
          </a:solidFill>
          <a:ln w="25400" cap="flat" cmpd="sng" algn="ctr">
            <a:solidFill>
              <a:schemeClr val="tx1"/>
            </a:solidFill>
            <a:prstDash val="solid"/>
          </a:ln>
          <a:effectLst/>
        </p:spPr>
        <p:txBody>
          <a:bodyPr vert="horz" wrap="square" lIns="0" tIns="0" rIns="0" bIns="0" anchor="ctr">
            <a:spAutoFit/>
          </a:bodyPr>
          <a:lstStyle/>
          <a:p>
            <a:pPr algn="ctr">
              <a:defRPr/>
            </a:pPr>
            <a:r>
              <a:rPr lang="en-US" sz="3200" kern="0" dirty="0">
                <a:latin typeface="Times New Roman" panose="02020603050405020304" pitchFamily="18" charset="0"/>
                <a:cs typeface="Times New Roman" pitchFamily="18" charset="0"/>
              </a:rPr>
              <a:t>Input</a:t>
            </a:r>
          </a:p>
          <a:p>
            <a:pPr algn="ctr">
              <a:defRPr/>
            </a:pPr>
            <a:r>
              <a:rPr lang="en-US" sz="3200" kern="0" dirty="0">
                <a:latin typeface="Times New Roman" panose="02020603050405020304" pitchFamily="18" charset="0"/>
                <a:cs typeface="Times New Roman" pitchFamily="18" charset="0"/>
              </a:rPr>
              <a:t>Data</a:t>
            </a:r>
          </a:p>
        </p:txBody>
      </p:sp>
      <p:sp>
        <p:nvSpPr>
          <p:cNvPr id="24" name="TextBox 23">
            <a:extLst>
              <a:ext uri="{FF2B5EF4-FFF2-40B4-BE49-F238E27FC236}">
                <a16:creationId xmlns:a16="http://schemas.microsoft.com/office/drawing/2014/main" id="{CB636A30-89F1-4E0D-8ADD-32DA853EF63E}"/>
              </a:ext>
            </a:extLst>
          </p:cNvPr>
          <p:cNvSpPr txBox="1"/>
          <p:nvPr/>
        </p:nvSpPr>
        <p:spPr>
          <a:xfrm>
            <a:off x="8560605" y="1931336"/>
            <a:ext cx="628377" cy="246221"/>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Flatten</a:t>
            </a:r>
          </a:p>
        </p:txBody>
      </p:sp>
      <p:grpSp>
        <p:nvGrpSpPr>
          <p:cNvPr id="26" name="Group 25">
            <a:extLst>
              <a:ext uri="{FF2B5EF4-FFF2-40B4-BE49-F238E27FC236}">
                <a16:creationId xmlns:a16="http://schemas.microsoft.com/office/drawing/2014/main" id="{A969BB21-EE36-4DA0-B040-061DC1E1F208}"/>
              </a:ext>
            </a:extLst>
          </p:cNvPr>
          <p:cNvGrpSpPr/>
          <p:nvPr/>
        </p:nvGrpSpPr>
        <p:grpSpPr>
          <a:xfrm>
            <a:off x="2880942" y="2511926"/>
            <a:ext cx="1669317" cy="1480041"/>
            <a:chOff x="725198" y="3505606"/>
            <a:chExt cx="2224672" cy="1661286"/>
          </a:xfrm>
        </p:grpSpPr>
        <p:sp>
          <p:nvSpPr>
            <p:cNvPr id="27" name="Rectangle 26">
              <a:extLst>
                <a:ext uri="{FF2B5EF4-FFF2-40B4-BE49-F238E27FC236}">
                  <a16:creationId xmlns:a16="http://schemas.microsoft.com/office/drawing/2014/main" id="{A45F6FAD-FE00-462C-B18E-D55241224CF6}"/>
                </a:ext>
              </a:extLst>
            </p:cNvPr>
            <p:cNvSpPr/>
            <p:nvPr/>
          </p:nvSpPr>
          <p:spPr>
            <a:xfrm>
              <a:off x="725198" y="3505606"/>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E5DDF6A1-90CA-4ECC-A290-785A29E15418}"/>
                </a:ext>
              </a:extLst>
            </p:cNvPr>
            <p:cNvGrpSpPr/>
            <p:nvPr/>
          </p:nvGrpSpPr>
          <p:grpSpPr>
            <a:xfrm>
              <a:off x="1386096" y="4125964"/>
              <a:ext cx="339831" cy="159173"/>
              <a:chOff x="1317883" y="4185738"/>
              <a:chExt cx="339831" cy="159173"/>
            </a:xfrm>
          </p:grpSpPr>
          <p:sp>
            <p:nvSpPr>
              <p:cNvPr id="32" name="Oval 31">
                <a:extLst>
                  <a:ext uri="{FF2B5EF4-FFF2-40B4-BE49-F238E27FC236}">
                    <a16:creationId xmlns:a16="http://schemas.microsoft.com/office/drawing/2014/main" id="{C475516B-EEFC-4259-9DD5-C15700FA3764}"/>
                  </a:ext>
                </a:extLst>
              </p:cNvPr>
              <p:cNvSpPr/>
              <p:nvPr/>
            </p:nvSpPr>
            <p:spPr>
              <a:xfrm>
                <a:off x="1317883" y="4185738"/>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F6AB8DE-D9FD-4DAB-A34B-9EEBFCF58698}"/>
                  </a:ext>
                </a:extLst>
              </p:cNvPr>
              <p:cNvSpPr/>
              <p:nvPr/>
            </p:nvSpPr>
            <p:spPr>
              <a:xfrm>
                <a:off x="1441517" y="422005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3B75B14-81A2-4AAB-9F3A-D32D44CF12EB}"/>
                  </a:ext>
                </a:extLst>
              </p:cNvPr>
              <p:cNvSpPr/>
              <p:nvPr/>
            </p:nvSpPr>
            <p:spPr>
              <a:xfrm>
                <a:off x="1566274" y="4253471"/>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02BF8681-6DFF-42DD-96D6-FB4E322C9E45}"/>
                </a:ext>
              </a:extLst>
            </p:cNvPr>
            <p:cNvSpPr/>
            <p:nvPr/>
          </p:nvSpPr>
          <p:spPr>
            <a:xfrm>
              <a:off x="1359280" y="3715352"/>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1AC33F-8118-4970-A8DC-F73295589626}"/>
                </a:ext>
              </a:extLst>
            </p:cNvPr>
            <p:cNvSpPr/>
            <p:nvPr/>
          </p:nvSpPr>
          <p:spPr>
            <a:xfrm>
              <a:off x="1586518" y="3788586"/>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198ED95-F1FF-4559-A1CC-80FF9BE3BE9D}"/>
                </a:ext>
              </a:extLst>
            </p:cNvPr>
            <p:cNvSpPr/>
            <p:nvPr/>
          </p:nvSpPr>
          <p:spPr>
            <a:xfrm>
              <a:off x="1791009" y="3889375"/>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1ADDFE5A-6C1F-4A2C-9979-29B018DF64F0}"/>
              </a:ext>
            </a:extLst>
          </p:cNvPr>
          <p:cNvPicPr>
            <a:picLocks noChangeAspect="1"/>
          </p:cNvPicPr>
          <p:nvPr/>
        </p:nvPicPr>
        <p:blipFill>
          <a:blip r:embed="rId4"/>
          <a:stretch>
            <a:fillRect/>
          </a:stretch>
        </p:blipFill>
        <p:spPr>
          <a:xfrm>
            <a:off x="7895547" y="3044736"/>
            <a:ext cx="468199" cy="509755"/>
          </a:xfrm>
          <a:prstGeom prst="rect">
            <a:avLst/>
          </a:prstGeom>
        </p:spPr>
      </p:pic>
      <p:sp>
        <p:nvSpPr>
          <p:cNvPr id="38" name="Rectangle 37">
            <a:extLst>
              <a:ext uri="{FF2B5EF4-FFF2-40B4-BE49-F238E27FC236}">
                <a16:creationId xmlns:a16="http://schemas.microsoft.com/office/drawing/2014/main" id="{B289EA67-6515-4A81-8F65-25D338B92BCF}"/>
              </a:ext>
            </a:extLst>
          </p:cNvPr>
          <p:cNvSpPr/>
          <p:nvPr/>
        </p:nvSpPr>
        <p:spPr>
          <a:xfrm>
            <a:off x="220716" y="1527948"/>
            <a:ext cx="11830744" cy="4244238"/>
          </a:xfrm>
          <a:prstGeom prst="rect">
            <a:avLst/>
          </a:prstGeom>
          <a:solidFill>
            <a:schemeClr val="bg1">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FA8775F-56A7-453D-857E-D4703D88ACE9}"/>
              </a:ext>
            </a:extLst>
          </p:cNvPr>
          <p:cNvSpPr txBox="1"/>
          <p:nvPr/>
        </p:nvSpPr>
        <p:spPr>
          <a:xfrm>
            <a:off x="4927003" y="4150045"/>
            <a:ext cx="713337" cy="492443"/>
          </a:xfrm>
          <a:prstGeom prst="rect">
            <a:avLst/>
          </a:prstGeom>
          <a:solidFill>
            <a:schemeClr val="bg1"/>
          </a:solid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Pooling </a:t>
            </a:r>
          </a:p>
          <a:p>
            <a:pPr algn="ctr"/>
            <a:r>
              <a:rPr lang="en-US" sz="1600" b="1" dirty="0">
                <a:latin typeface="Times New Roman" panose="02020603050405020304" pitchFamily="18" charset="0"/>
                <a:cs typeface="Times New Roman" panose="02020603050405020304" pitchFamily="18" charset="0"/>
              </a:rPr>
              <a:t>Layer</a:t>
            </a:r>
          </a:p>
        </p:txBody>
      </p:sp>
      <p:pic>
        <p:nvPicPr>
          <p:cNvPr id="36" name="Picture 35">
            <a:extLst>
              <a:ext uri="{FF2B5EF4-FFF2-40B4-BE49-F238E27FC236}">
                <a16:creationId xmlns:a16="http://schemas.microsoft.com/office/drawing/2014/main" id="{7B951C12-6138-4976-B680-28BA166FB8A6}"/>
              </a:ext>
            </a:extLst>
          </p:cNvPr>
          <p:cNvPicPr>
            <a:picLocks noChangeAspect="1"/>
          </p:cNvPicPr>
          <p:nvPr/>
        </p:nvPicPr>
        <p:blipFill>
          <a:blip r:embed="rId4"/>
          <a:stretch>
            <a:fillRect/>
          </a:stretch>
        </p:blipFill>
        <p:spPr>
          <a:xfrm>
            <a:off x="4680360" y="2807681"/>
            <a:ext cx="1030313" cy="1121761"/>
          </a:xfrm>
          <a:prstGeom prst="rect">
            <a:avLst/>
          </a:prstGeom>
          <a:solidFill>
            <a:schemeClr val="bg1"/>
          </a:solidFill>
        </p:spPr>
      </p:pic>
      <p:sp>
        <p:nvSpPr>
          <p:cNvPr id="39" name="Title 1">
            <a:extLst>
              <a:ext uri="{FF2B5EF4-FFF2-40B4-BE49-F238E27FC236}">
                <a16:creationId xmlns:a16="http://schemas.microsoft.com/office/drawing/2014/main" id="{66AC2519-45A1-478C-A247-CAB81DFC4DA5}"/>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Generic CNN Architecture</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2DFAA2A-129F-413F-9A67-5C66136214CD}"/>
              </a:ext>
            </a:extLst>
          </p:cNvPr>
          <p:cNvSpPr txBox="1"/>
          <p:nvPr/>
        </p:nvSpPr>
        <p:spPr>
          <a:xfrm>
            <a:off x="2565733" y="1505168"/>
            <a:ext cx="3709217" cy="400110"/>
          </a:xfrm>
          <a:prstGeom prst="rect">
            <a:avLst/>
          </a:prstGeom>
          <a:noFill/>
        </p:spPr>
        <p:txBody>
          <a:bodyPr wrap="square">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Can be repeated multiple times</a:t>
            </a:r>
            <a:endParaRPr lang="en-US" sz="2000" dirty="0">
              <a:solidFill>
                <a:srgbClr val="FF0000"/>
              </a:solidFill>
            </a:endParaRPr>
          </a:p>
        </p:txBody>
      </p:sp>
    </p:spTree>
    <p:extLst>
      <p:ext uri="{BB962C8B-B14F-4D97-AF65-F5344CB8AC3E}">
        <p14:creationId xmlns:p14="http://schemas.microsoft.com/office/powerpoint/2010/main" val="353826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1005840"/>
            <a:ext cx="11868580" cy="812805"/>
          </a:xfrm>
        </p:spPr>
        <p:txBody>
          <a:bodyPr lIns="0" tIns="0" rIns="0" bIns="0">
            <a:noAutofit/>
          </a:bodyPr>
          <a:lstStyle/>
          <a:p>
            <a:pPr marL="344488" indent="-344488">
              <a:buClr>
                <a:srgbClr val="234CF9"/>
              </a:buClr>
              <a:buSzPct val="85000"/>
              <a:buFont typeface="Wingdings" panose="05000000000000000000" pitchFamily="2" charset="2"/>
              <a:buChar char="q"/>
              <a:tabLst>
                <a:tab pos="344488" algn="l"/>
              </a:tabLst>
            </a:pPr>
            <a:r>
              <a:rPr lang="en-US" dirty="0">
                <a:latin typeface="Times New Roman" panose="02020603050405020304" pitchFamily="18" charset="0"/>
                <a:cs typeface="Times New Roman" panose="02020603050405020304" pitchFamily="18" charset="0"/>
              </a:rPr>
              <a:t>It compresses the input into a </a:t>
            </a:r>
            <a:r>
              <a:rPr lang="en-US" b="1" i="1" dirty="0">
                <a:solidFill>
                  <a:srgbClr val="234CF9"/>
                </a:solidFill>
                <a:latin typeface="Times New Roman" panose="02020603050405020304" pitchFamily="18" charset="0"/>
                <a:cs typeface="Times New Roman" panose="02020603050405020304" pitchFamily="18" charset="0"/>
              </a:rPr>
              <a:t>lower</a:t>
            </a:r>
            <a:r>
              <a:rPr lang="en-US" dirty="0">
                <a:solidFill>
                  <a:srgbClr val="234CF9"/>
                </a:solidFill>
                <a:latin typeface="Times New Roman" panose="02020603050405020304" pitchFamily="18" charset="0"/>
                <a:cs typeface="Times New Roman" panose="02020603050405020304" pitchFamily="18" charset="0"/>
              </a:rPr>
              <a:t>-dimensional</a:t>
            </a:r>
            <a:r>
              <a:rPr lang="en-US" dirty="0">
                <a:latin typeface="Times New Roman" panose="02020603050405020304" pitchFamily="18" charset="0"/>
                <a:cs typeface="Times New Roman" panose="02020603050405020304" pitchFamily="18" charset="0"/>
              </a:rPr>
              <a:t> representation, thus makes it more </a:t>
            </a:r>
            <a:r>
              <a:rPr lang="en-US" b="1" dirty="0">
                <a:solidFill>
                  <a:srgbClr val="199819"/>
                </a:solidFill>
                <a:latin typeface="Times New Roman" panose="02020603050405020304" pitchFamily="18" charset="0"/>
                <a:cs typeface="Times New Roman" panose="02020603050405020304" pitchFamily="18" charset="0"/>
              </a:rPr>
              <a:t>manageable</a:t>
            </a:r>
          </a:p>
        </p:txBody>
      </p:sp>
      <p:sp>
        <p:nvSpPr>
          <p:cNvPr id="9" name="Title 1">
            <a:extLst>
              <a:ext uri="{FF2B5EF4-FFF2-40B4-BE49-F238E27FC236}">
                <a16:creationId xmlns:a16="http://schemas.microsoft.com/office/drawing/2014/main" id="{933398C6-FA04-49F0-A504-21A2ABB7A351}"/>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Pooling Layer</a:t>
            </a:r>
          </a:p>
        </p:txBody>
      </p:sp>
      <p:sp>
        <p:nvSpPr>
          <p:cNvPr id="12" name="Content Placeholder 2">
            <a:extLst>
              <a:ext uri="{FF2B5EF4-FFF2-40B4-BE49-F238E27FC236}">
                <a16:creationId xmlns:a16="http://schemas.microsoft.com/office/drawing/2014/main" id="{9985B9FD-C75D-40D7-8B41-48FDABFD4A21}"/>
              </a:ext>
            </a:extLst>
          </p:cNvPr>
          <p:cNvSpPr txBox="1">
            <a:spLocks/>
          </p:cNvSpPr>
          <p:nvPr/>
        </p:nvSpPr>
        <p:spPr>
          <a:xfrm>
            <a:off x="182880" y="1899420"/>
            <a:ext cx="11868580" cy="14385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indent="-344488">
              <a:buClr>
                <a:srgbClr val="234CF9"/>
              </a:buClr>
              <a:buSzPct val="85000"/>
              <a:buFont typeface="Wingdings" panose="05000000000000000000" pitchFamily="2" charset="2"/>
              <a:buChar char="q"/>
              <a:tabLst>
                <a:tab pos="344488" algn="l"/>
              </a:tabLst>
            </a:pPr>
            <a:r>
              <a:rPr lang="en-US" dirty="0">
                <a:latin typeface="Times New Roman" panose="02020603050405020304" pitchFamily="18" charset="0"/>
                <a:cs typeface="Times New Roman" panose="02020603050405020304" pitchFamily="18" charset="0"/>
              </a:rPr>
              <a:t>Like convolution operation, a window with parametrized </a:t>
            </a:r>
            <a:r>
              <a:rPr lang="en-US" i="1" u="sng" dirty="0">
                <a:latin typeface="Times New Roman" panose="02020603050405020304" pitchFamily="18" charset="0"/>
                <a:cs typeface="Times New Roman" panose="02020603050405020304" pitchFamily="18" charset="0"/>
              </a:rPr>
              <a:t>size</a:t>
            </a:r>
            <a:r>
              <a:rPr lang="en-US" dirty="0">
                <a:latin typeface="Times New Roman" panose="02020603050405020304" pitchFamily="18" charset="0"/>
                <a:cs typeface="Times New Roman" panose="02020603050405020304" pitchFamily="18" charset="0"/>
              </a:rPr>
              <a:t> and </a:t>
            </a:r>
            <a:r>
              <a:rPr lang="en-US" i="1" u="sng" dirty="0">
                <a:latin typeface="Times New Roman" panose="02020603050405020304" pitchFamily="18" charset="0"/>
                <a:cs typeface="Times New Roman" panose="02020603050405020304" pitchFamily="18" charset="0"/>
              </a:rPr>
              <a:t>stride</a:t>
            </a:r>
            <a:r>
              <a:rPr lang="en-US" dirty="0">
                <a:latin typeface="Times New Roman" panose="02020603050405020304" pitchFamily="18" charset="0"/>
                <a:cs typeface="Times New Roman" panose="02020603050405020304" pitchFamily="18" charset="0"/>
              </a:rPr>
              <a:t> is slide over </a:t>
            </a:r>
            <a:r>
              <a:rPr lang="en-US" i="1" dirty="0">
                <a:latin typeface="Times New Roman" panose="02020603050405020304" pitchFamily="18" charset="0"/>
                <a:cs typeface="Times New Roman" panose="02020603050405020304" pitchFamily="18" charset="0"/>
              </a:rPr>
              <a:t>each</a:t>
            </a:r>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activation map </a:t>
            </a:r>
            <a:r>
              <a:rPr lang="en-US" b="1" u="sng" dirty="0">
                <a:latin typeface="Times New Roman" panose="02020603050405020304" pitchFamily="18" charset="0"/>
                <a:cs typeface="Times New Roman" panose="02020603050405020304" pitchFamily="18" charset="0"/>
              </a:rPr>
              <a:t>independently</a:t>
            </a:r>
            <a:r>
              <a:rPr lang="en-US" dirty="0">
                <a:latin typeface="Times New Roman" panose="02020603050405020304" pitchFamily="18" charset="0"/>
                <a:cs typeface="Times New Roman" panose="02020603050405020304" pitchFamily="18" charset="0"/>
              </a:rPr>
              <a:t> and then select (compute) a single value, i.e., maximum (average)</a:t>
            </a:r>
          </a:p>
        </p:txBody>
      </p:sp>
      <p:sp>
        <p:nvSpPr>
          <p:cNvPr id="18" name="TextBox 17">
            <a:extLst>
              <a:ext uri="{FF2B5EF4-FFF2-40B4-BE49-F238E27FC236}">
                <a16:creationId xmlns:a16="http://schemas.microsoft.com/office/drawing/2014/main" id="{63F917A0-E908-42E9-90EF-0253E648E912}"/>
              </a:ext>
            </a:extLst>
          </p:cNvPr>
          <p:cNvSpPr txBox="1"/>
          <p:nvPr/>
        </p:nvSpPr>
        <p:spPr>
          <a:xfrm>
            <a:off x="6274052" y="6537165"/>
            <a:ext cx="5165004" cy="184666"/>
          </a:xfrm>
          <a:prstGeom prst="rect">
            <a:avLst/>
          </a:prstGeom>
          <a:noFill/>
        </p:spPr>
        <p:txBody>
          <a:bodyPr wrap="none" lIns="0" tIns="0" rIns="0" bIns="0">
            <a:spAutoFit/>
          </a:bodyPr>
          <a:lstStyle/>
          <a:p>
            <a:r>
              <a:rPr lang="en-US" sz="1200" b="1" u="sng" dirty="0"/>
              <a:t>Image source: </a:t>
            </a:r>
            <a:r>
              <a:rPr lang="en-US" sz="1200" dirty="0"/>
              <a:t>https://computersciencewiki.org/index.php/Max-pooling_/_Pooling</a:t>
            </a:r>
          </a:p>
        </p:txBody>
      </p:sp>
      <p:pic>
        <p:nvPicPr>
          <p:cNvPr id="25" name="Picture 24">
            <a:extLst>
              <a:ext uri="{FF2B5EF4-FFF2-40B4-BE49-F238E27FC236}">
                <a16:creationId xmlns:a16="http://schemas.microsoft.com/office/drawing/2014/main" id="{2B704721-4019-4076-AEE2-C9AE8E5CD1D3}"/>
              </a:ext>
            </a:extLst>
          </p:cNvPr>
          <p:cNvPicPr>
            <a:picLocks noChangeAspect="1"/>
          </p:cNvPicPr>
          <p:nvPr/>
        </p:nvPicPr>
        <p:blipFill rotWithShape="1">
          <a:blip r:embed="rId3"/>
          <a:srcRect b="49774"/>
          <a:stretch/>
        </p:blipFill>
        <p:spPr>
          <a:xfrm>
            <a:off x="6868638" y="3230685"/>
            <a:ext cx="4249018" cy="1658181"/>
          </a:xfrm>
          <a:prstGeom prst="rect">
            <a:avLst/>
          </a:prstGeom>
        </p:spPr>
      </p:pic>
      <p:sp>
        <p:nvSpPr>
          <p:cNvPr id="26" name="文字方塊 7">
            <a:extLst>
              <a:ext uri="{FF2B5EF4-FFF2-40B4-BE49-F238E27FC236}">
                <a16:creationId xmlns:a16="http://schemas.microsoft.com/office/drawing/2014/main" id="{DA260302-0D52-4898-93BC-D7ECB94CD5B5}"/>
              </a:ext>
            </a:extLst>
          </p:cNvPr>
          <p:cNvSpPr txBox="1">
            <a:spLocks noChangeArrowheads="1"/>
          </p:cNvSpPr>
          <p:nvPr/>
        </p:nvSpPr>
        <p:spPr bwMode="auto">
          <a:xfrm>
            <a:off x="182880" y="3318970"/>
            <a:ext cx="605333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4488" indent="-344488" eaLnBrk="1" hangingPunct="1">
              <a:buClr>
                <a:srgbClr val="234CF9"/>
              </a:buClr>
              <a:buSzPct val="85000"/>
              <a:buFont typeface="Wingdings" panose="05000000000000000000" pitchFamily="2" charset="2"/>
              <a:buChar char="q"/>
            </a:pPr>
            <a:r>
              <a:rPr lang="en-US" altLang="zh-TW" sz="2800" dirty="0">
                <a:latin typeface="Times New Roman" panose="02020603050405020304" pitchFamily="18" charset="0"/>
                <a:ea typeface="+mn-ea"/>
                <a:cs typeface="Times New Roman" panose="02020603050405020304" pitchFamily="18" charset="0"/>
              </a:rPr>
              <a:t>Thus, as if we subsample the pixels to make image smaller</a:t>
            </a:r>
            <a:endParaRPr lang="zh-TW" altLang="en-US" sz="2800" dirty="0">
              <a:latin typeface="Times New Roman" panose="02020603050405020304" pitchFamily="18" charset="0"/>
              <a:ea typeface="+mn-ea"/>
              <a:cs typeface="Times New Roman" panose="02020603050405020304" pitchFamily="18" charset="0"/>
            </a:endParaRPr>
          </a:p>
        </p:txBody>
      </p:sp>
      <p:sp>
        <p:nvSpPr>
          <p:cNvPr id="27" name="文字方塊 12">
            <a:extLst>
              <a:ext uri="{FF2B5EF4-FFF2-40B4-BE49-F238E27FC236}">
                <a16:creationId xmlns:a16="http://schemas.microsoft.com/office/drawing/2014/main" id="{80318BBA-CD6E-4134-9618-BC4C0B860B6F}"/>
              </a:ext>
            </a:extLst>
          </p:cNvPr>
          <p:cNvSpPr txBox="1">
            <a:spLocks noChangeArrowheads="1"/>
          </p:cNvSpPr>
          <p:nvPr/>
        </p:nvSpPr>
        <p:spPr bwMode="auto">
          <a:xfrm>
            <a:off x="938278" y="4357180"/>
            <a:ext cx="539914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eaLnBrk="1" hangingPunct="1">
              <a:buClr>
                <a:srgbClr val="FF0000"/>
              </a:buClr>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The bird stays a bird</a:t>
            </a:r>
            <a:endParaRPr lang="zh-TW" altLang="en-US" dirty="0">
              <a:latin typeface="Times New Roman" panose="02020603050405020304" pitchFamily="18" charset="0"/>
              <a:cs typeface="Times New Roman" panose="02020603050405020304" pitchFamily="18" charset="0"/>
            </a:endParaRPr>
          </a:p>
          <a:p>
            <a:pPr marL="342900" indent="-342900" eaLnBrk="1" hangingPunct="1">
              <a:buClr>
                <a:srgbClr val="FF0000"/>
              </a:buClr>
              <a:buFont typeface="Wingdings" panose="05000000000000000000" pitchFamily="2" charset="2"/>
              <a:buChar char="Ø"/>
            </a:pPr>
            <a:r>
              <a:rPr lang="en-US" altLang="zh-TW" dirty="0">
                <a:latin typeface="Times New Roman" panose="02020603050405020304" pitchFamily="18" charset="0"/>
                <a:cs typeface="Times New Roman" panose="02020603050405020304" pitchFamily="18" charset="0"/>
              </a:rPr>
              <a:t>Fewer parameters to characterize the image</a:t>
            </a:r>
          </a:p>
        </p:txBody>
      </p:sp>
      <p:grpSp>
        <p:nvGrpSpPr>
          <p:cNvPr id="16" name="Group 15">
            <a:extLst>
              <a:ext uri="{FF2B5EF4-FFF2-40B4-BE49-F238E27FC236}">
                <a16:creationId xmlns:a16="http://schemas.microsoft.com/office/drawing/2014/main" id="{9BDE610A-001E-4B1C-8293-98D9118B8E9E}"/>
              </a:ext>
            </a:extLst>
          </p:cNvPr>
          <p:cNvGrpSpPr/>
          <p:nvPr/>
        </p:nvGrpSpPr>
        <p:grpSpPr>
          <a:xfrm>
            <a:off x="6893426" y="4936191"/>
            <a:ext cx="4249018" cy="1607399"/>
            <a:chOff x="6893426" y="4809448"/>
            <a:chExt cx="4249018" cy="1607399"/>
          </a:xfrm>
        </p:grpSpPr>
        <p:pic>
          <p:nvPicPr>
            <p:cNvPr id="35" name="Picture 34">
              <a:extLst>
                <a:ext uri="{FF2B5EF4-FFF2-40B4-BE49-F238E27FC236}">
                  <a16:creationId xmlns:a16="http://schemas.microsoft.com/office/drawing/2014/main" id="{EE71F076-0E1B-4A36-B867-46FC25FC0D0D}"/>
                </a:ext>
              </a:extLst>
            </p:cNvPr>
            <p:cNvPicPr>
              <a:picLocks noChangeAspect="1"/>
            </p:cNvPicPr>
            <p:nvPr/>
          </p:nvPicPr>
          <p:blipFill rotWithShape="1">
            <a:blip r:embed="rId3"/>
            <a:srcRect t="51313"/>
            <a:stretch/>
          </p:blipFill>
          <p:spPr>
            <a:xfrm>
              <a:off x="6893426" y="4809448"/>
              <a:ext cx="4249018" cy="1607399"/>
            </a:xfrm>
            <a:prstGeom prst="rect">
              <a:avLst/>
            </a:prstGeom>
          </p:spPr>
        </p:pic>
        <p:pic>
          <p:nvPicPr>
            <p:cNvPr id="28" name="Picture 2" descr="http://insider.si.edu/wordpress/wp-content/uploads/2016/04/Mountain_Bluebird.jpg">
              <a:extLst>
                <a:ext uri="{FF2B5EF4-FFF2-40B4-BE49-F238E27FC236}">
                  <a16:creationId xmlns:a16="http://schemas.microsoft.com/office/drawing/2014/main" id="{1763A4A6-9D06-487B-A24A-2748F530AE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9973" y="5350598"/>
              <a:ext cx="836154" cy="77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descr="http://insider.si.edu/wordpress/wp-content/uploads/2016/04/Mountain_Bluebird.jpg">
              <a:extLst>
                <a:ext uri="{FF2B5EF4-FFF2-40B4-BE49-F238E27FC236}">
                  <a16:creationId xmlns:a16="http://schemas.microsoft.com/office/drawing/2014/main" id="{04A55706-B2A3-4583-BA5A-B53015A2DB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4503" y="5462861"/>
              <a:ext cx="443356" cy="4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Slide Number Placeholder 16">
            <a:extLst>
              <a:ext uri="{FF2B5EF4-FFF2-40B4-BE49-F238E27FC236}">
                <a16:creationId xmlns:a16="http://schemas.microsoft.com/office/drawing/2014/main" id="{E724BBBD-7912-4E75-A46C-B5F6B56D7A88}"/>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21</a:t>
            </a:fld>
            <a:endParaRPr lang="en-US" sz="168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968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8" grpId="0"/>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116A3AD0-3B17-4ED4-8BC0-06DA32FBE719}"/>
              </a:ext>
            </a:extLst>
          </p:cNvPr>
          <p:cNvGrpSpPr/>
          <p:nvPr/>
        </p:nvGrpSpPr>
        <p:grpSpPr>
          <a:xfrm>
            <a:off x="6842364" y="4929168"/>
            <a:ext cx="2072777" cy="1856559"/>
            <a:chOff x="6342778" y="4576514"/>
            <a:chExt cx="2072777" cy="1856559"/>
          </a:xfrm>
        </p:grpSpPr>
        <p:grpSp>
          <p:nvGrpSpPr>
            <p:cNvPr id="56" name="Group 55">
              <a:extLst>
                <a:ext uri="{FF2B5EF4-FFF2-40B4-BE49-F238E27FC236}">
                  <a16:creationId xmlns:a16="http://schemas.microsoft.com/office/drawing/2014/main" id="{97EF70EE-8B61-4E08-8805-8EB6742E7200}"/>
                </a:ext>
              </a:extLst>
            </p:cNvPr>
            <p:cNvGrpSpPr/>
            <p:nvPr/>
          </p:nvGrpSpPr>
          <p:grpSpPr>
            <a:xfrm>
              <a:off x="6342778" y="4576514"/>
              <a:ext cx="2072777" cy="1557169"/>
              <a:chOff x="6342778" y="4576514"/>
              <a:chExt cx="2072777" cy="1557169"/>
            </a:xfrm>
          </p:grpSpPr>
          <p:pic>
            <p:nvPicPr>
              <p:cNvPr id="78" name="Picture 77">
                <a:extLst>
                  <a:ext uri="{FF2B5EF4-FFF2-40B4-BE49-F238E27FC236}">
                    <a16:creationId xmlns:a16="http://schemas.microsoft.com/office/drawing/2014/main" id="{ACE54D75-60A7-48E1-A986-C299B4AC75B7}"/>
                  </a:ext>
                </a:extLst>
              </p:cNvPr>
              <p:cNvPicPr>
                <a:picLocks noChangeAspect="1"/>
              </p:cNvPicPr>
              <p:nvPr/>
            </p:nvPicPr>
            <p:blipFill rotWithShape="1">
              <a:blip r:embed="rId2"/>
              <a:srcRect t="8255" r="51729" b="48946"/>
              <a:stretch/>
            </p:blipFill>
            <p:spPr>
              <a:xfrm>
                <a:off x="6342778" y="4576514"/>
                <a:ext cx="2051062" cy="1412987"/>
              </a:xfrm>
              <a:prstGeom prst="rect">
                <a:avLst/>
              </a:prstGeom>
            </p:spPr>
          </p:pic>
          <p:cxnSp>
            <p:nvCxnSpPr>
              <p:cNvPr id="80" name="Straight Connector 79">
                <a:extLst>
                  <a:ext uri="{FF2B5EF4-FFF2-40B4-BE49-F238E27FC236}">
                    <a16:creationId xmlns:a16="http://schemas.microsoft.com/office/drawing/2014/main" id="{892ADB82-1C52-4937-99D9-1B6895E192BF}"/>
                  </a:ext>
                </a:extLst>
              </p:cNvPr>
              <p:cNvCxnSpPr/>
              <p:nvPr/>
            </p:nvCxnSpPr>
            <p:spPr>
              <a:xfrm>
                <a:off x="7894622" y="5585988"/>
                <a:ext cx="365760" cy="0"/>
              </a:xfrm>
              <a:prstGeom prst="line">
                <a:avLst/>
              </a:prstGeom>
              <a:ln w="19050">
                <a:solidFill>
                  <a:srgbClr val="234CF9"/>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C875384-513E-44EF-ADCD-0006CFEB636F}"/>
                  </a:ext>
                </a:extLst>
              </p:cNvPr>
              <p:cNvCxnSpPr/>
              <p:nvPr/>
            </p:nvCxnSpPr>
            <p:spPr>
              <a:xfrm>
                <a:off x="7558135" y="5937564"/>
                <a:ext cx="365760" cy="0"/>
              </a:xfrm>
              <a:prstGeom prst="line">
                <a:avLst/>
              </a:prstGeom>
              <a:ln w="19050">
                <a:solidFill>
                  <a:srgbClr val="234CF9"/>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3C9A710-CE6C-4E89-80ED-AA5B7314CBDF}"/>
                  </a:ext>
                </a:extLst>
              </p:cNvPr>
              <p:cNvCxnSpPr/>
              <p:nvPr/>
            </p:nvCxnSpPr>
            <p:spPr>
              <a:xfrm flipH="1">
                <a:off x="7840301" y="5604095"/>
                <a:ext cx="325925" cy="307818"/>
              </a:xfrm>
              <a:prstGeom prst="straightConnector1">
                <a:avLst/>
              </a:prstGeom>
              <a:ln>
                <a:solidFill>
                  <a:srgbClr val="234CF9"/>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A93F450-0751-4784-BC1C-8DEFEE017AEC}"/>
                      </a:ext>
                    </a:extLst>
                  </p:cNvPr>
                  <p:cNvSpPr txBox="1"/>
                  <p:nvPr/>
                </p:nvSpPr>
                <p:spPr>
                  <a:xfrm>
                    <a:off x="8003263" y="5701852"/>
                    <a:ext cx="412292" cy="333489"/>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srgbClr val="234CF9"/>
                                  </a:solidFill>
                                  <a:latin typeface="Cambria Math" panose="02040503050406030204" pitchFamily="18" charset="0"/>
                                  <a:cs typeface="Times New Roman" panose="02020603050405020304" pitchFamily="18" charset="0"/>
                                </a:rPr>
                              </m:ctrlPr>
                            </m:sSubPr>
                            <m:e>
                              <m:r>
                                <a:rPr lang="en-US" b="0" i="1" dirty="0" smtClean="0">
                                  <a:solidFill>
                                    <a:srgbClr val="234CF9"/>
                                  </a:solidFill>
                                  <a:latin typeface="Cambria Math" panose="02040503050406030204" pitchFamily="18" charset="0"/>
                                  <a:cs typeface="Times New Roman" panose="02020603050405020304" pitchFamily="18" charset="0"/>
                                </a:rPr>
                                <m:t>𝑊</m:t>
                              </m:r>
                            </m:e>
                            <m:sub>
                              <m:r>
                                <a:rPr lang="en-US" b="0" i="1" dirty="0" smtClean="0">
                                  <a:solidFill>
                                    <a:srgbClr val="234CF9"/>
                                  </a:solidFill>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32" name="TextBox 31">
                    <a:extLst>
                      <a:ext uri="{FF2B5EF4-FFF2-40B4-BE49-F238E27FC236}">
                        <a16:creationId xmlns:a16="http://schemas.microsoft.com/office/drawing/2014/main" id="{14DA5FF4-E621-4809-98C6-EA4005B644E4}"/>
                      </a:ext>
                    </a:extLst>
                  </p:cNvPr>
                  <p:cNvSpPr txBox="1">
                    <a:spLocks noRot="1" noChangeAspect="1" noMove="1" noResize="1" noEditPoints="1" noAdjustHandles="1" noChangeArrowheads="1" noChangeShapeType="1" noTextEdit="1"/>
                  </p:cNvSpPr>
                  <p:nvPr/>
                </p:nvSpPr>
                <p:spPr>
                  <a:xfrm>
                    <a:off x="8003263" y="5701852"/>
                    <a:ext cx="412292" cy="333489"/>
                  </a:xfrm>
                  <a:prstGeom prst="rect">
                    <a:avLst/>
                  </a:prstGeom>
                  <a:blipFill>
                    <a:blip r:embed="rId8"/>
                    <a:stretch>
                      <a:fillRect l="-16418" r="-5970" b="-12727"/>
                    </a:stretch>
                  </a:blipFill>
                </p:spPr>
                <p:txBody>
                  <a:bodyPr/>
                  <a:lstStyle/>
                  <a:p>
                    <a:r>
                      <a:rPr lang="en-US">
                        <a:noFill/>
                      </a:rPr>
                      <a:t> </a:t>
                    </a:r>
                  </a:p>
                </p:txBody>
              </p:sp>
            </mc:Fallback>
          </mc:AlternateContent>
          <p:cxnSp>
            <p:nvCxnSpPr>
              <p:cNvPr id="84" name="Straight Connector 83">
                <a:extLst>
                  <a:ext uri="{FF2B5EF4-FFF2-40B4-BE49-F238E27FC236}">
                    <a16:creationId xmlns:a16="http://schemas.microsoft.com/office/drawing/2014/main" id="{EA2C7BE2-19F5-44FC-B8A2-8852568ECD28}"/>
                  </a:ext>
                </a:extLst>
              </p:cNvPr>
              <p:cNvCxnSpPr/>
              <p:nvPr/>
            </p:nvCxnSpPr>
            <p:spPr>
              <a:xfrm>
                <a:off x="7873497" y="4641410"/>
                <a:ext cx="365760" cy="0"/>
              </a:xfrm>
              <a:prstGeom prst="line">
                <a:avLst/>
              </a:prstGeom>
              <a:ln w="19050">
                <a:solidFill>
                  <a:srgbClr val="234CF9"/>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6F20B9B-02C4-4EC5-9052-08D21DC6C7CF}"/>
                  </a:ext>
                </a:extLst>
              </p:cNvPr>
              <p:cNvCxnSpPr>
                <a:cxnSpLocks/>
              </p:cNvCxnSpPr>
              <p:nvPr/>
            </p:nvCxnSpPr>
            <p:spPr>
              <a:xfrm flipH="1">
                <a:off x="8003263" y="4659517"/>
                <a:ext cx="1" cy="908779"/>
              </a:xfrm>
              <a:prstGeom prst="straightConnector1">
                <a:avLst/>
              </a:prstGeom>
              <a:ln>
                <a:solidFill>
                  <a:srgbClr val="234CF9"/>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BF9D5A-EACB-4E16-A035-F9712E671C80}"/>
                      </a:ext>
                    </a:extLst>
                  </p:cNvPr>
                  <p:cNvSpPr txBox="1"/>
                  <p:nvPr/>
                </p:nvSpPr>
                <p:spPr>
                  <a:xfrm>
                    <a:off x="7996506" y="4957958"/>
                    <a:ext cx="370358" cy="333489"/>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srgbClr val="234CF9"/>
                                  </a:solidFill>
                                  <a:latin typeface="Cambria Math" panose="02040503050406030204" pitchFamily="18" charset="0"/>
                                  <a:cs typeface="Times New Roman" panose="02020603050405020304" pitchFamily="18" charset="0"/>
                                </a:rPr>
                              </m:ctrlPr>
                            </m:sSubPr>
                            <m:e>
                              <m:r>
                                <a:rPr lang="en-US" b="0" i="1" dirty="0" smtClean="0">
                                  <a:solidFill>
                                    <a:srgbClr val="234CF9"/>
                                  </a:solidFill>
                                  <a:latin typeface="Cambria Math" panose="02040503050406030204" pitchFamily="18" charset="0"/>
                                  <a:cs typeface="Times New Roman" panose="02020603050405020304" pitchFamily="18" charset="0"/>
                                </a:rPr>
                                <m:t>𝐻</m:t>
                              </m:r>
                            </m:e>
                            <m:sub>
                              <m:r>
                                <a:rPr lang="en-US" b="0" i="1" dirty="0" smtClean="0">
                                  <a:solidFill>
                                    <a:srgbClr val="234CF9"/>
                                  </a:solidFill>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37" name="TextBox 36">
                    <a:extLst>
                      <a:ext uri="{FF2B5EF4-FFF2-40B4-BE49-F238E27FC236}">
                        <a16:creationId xmlns:a16="http://schemas.microsoft.com/office/drawing/2014/main" id="{D3A28C6D-8EB8-4BB6-BEBE-0F8D7184AE2F}"/>
                      </a:ext>
                    </a:extLst>
                  </p:cNvPr>
                  <p:cNvSpPr txBox="1">
                    <a:spLocks noRot="1" noChangeAspect="1" noMove="1" noResize="1" noEditPoints="1" noAdjustHandles="1" noChangeArrowheads="1" noChangeShapeType="1" noTextEdit="1"/>
                  </p:cNvSpPr>
                  <p:nvPr/>
                </p:nvSpPr>
                <p:spPr>
                  <a:xfrm>
                    <a:off x="7996506" y="4957958"/>
                    <a:ext cx="370358" cy="333489"/>
                  </a:xfrm>
                  <a:prstGeom prst="rect">
                    <a:avLst/>
                  </a:prstGeom>
                  <a:blipFill>
                    <a:blip r:embed="rId9"/>
                    <a:stretch>
                      <a:fillRect l="-16393" r="-4918" b="-12727"/>
                    </a:stretch>
                  </a:blipFill>
                </p:spPr>
                <p:txBody>
                  <a:bodyPr/>
                  <a:lstStyle/>
                  <a:p>
                    <a:r>
                      <a:rPr lang="en-US">
                        <a:noFill/>
                      </a:rPr>
                      <a:t> </a:t>
                    </a:r>
                  </a:p>
                </p:txBody>
              </p:sp>
            </mc:Fallback>
          </mc:AlternateContent>
          <p:cxnSp>
            <p:nvCxnSpPr>
              <p:cNvPr id="87" name="Straight Connector 86">
                <a:extLst>
                  <a:ext uri="{FF2B5EF4-FFF2-40B4-BE49-F238E27FC236}">
                    <a16:creationId xmlns:a16="http://schemas.microsoft.com/office/drawing/2014/main" id="{4594149D-ADC8-4AC7-B044-F03C8291BEB2}"/>
                  </a:ext>
                </a:extLst>
              </p:cNvPr>
              <p:cNvCxnSpPr>
                <a:cxnSpLocks/>
              </p:cNvCxnSpPr>
              <p:nvPr/>
            </p:nvCxnSpPr>
            <p:spPr>
              <a:xfrm flipH="1">
                <a:off x="7328792" y="5950803"/>
                <a:ext cx="182880" cy="182880"/>
              </a:xfrm>
              <a:prstGeom prst="line">
                <a:avLst/>
              </a:prstGeom>
              <a:ln w="19050">
                <a:solidFill>
                  <a:srgbClr val="234CF9"/>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2996912-E714-4E13-BB42-C090966B319F}"/>
                  </a:ext>
                </a:extLst>
              </p:cNvPr>
              <p:cNvCxnSpPr>
                <a:cxnSpLocks/>
              </p:cNvCxnSpPr>
              <p:nvPr/>
            </p:nvCxnSpPr>
            <p:spPr>
              <a:xfrm flipH="1">
                <a:off x="6349508" y="5940241"/>
                <a:ext cx="182880" cy="182880"/>
              </a:xfrm>
              <a:prstGeom prst="line">
                <a:avLst/>
              </a:prstGeom>
              <a:ln w="19050">
                <a:solidFill>
                  <a:srgbClr val="234CF9"/>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5EC9D1E-39F4-44F4-8589-71194C06430F}"/>
                  </a:ext>
                </a:extLst>
              </p:cNvPr>
              <p:cNvCxnSpPr>
                <a:cxnSpLocks/>
              </p:cNvCxnSpPr>
              <p:nvPr/>
            </p:nvCxnSpPr>
            <p:spPr>
              <a:xfrm flipV="1">
                <a:off x="6391939" y="6080125"/>
                <a:ext cx="961361" cy="347"/>
              </a:xfrm>
              <a:prstGeom prst="straightConnector1">
                <a:avLst/>
              </a:prstGeom>
              <a:ln>
                <a:solidFill>
                  <a:srgbClr val="234CF9"/>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5F5DCF-7A5C-4865-9F8D-2086815B28B4}"/>
                    </a:ext>
                  </a:extLst>
                </p:cNvPr>
                <p:cNvSpPr txBox="1"/>
                <p:nvPr/>
              </p:nvSpPr>
              <p:spPr>
                <a:xfrm>
                  <a:off x="6631055" y="6099584"/>
                  <a:ext cx="360740" cy="333489"/>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srgbClr val="234CF9"/>
                                </a:solidFill>
                                <a:latin typeface="Cambria Math" panose="02040503050406030204" pitchFamily="18" charset="0"/>
                                <a:cs typeface="Times New Roman" panose="02020603050405020304" pitchFamily="18" charset="0"/>
                              </a:rPr>
                            </m:ctrlPr>
                          </m:sSubPr>
                          <m:e>
                            <m:r>
                              <a:rPr lang="en-US" b="0" i="1" dirty="0" smtClean="0">
                                <a:solidFill>
                                  <a:srgbClr val="234CF9"/>
                                </a:solidFill>
                                <a:latin typeface="Cambria Math" panose="02040503050406030204" pitchFamily="18" charset="0"/>
                                <a:cs typeface="Times New Roman" panose="02020603050405020304" pitchFamily="18" charset="0"/>
                              </a:rPr>
                              <m:t>𝐷</m:t>
                            </m:r>
                          </m:e>
                          <m:sub>
                            <m:r>
                              <a:rPr lang="en-US" b="0" i="1" dirty="0" smtClean="0">
                                <a:solidFill>
                                  <a:srgbClr val="234CF9"/>
                                </a:solidFill>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44" name="TextBox 43">
                  <a:extLst>
                    <a:ext uri="{FF2B5EF4-FFF2-40B4-BE49-F238E27FC236}">
                      <a16:creationId xmlns:a16="http://schemas.microsoft.com/office/drawing/2014/main" id="{88DA4CF0-58A0-401C-86B1-DAD8199E47AD}"/>
                    </a:ext>
                  </a:extLst>
                </p:cNvPr>
                <p:cNvSpPr txBox="1">
                  <a:spLocks noRot="1" noChangeAspect="1" noMove="1" noResize="1" noEditPoints="1" noAdjustHandles="1" noChangeArrowheads="1" noChangeShapeType="1" noTextEdit="1"/>
                </p:cNvSpPr>
                <p:nvPr/>
              </p:nvSpPr>
              <p:spPr>
                <a:xfrm>
                  <a:off x="6631055" y="6099584"/>
                  <a:ext cx="360740" cy="333489"/>
                </a:xfrm>
                <a:prstGeom prst="rect">
                  <a:avLst/>
                </a:prstGeom>
                <a:blipFill>
                  <a:blip r:embed="rId10"/>
                  <a:stretch>
                    <a:fillRect l="-18644" r="-5085" b="-12727"/>
                  </a:stretch>
                </a:blipFill>
              </p:spPr>
              <p:txBody>
                <a:bodyPr/>
                <a:lstStyle/>
                <a:p>
                  <a:r>
                    <a:rPr lang="en-US">
                      <a:noFill/>
                    </a:rPr>
                    <a:t> </a:t>
                  </a:r>
                </a:p>
              </p:txBody>
            </p:sp>
          </mc:Fallback>
        </mc:AlternateContent>
      </p:grpSp>
      <p:sp>
        <p:nvSpPr>
          <p:cNvPr id="9" name="Title 1">
            <a:extLst>
              <a:ext uri="{FF2B5EF4-FFF2-40B4-BE49-F238E27FC236}">
                <a16:creationId xmlns:a16="http://schemas.microsoft.com/office/drawing/2014/main" id="{BB0124D3-DE12-428D-B27E-5520B927A92E}"/>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Pooling Layer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pic>
        <p:nvPicPr>
          <p:cNvPr id="11" name="Picture 2" descr="What is max pooling in convolutional neural networks? - Quora">
            <a:extLst>
              <a:ext uri="{FF2B5EF4-FFF2-40B4-BE49-F238E27FC236}">
                <a16:creationId xmlns:a16="http://schemas.microsoft.com/office/drawing/2014/main" id="{7AD60230-C199-4443-9FAF-22BB47F07A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8990" y="1913088"/>
            <a:ext cx="3869448" cy="28501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696D84-FBEB-46B4-BEF6-3359A1108346}"/>
              </a:ext>
            </a:extLst>
          </p:cNvPr>
          <p:cNvSpPr txBox="1"/>
          <p:nvPr/>
        </p:nvSpPr>
        <p:spPr>
          <a:xfrm>
            <a:off x="220717" y="4810894"/>
            <a:ext cx="6124668" cy="184666"/>
          </a:xfrm>
          <a:prstGeom prst="rect">
            <a:avLst/>
          </a:prstGeom>
          <a:noFill/>
        </p:spPr>
        <p:txBody>
          <a:bodyPr wrap="none" lIns="0" tIns="0" rIns="0" bIns="0">
            <a:spAutoFit/>
          </a:bodyPr>
          <a:lstStyle/>
          <a:p>
            <a:r>
              <a:rPr lang="en-US" sz="1200" b="1" u="sng" dirty="0">
                <a:latin typeface="Times New Roman" panose="02020603050405020304" pitchFamily="18" charset="0"/>
                <a:cs typeface="Times New Roman" panose="02020603050405020304" pitchFamily="18" charset="0"/>
              </a:rPr>
              <a:t>Image source: </a:t>
            </a:r>
            <a:r>
              <a:rPr lang="en-US" sz="1200" dirty="0">
                <a:latin typeface="Times New Roman" panose="02020603050405020304" pitchFamily="18" charset="0"/>
                <a:cs typeface="Times New Roman" panose="02020603050405020304" pitchFamily="18" charset="0"/>
                <a:hlinkClick r:id="rId12"/>
              </a:rPr>
              <a:t>https://www.quora.com/What-is-max-pooling-in-convolutional-neural-networks</a:t>
            </a:r>
            <a:r>
              <a:rPr lang="en-US" sz="1200" dirty="0">
                <a:latin typeface="Times New Roman" panose="02020603050405020304" pitchFamily="18" charset="0"/>
                <a:cs typeface="Times New Roman" panose="02020603050405020304" pitchFamily="18" charset="0"/>
              </a:rPr>
              <a:t> </a:t>
            </a:r>
          </a:p>
        </p:txBody>
      </p:sp>
      <p:pic>
        <p:nvPicPr>
          <p:cNvPr id="14" name="Picture 4">
            <a:extLst>
              <a:ext uri="{FF2B5EF4-FFF2-40B4-BE49-F238E27FC236}">
                <a16:creationId xmlns:a16="http://schemas.microsoft.com/office/drawing/2014/main" id="{6D5D309B-AB67-43FE-A639-BC6EA031CE6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274" t="65921"/>
          <a:stretch/>
        </p:blipFill>
        <p:spPr bwMode="auto">
          <a:xfrm>
            <a:off x="4653326" y="3637515"/>
            <a:ext cx="1256222" cy="10030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D5B97A13-4217-4B70-9F1B-E71C1C40C65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67" t="65921" r="50741"/>
          <a:stretch/>
        </p:blipFill>
        <p:spPr bwMode="auto">
          <a:xfrm>
            <a:off x="4653326" y="1985178"/>
            <a:ext cx="1256222" cy="1003020"/>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25">
            <a:extLst>
              <a:ext uri="{FF2B5EF4-FFF2-40B4-BE49-F238E27FC236}">
                <a16:creationId xmlns:a16="http://schemas.microsoft.com/office/drawing/2014/main" id="{EF4ED494-58E9-4B2E-993B-0AC915C931D1}"/>
              </a:ext>
            </a:extLst>
          </p:cNvPr>
          <p:cNvSpPr/>
          <p:nvPr/>
        </p:nvSpPr>
        <p:spPr>
          <a:xfrm>
            <a:off x="3881567" y="2498301"/>
            <a:ext cx="663786" cy="27700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18" name="Right Arrow 25">
            <a:extLst>
              <a:ext uri="{FF2B5EF4-FFF2-40B4-BE49-F238E27FC236}">
                <a16:creationId xmlns:a16="http://schemas.microsoft.com/office/drawing/2014/main" id="{BCA2548A-C174-4BB7-8049-0CA1EAA555C0}"/>
              </a:ext>
            </a:extLst>
          </p:cNvPr>
          <p:cNvSpPr/>
          <p:nvPr/>
        </p:nvSpPr>
        <p:spPr>
          <a:xfrm>
            <a:off x="3881567" y="4139025"/>
            <a:ext cx="663786" cy="27700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1B9292-F1C3-4370-9DA8-A96B2A3789DD}"/>
                  </a:ext>
                </a:extLst>
              </p:cNvPr>
              <p:cNvSpPr txBox="1"/>
              <p:nvPr/>
            </p:nvSpPr>
            <p:spPr>
              <a:xfrm>
                <a:off x="6342778" y="1787705"/>
                <a:ext cx="5708682" cy="666977"/>
              </a:xfrm>
              <a:prstGeom prst="rect">
                <a:avLst/>
              </a:prstGeom>
              <a:noFill/>
            </p:spPr>
            <p:txBody>
              <a:bodyPr wrap="square" lIns="0" tIns="0" rIns="0" bIns="0">
                <a:spAutoFit/>
              </a:bodyPr>
              <a:lstStyle/>
              <a:p>
                <a:r>
                  <a:rPr lang="en-US" b="1" dirty="0">
                    <a:solidFill>
                      <a:srgbClr val="199819"/>
                    </a:solidFill>
                    <a:latin typeface="Times New Roman" panose="02020603050405020304" pitchFamily="18" charset="0"/>
                    <a:cs typeface="Times New Roman" panose="02020603050405020304" pitchFamily="18" charset="0"/>
                  </a:rPr>
                  <a:t>Input volume size </a:t>
                </a:r>
                <a:r>
                  <a:rPr lang="en-US" b="0" dirty="0">
                    <a:latin typeface="Times New Roman" panose="02020603050405020304" pitchFamily="18" charset="0"/>
                    <a:cs typeface="Times New Roman" panose="02020603050405020304" pitchFamily="18" charset="0"/>
                  </a:rPr>
                  <a:t>is </a:t>
                </a:r>
                <a14:m>
                  <m:oMath xmlns:m="http://schemas.openxmlformats.org/officeDocument/2006/math">
                    <m:sSub>
                      <m:sSubPr>
                        <m:ctrlPr>
                          <a:rPr lang="en-US" b="0" i="1" dirty="0" smtClean="0">
                            <a:solidFill>
                              <a:srgbClr val="234CF9"/>
                            </a:solidFill>
                            <a:latin typeface="Cambria Math" panose="02040503050406030204" pitchFamily="18" charset="0"/>
                            <a:cs typeface="Times New Roman" panose="02020603050405020304" pitchFamily="18" charset="0"/>
                          </a:rPr>
                        </m:ctrlPr>
                      </m:sSubPr>
                      <m:e>
                        <m:r>
                          <a:rPr lang="en-US" b="0" i="1" dirty="0" smtClean="0">
                            <a:solidFill>
                              <a:srgbClr val="234CF9"/>
                            </a:solidFill>
                            <a:latin typeface="Cambria Math" panose="02040503050406030204" pitchFamily="18" charset="0"/>
                            <a:cs typeface="Times New Roman" panose="02020603050405020304" pitchFamily="18" charset="0"/>
                          </a:rPr>
                          <m:t>𝑊</m:t>
                        </m:r>
                      </m:e>
                      <m:sub>
                        <m:r>
                          <a:rPr lang="en-US" b="0" i="1" dirty="0" smtClean="0">
                            <a:solidFill>
                              <a:srgbClr val="234CF9"/>
                            </a:solidFill>
                            <a:latin typeface="Cambria Math" panose="02040503050406030204" pitchFamily="18" charset="0"/>
                            <a:cs typeface="Times New Roman" panose="02020603050405020304" pitchFamily="18" charset="0"/>
                          </a:rPr>
                          <m:t>1</m:t>
                        </m:r>
                      </m:sub>
                    </m:sSub>
                    <m:r>
                      <a:rPr lang="en-US" b="0" i="1" dirty="0" smtClean="0">
                        <a:solidFill>
                          <a:srgbClr val="234CF9"/>
                        </a:solidFill>
                        <a:latin typeface="Cambria Math" panose="02040503050406030204" pitchFamily="18" charset="0"/>
                        <a:cs typeface="Times New Roman" panose="02020603050405020304" pitchFamily="18" charset="0"/>
                      </a:rPr>
                      <m:t>𝑥</m:t>
                    </m:r>
                    <m:sSub>
                      <m:sSubPr>
                        <m:ctrlPr>
                          <a:rPr lang="en-US" i="1" dirty="0">
                            <a:solidFill>
                              <a:srgbClr val="234CF9"/>
                            </a:solidFill>
                            <a:latin typeface="Cambria Math" panose="02040503050406030204" pitchFamily="18" charset="0"/>
                            <a:cs typeface="Times New Roman" panose="02020603050405020304" pitchFamily="18" charset="0"/>
                          </a:rPr>
                        </m:ctrlPr>
                      </m:sSubPr>
                      <m:e>
                        <m:r>
                          <a:rPr lang="en-US" i="1" dirty="0">
                            <a:solidFill>
                              <a:srgbClr val="234CF9"/>
                            </a:solidFill>
                            <a:latin typeface="Cambria Math" panose="02040503050406030204" pitchFamily="18" charset="0"/>
                            <a:cs typeface="Times New Roman" panose="02020603050405020304" pitchFamily="18" charset="0"/>
                          </a:rPr>
                          <m:t>𝐻</m:t>
                        </m:r>
                      </m:e>
                      <m:sub>
                        <m:r>
                          <a:rPr lang="en-US" i="1" dirty="0">
                            <a:solidFill>
                              <a:srgbClr val="234CF9"/>
                            </a:solidFill>
                            <a:latin typeface="Cambria Math" panose="02040503050406030204" pitchFamily="18" charset="0"/>
                            <a:cs typeface="Times New Roman" panose="02020603050405020304" pitchFamily="18" charset="0"/>
                          </a:rPr>
                          <m:t>1</m:t>
                        </m:r>
                      </m:sub>
                    </m:sSub>
                    <m:r>
                      <a:rPr lang="en-US" b="0" i="1" dirty="0" smtClean="0">
                        <a:solidFill>
                          <a:srgbClr val="234CF9"/>
                        </a:solidFill>
                        <a:latin typeface="Cambria Math" panose="02040503050406030204" pitchFamily="18" charset="0"/>
                        <a:cs typeface="Times New Roman" panose="02020603050405020304" pitchFamily="18" charset="0"/>
                      </a:rPr>
                      <m:t>𝑥</m:t>
                    </m:r>
                    <m:sSub>
                      <m:sSubPr>
                        <m:ctrlPr>
                          <a:rPr lang="en-US" i="1" dirty="0">
                            <a:solidFill>
                              <a:srgbClr val="234CF9"/>
                            </a:solidFill>
                            <a:latin typeface="Cambria Math" panose="02040503050406030204" pitchFamily="18" charset="0"/>
                            <a:cs typeface="Times New Roman" panose="02020603050405020304" pitchFamily="18" charset="0"/>
                          </a:rPr>
                        </m:ctrlPr>
                      </m:sSubPr>
                      <m:e>
                        <m:r>
                          <a:rPr lang="en-US" b="0" i="1" dirty="0" smtClean="0">
                            <a:solidFill>
                              <a:srgbClr val="234CF9"/>
                            </a:solidFill>
                            <a:latin typeface="Cambria Math" panose="02040503050406030204" pitchFamily="18" charset="0"/>
                            <a:cs typeface="Times New Roman" panose="02020603050405020304" pitchFamily="18" charset="0"/>
                          </a:rPr>
                          <m:t>𝐷</m:t>
                        </m:r>
                      </m:e>
                      <m:sub>
                        <m:r>
                          <a:rPr lang="en-US" i="1" dirty="0">
                            <a:solidFill>
                              <a:srgbClr val="234CF9"/>
                            </a:solidFill>
                            <a:latin typeface="Cambria Math" panose="02040503050406030204" pitchFamily="18" charset="0"/>
                            <a:cs typeface="Times New Roman" panose="02020603050405020304" pitchFamily="18" charset="0"/>
                          </a:rPr>
                          <m:t>1</m:t>
                        </m:r>
                      </m:sub>
                    </m:sSub>
                  </m:oMath>
                </a14:m>
                <a:endParaRPr lang="en-US" b="0" dirty="0">
                  <a:latin typeface="Times New Roman" panose="02020603050405020304" pitchFamily="18" charset="0"/>
                  <a:cs typeface="Times New Roman" panose="02020603050405020304" pitchFamily="18" charset="0"/>
                </a:endParaRPr>
              </a:p>
              <a:p>
                <a:r>
                  <a:rPr lang="en-US" b="1" dirty="0">
                    <a:solidFill>
                      <a:srgbClr val="199819"/>
                    </a:solidFill>
                    <a:latin typeface="Times New Roman" panose="02020603050405020304" pitchFamily="18" charset="0"/>
                    <a:cs typeface="Times New Roman" panose="02020603050405020304" pitchFamily="18" charset="0"/>
                  </a:rPr>
                  <a:t>Pooling window size </a:t>
                </a:r>
                <a:r>
                  <a:rPr lang="en-US" b="0" dirty="0">
                    <a:latin typeface="Times New Roman" panose="02020603050405020304" pitchFamily="18" charset="0"/>
                    <a:cs typeface="Times New Roman" panose="02020603050405020304" pitchFamily="18" charset="0"/>
                  </a:rPr>
                  <a:t>is </a:t>
                </a:r>
                <a14:m>
                  <m:oMath xmlns:m="http://schemas.openxmlformats.org/officeDocument/2006/math">
                    <m:r>
                      <a:rPr lang="en-US" b="0" i="1" dirty="0" smtClean="0">
                        <a:solidFill>
                          <a:srgbClr val="234CF9"/>
                        </a:solidFill>
                        <a:latin typeface="Cambria Math" panose="02040503050406030204" pitchFamily="18" charset="0"/>
                        <a:cs typeface="Times New Roman" panose="02020603050405020304" pitchFamily="18" charset="0"/>
                      </a:rPr>
                      <m:t>𝐹</m:t>
                    </m:r>
                  </m:oMath>
                </a14:m>
                <a:r>
                  <a:rPr lang="en-US" b="0" dirty="0">
                    <a:solidFill>
                      <a:srgbClr val="234CF9"/>
                    </a:solidFill>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with</a:t>
                </a:r>
                <a:r>
                  <a:rPr lang="en-US" b="0" dirty="0">
                    <a:solidFill>
                      <a:srgbClr val="234CF9"/>
                    </a:solidFill>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strid</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dirty="0" smtClean="0">
                        <a:solidFill>
                          <a:srgbClr val="234CF9"/>
                        </a:solidFill>
                        <a:latin typeface="Cambria Math" panose="02040503050406030204" pitchFamily="18" charset="0"/>
                        <a:cs typeface="Times New Roman" panose="02020603050405020304" pitchFamily="18" charset="0"/>
                      </a:rPr>
                      <m:t>𝑆</m:t>
                    </m:r>
                    <m:r>
                      <a:rPr lang="en-US" b="0" i="1" dirty="0" smtClean="0">
                        <a:solidFill>
                          <a:srgbClr val="234CF9"/>
                        </a:solidFill>
                        <a:latin typeface="Cambria Math" panose="02040503050406030204" pitchFamily="18" charset="0"/>
                        <a:cs typeface="Times New Roman" panose="02020603050405020304" pitchFamily="18" charset="0"/>
                      </a:rPr>
                      <m:t> </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931B9292-F1C3-4370-9DA8-A96B2A3789DD}"/>
                  </a:ext>
                </a:extLst>
              </p:cNvPr>
              <p:cNvSpPr txBox="1">
                <a:spLocks noRot="1" noChangeAspect="1" noMove="1" noResize="1" noEditPoints="1" noAdjustHandles="1" noChangeArrowheads="1" noChangeShapeType="1" noTextEdit="1"/>
              </p:cNvSpPr>
              <p:nvPr/>
            </p:nvSpPr>
            <p:spPr>
              <a:xfrm>
                <a:off x="6342778" y="1787705"/>
                <a:ext cx="5708682" cy="666977"/>
              </a:xfrm>
              <a:prstGeom prst="rect">
                <a:avLst/>
              </a:prstGeom>
              <a:blipFill>
                <a:blip r:embed="rId14"/>
                <a:stretch>
                  <a:fillRect l="-2882" t="-11818" b="-24545"/>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C550F51-780A-4C25-BDE7-7DECE8EAA4CC}"/>
              </a:ext>
            </a:extLst>
          </p:cNvPr>
          <p:cNvSpPr txBox="1"/>
          <p:nvPr/>
        </p:nvSpPr>
        <p:spPr>
          <a:xfrm>
            <a:off x="182880" y="1005840"/>
            <a:ext cx="10297835" cy="430887"/>
          </a:xfrm>
          <a:prstGeom prst="rect">
            <a:avLst/>
          </a:prstGeom>
          <a:noFill/>
        </p:spPr>
        <p:txBody>
          <a:bodyPr wrap="square" lIns="0" tIns="0" rIns="0" bIns="0">
            <a:spAutoFit/>
          </a:bodyPr>
          <a:lstStyle/>
          <a:p>
            <a:pPr marL="344488" indent="-344488">
              <a:buClr>
                <a:srgbClr val="234CF9"/>
              </a:buClr>
              <a:buSzPct val="85000"/>
              <a:buFont typeface="Wingdings" panose="05000000000000000000" pitchFamily="2" charset="2"/>
              <a:buChar char="q"/>
            </a:pPr>
            <a:r>
              <a:rPr lang="en-US" sz="2800" b="1" dirty="0">
                <a:solidFill>
                  <a:srgbClr val="FF0000"/>
                </a:solidFill>
                <a:latin typeface="Times New Roman" panose="02020603050405020304" pitchFamily="18" charset="0"/>
                <a:cs typeface="Times New Roman" panose="02020603050405020304" pitchFamily="18" charset="0"/>
              </a:rPr>
              <a:t>What will be the size of the output of the pooling layer?</a:t>
            </a:r>
          </a:p>
        </p:txBody>
      </p:sp>
      <p:sp>
        <p:nvSpPr>
          <p:cNvPr id="25" name="TextBox 24">
            <a:extLst>
              <a:ext uri="{FF2B5EF4-FFF2-40B4-BE49-F238E27FC236}">
                <a16:creationId xmlns:a16="http://schemas.microsoft.com/office/drawing/2014/main" id="{A0281F92-FC08-49A1-9236-3EF54FD71419}"/>
              </a:ext>
            </a:extLst>
          </p:cNvPr>
          <p:cNvSpPr txBox="1"/>
          <p:nvPr/>
        </p:nvSpPr>
        <p:spPr>
          <a:xfrm>
            <a:off x="9423202" y="4559367"/>
            <a:ext cx="65" cy="333489"/>
          </a:xfrm>
          <a:prstGeom prst="rect">
            <a:avLst/>
          </a:prstGeom>
          <a:solidFill>
            <a:schemeClr val="bg1"/>
          </a:solidFill>
        </p:spPr>
        <p:txBody>
          <a:bodyPr wrap="none" lIns="0" tIns="0" rIns="0" bIns="0">
            <a:spAutoFit/>
          </a:bodyPr>
          <a:lstStyle/>
          <a:p>
            <a:endParaRPr lang="en-US" dirty="0"/>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E691D11-40FF-499C-B06B-19B8ED8E5E7B}"/>
                  </a:ext>
                </a:extLst>
              </p:cNvPr>
              <p:cNvSpPr txBox="1"/>
              <p:nvPr/>
            </p:nvSpPr>
            <p:spPr>
              <a:xfrm>
                <a:off x="6208620" y="2558157"/>
                <a:ext cx="1759071" cy="518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solidFill>
                                <a:srgbClr val="234CF9"/>
                              </a:solidFill>
                              <a:latin typeface="Cambria Math" panose="02040503050406030204" pitchFamily="18" charset="0"/>
                              <a:cs typeface="Times New Roman" panose="02020603050405020304" pitchFamily="18" charset="0"/>
                            </a:rPr>
                          </m:ctrlPr>
                        </m:sSubPr>
                        <m:e>
                          <m:r>
                            <a:rPr lang="en-US" sz="1800" i="1" dirty="0">
                              <a:solidFill>
                                <a:srgbClr val="234CF9"/>
                              </a:solidFill>
                              <a:latin typeface="Cambria Math" panose="02040503050406030204" pitchFamily="18" charset="0"/>
                              <a:cs typeface="Times New Roman" panose="02020603050405020304" pitchFamily="18" charset="0"/>
                            </a:rPr>
                            <m:t>𝐻</m:t>
                          </m:r>
                        </m:e>
                        <m:sub>
                          <m:r>
                            <a:rPr lang="en-US" sz="1800" i="1" dirty="0">
                              <a:solidFill>
                                <a:srgbClr val="234CF9"/>
                              </a:solidFill>
                              <a:latin typeface="Cambria Math" panose="02040503050406030204" pitchFamily="18" charset="0"/>
                              <a:cs typeface="Times New Roman" panose="02020603050405020304" pitchFamily="18" charset="0"/>
                            </a:rPr>
                            <m:t>2</m:t>
                          </m:r>
                        </m:sub>
                      </m:sSub>
                      <m:r>
                        <a:rPr lang="en-US" sz="1800" i="1" dirty="0">
                          <a:solidFill>
                            <a:srgbClr val="234CF9"/>
                          </a:solidFill>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i="1" dirty="0">
                                  <a:solidFill>
                                    <a:srgbClr val="234CF9"/>
                                  </a:solidFill>
                                  <a:latin typeface="Cambria Math" panose="02040503050406030204" pitchFamily="18" charset="0"/>
                                  <a:cs typeface="Times New Roman" panose="02020603050405020304" pitchFamily="18" charset="0"/>
                                </a:rPr>
                              </m:ctrlPr>
                            </m:sSubPr>
                            <m:e>
                              <m:r>
                                <a:rPr lang="en-US" sz="1800" i="1" dirty="0">
                                  <a:solidFill>
                                    <a:srgbClr val="234CF9"/>
                                  </a:solidFill>
                                  <a:latin typeface="Cambria Math" panose="02040503050406030204" pitchFamily="18" charset="0"/>
                                  <a:cs typeface="Times New Roman" panose="02020603050405020304" pitchFamily="18" charset="0"/>
                                </a:rPr>
                                <m:t>𝐻</m:t>
                              </m:r>
                            </m:e>
                            <m:sub>
                              <m:r>
                                <a:rPr lang="en-US" sz="1800" b="0" i="1" dirty="0" smtClean="0">
                                  <a:solidFill>
                                    <a:srgbClr val="234CF9"/>
                                  </a:solidFill>
                                  <a:latin typeface="Cambria Math" panose="02040503050406030204" pitchFamily="18" charset="0"/>
                                  <a:cs typeface="Times New Roman" panose="020206030504050203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𝐹</m:t>
                          </m:r>
                        </m:num>
                        <m:den>
                          <m:r>
                            <m:rPr>
                              <m:sty m:val="p"/>
                            </m:rPr>
                            <a:rPr lang="en-US" sz="1800" b="0" i="0" smtClean="0">
                              <a:latin typeface="Cambria Math" panose="02040503050406030204" pitchFamily="18" charset="0"/>
                            </a:rPr>
                            <m:t>S</m:t>
                          </m:r>
                        </m:den>
                      </m:f>
                      <m:r>
                        <a:rPr lang="en-US" sz="1800" b="0" i="1" smtClean="0">
                          <a:latin typeface="Cambria Math" panose="02040503050406030204" pitchFamily="18" charset="0"/>
                        </a:rPr>
                        <m:t>+1</m:t>
                      </m:r>
                    </m:oMath>
                  </m:oMathPara>
                </a14:m>
                <a:endParaRPr lang="en-US" sz="1800"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DE691D11-40FF-499C-B06B-19B8ED8E5E7B}"/>
                  </a:ext>
                </a:extLst>
              </p:cNvPr>
              <p:cNvSpPr txBox="1">
                <a:spLocks noRot="1" noChangeAspect="1" noMove="1" noResize="1" noEditPoints="1" noAdjustHandles="1" noChangeArrowheads="1" noChangeShapeType="1" noTextEdit="1"/>
              </p:cNvSpPr>
              <p:nvPr/>
            </p:nvSpPr>
            <p:spPr>
              <a:xfrm>
                <a:off x="6208620" y="2558157"/>
                <a:ext cx="1759071" cy="51854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1B11D71-C7A2-49CD-B13E-A536E69B1FBD}"/>
                  </a:ext>
                </a:extLst>
              </p:cNvPr>
              <p:cNvSpPr txBox="1"/>
              <p:nvPr/>
            </p:nvSpPr>
            <p:spPr>
              <a:xfrm>
                <a:off x="8653292" y="2556373"/>
                <a:ext cx="1827423" cy="518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solidFill>
                                <a:srgbClr val="234CF9"/>
                              </a:solidFill>
                              <a:latin typeface="Cambria Math" panose="02040503050406030204" pitchFamily="18" charset="0"/>
                              <a:cs typeface="Times New Roman" panose="02020603050405020304" pitchFamily="18" charset="0"/>
                            </a:rPr>
                          </m:ctrlPr>
                        </m:sSubPr>
                        <m:e>
                          <m:r>
                            <a:rPr lang="en-US" sz="1800" b="0" i="1" dirty="0" smtClean="0">
                              <a:solidFill>
                                <a:srgbClr val="234CF9"/>
                              </a:solidFill>
                              <a:latin typeface="Cambria Math" panose="02040503050406030204" pitchFamily="18" charset="0"/>
                              <a:cs typeface="Times New Roman" panose="02020603050405020304" pitchFamily="18" charset="0"/>
                            </a:rPr>
                            <m:t>𝑊</m:t>
                          </m:r>
                        </m:e>
                        <m:sub>
                          <m:r>
                            <a:rPr lang="en-US" sz="1800" i="1" dirty="0">
                              <a:solidFill>
                                <a:srgbClr val="234CF9"/>
                              </a:solidFill>
                              <a:latin typeface="Cambria Math" panose="02040503050406030204" pitchFamily="18" charset="0"/>
                              <a:cs typeface="Times New Roman" panose="02020603050405020304" pitchFamily="18" charset="0"/>
                            </a:rPr>
                            <m:t>2</m:t>
                          </m:r>
                        </m:sub>
                      </m:sSub>
                      <m:r>
                        <a:rPr lang="en-US" sz="1800" i="1" dirty="0">
                          <a:solidFill>
                            <a:srgbClr val="234CF9"/>
                          </a:solidFill>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i="1" dirty="0">
                                  <a:solidFill>
                                    <a:srgbClr val="234CF9"/>
                                  </a:solidFill>
                                  <a:latin typeface="Cambria Math" panose="02040503050406030204" pitchFamily="18" charset="0"/>
                                  <a:cs typeface="Times New Roman" panose="02020603050405020304" pitchFamily="18" charset="0"/>
                                </a:rPr>
                              </m:ctrlPr>
                            </m:sSubPr>
                            <m:e>
                              <m:r>
                                <a:rPr lang="en-US" sz="1800" b="0" i="1" dirty="0" smtClean="0">
                                  <a:solidFill>
                                    <a:srgbClr val="234CF9"/>
                                  </a:solidFill>
                                  <a:latin typeface="Cambria Math" panose="02040503050406030204" pitchFamily="18" charset="0"/>
                                  <a:cs typeface="Times New Roman" panose="02020603050405020304" pitchFamily="18" charset="0"/>
                                </a:rPr>
                                <m:t>𝑊</m:t>
                              </m:r>
                            </m:e>
                            <m:sub>
                              <m:r>
                                <a:rPr lang="en-US" sz="1800" b="0" i="1" dirty="0" smtClean="0">
                                  <a:solidFill>
                                    <a:srgbClr val="234CF9"/>
                                  </a:solidFill>
                                  <a:latin typeface="Cambria Math" panose="02040503050406030204" pitchFamily="18" charset="0"/>
                                  <a:cs typeface="Times New Roman" panose="020206030504050203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𝐹</m:t>
                          </m:r>
                        </m:num>
                        <m:den>
                          <m:r>
                            <m:rPr>
                              <m:sty m:val="p"/>
                            </m:rPr>
                            <a:rPr lang="en-US" sz="1800" b="0" i="0" smtClean="0">
                              <a:latin typeface="Cambria Math" panose="02040503050406030204" pitchFamily="18" charset="0"/>
                            </a:rPr>
                            <m:t>S</m:t>
                          </m:r>
                        </m:den>
                      </m:f>
                      <m:r>
                        <a:rPr lang="en-US" sz="1800" b="0" i="1" smtClean="0">
                          <a:latin typeface="Cambria Math" panose="02040503050406030204" pitchFamily="18" charset="0"/>
                        </a:rPr>
                        <m:t>+1</m:t>
                      </m:r>
                    </m:oMath>
                  </m:oMathPara>
                </a14:m>
                <a:endParaRPr lang="en-US" sz="1800" dirty="0">
                  <a:latin typeface="Times New Roman" panose="02020603050405020304" pitchFamily="18" charset="0"/>
                  <a:cs typeface="Times New Roman" panose="02020603050405020304" pitchFamily="18" charset="0"/>
                </a:endParaRPr>
              </a:p>
            </p:txBody>
          </p:sp>
        </mc:Choice>
        <mc:Fallback xmlns="">
          <p:sp>
            <p:nvSpPr>
              <p:cNvPr id="71" name="TextBox 70">
                <a:extLst>
                  <a:ext uri="{FF2B5EF4-FFF2-40B4-BE49-F238E27FC236}">
                    <a16:creationId xmlns:a16="http://schemas.microsoft.com/office/drawing/2014/main" id="{C1B11D71-C7A2-49CD-B13E-A536E69B1FBD}"/>
                  </a:ext>
                </a:extLst>
              </p:cNvPr>
              <p:cNvSpPr txBox="1">
                <a:spLocks noRot="1" noChangeAspect="1" noMove="1" noResize="1" noEditPoints="1" noAdjustHandles="1" noChangeArrowheads="1" noChangeShapeType="1" noTextEdit="1"/>
              </p:cNvSpPr>
              <p:nvPr/>
            </p:nvSpPr>
            <p:spPr>
              <a:xfrm>
                <a:off x="8653292" y="2556373"/>
                <a:ext cx="1827423" cy="51854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4D3E711-E797-4617-8282-FB41A8B603E7}"/>
                  </a:ext>
                </a:extLst>
              </p:cNvPr>
              <p:cNvSpPr txBox="1"/>
              <p:nvPr/>
            </p:nvSpPr>
            <p:spPr>
              <a:xfrm>
                <a:off x="11091753" y="2608556"/>
                <a:ext cx="857158" cy="276999"/>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solidFill>
                                <a:srgbClr val="234CF9"/>
                              </a:solidFill>
                              <a:latin typeface="Cambria Math" panose="02040503050406030204" pitchFamily="18" charset="0"/>
                              <a:cs typeface="Times New Roman" panose="02020603050405020304" pitchFamily="18" charset="0"/>
                            </a:rPr>
                          </m:ctrlPr>
                        </m:sSubPr>
                        <m:e>
                          <m:r>
                            <a:rPr lang="en-US" sz="1800" b="0" i="1" dirty="0" smtClean="0">
                              <a:solidFill>
                                <a:srgbClr val="234CF9"/>
                              </a:solidFill>
                              <a:latin typeface="Cambria Math" panose="02040503050406030204" pitchFamily="18" charset="0"/>
                              <a:cs typeface="Times New Roman" panose="02020603050405020304" pitchFamily="18" charset="0"/>
                            </a:rPr>
                            <m:t>𝐷</m:t>
                          </m:r>
                        </m:e>
                        <m:sub>
                          <m:r>
                            <a:rPr lang="en-US" sz="1800" b="0" i="1" dirty="0" smtClean="0">
                              <a:solidFill>
                                <a:srgbClr val="234CF9"/>
                              </a:solidFill>
                              <a:latin typeface="Cambria Math" panose="02040503050406030204" pitchFamily="18" charset="0"/>
                              <a:cs typeface="Times New Roman" panose="02020603050405020304" pitchFamily="18" charset="0"/>
                            </a:rPr>
                            <m:t>2</m:t>
                          </m:r>
                        </m:sub>
                      </m:sSub>
                      <m:r>
                        <a:rPr lang="en-US" sz="1800" b="0" i="1" dirty="0" smtClean="0">
                          <a:solidFill>
                            <a:srgbClr val="234CF9"/>
                          </a:solidFill>
                          <a:latin typeface="Cambria Math" panose="02040503050406030204" pitchFamily="18" charset="0"/>
                          <a:cs typeface="Times New Roman" panose="02020603050405020304" pitchFamily="18" charset="0"/>
                        </a:rPr>
                        <m:t>=</m:t>
                      </m:r>
                      <m:sSub>
                        <m:sSubPr>
                          <m:ctrlPr>
                            <a:rPr lang="en-US" sz="1800" i="1" dirty="0">
                              <a:solidFill>
                                <a:srgbClr val="234CF9"/>
                              </a:solidFill>
                              <a:latin typeface="Cambria Math" panose="02040503050406030204" pitchFamily="18" charset="0"/>
                              <a:cs typeface="Times New Roman" panose="02020603050405020304" pitchFamily="18" charset="0"/>
                            </a:rPr>
                          </m:ctrlPr>
                        </m:sSubPr>
                        <m:e>
                          <m:r>
                            <a:rPr lang="en-US" sz="1800" i="1" dirty="0">
                              <a:solidFill>
                                <a:srgbClr val="234CF9"/>
                              </a:solidFill>
                              <a:latin typeface="Cambria Math" panose="02040503050406030204" pitchFamily="18" charset="0"/>
                              <a:cs typeface="Times New Roman" panose="02020603050405020304" pitchFamily="18" charset="0"/>
                            </a:rPr>
                            <m:t>𝐷</m:t>
                          </m:r>
                        </m:e>
                        <m:sub>
                          <m:r>
                            <a:rPr lang="en-US" sz="1800" b="0" i="1" dirty="0" smtClean="0">
                              <a:solidFill>
                                <a:srgbClr val="234CF9"/>
                              </a:solidFill>
                              <a:latin typeface="Cambria Math" panose="02040503050406030204" pitchFamily="18" charset="0"/>
                              <a:cs typeface="Times New Roman" panose="02020603050405020304" pitchFamily="18" charset="0"/>
                            </a:rPr>
                            <m:t>1</m:t>
                          </m:r>
                        </m:sub>
                      </m:sSub>
                    </m:oMath>
                  </m:oMathPara>
                </a14:m>
                <a:endParaRPr lang="en-US" sz="1800" dirty="0"/>
              </a:p>
            </p:txBody>
          </p:sp>
        </mc:Choice>
        <mc:Fallback xmlns="">
          <p:sp>
            <p:nvSpPr>
              <p:cNvPr id="72" name="TextBox 71">
                <a:extLst>
                  <a:ext uri="{FF2B5EF4-FFF2-40B4-BE49-F238E27FC236}">
                    <a16:creationId xmlns:a16="http://schemas.microsoft.com/office/drawing/2014/main" id="{34D3E711-E797-4617-8282-FB41A8B603E7}"/>
                  </a:ext>
                </a:extLst>
              </p:cNvPr>
              <p:cNvSpPr txBox="1">
                <a:spLocks noRot="1" noChangeAspect="1" noMove="1" noResize="1" noEditPoints="1" noAdjustHandles="1" noChangeArrowheads="1" noChangeShapeType="1" noTextEdit="1"/>
              </p:cNvSpPr>
              <p:nvPr/>
            </p:nvSpPr>
            <p:spPr>
              <a:xfrm>
                <a:off x="11091753" y="2608556"/>
                <a:ext cx="857158" cy="276999"/>
              </a:xfrm>
              <a:prstGeom prst="rect">
                <a:avLst/>
              </a:prstGeom>
              <a:blipFill>
                <a:blip r:embed="rId17"/>
                <a:stretch>
                  <a:fillRect l="-6429" r="-2143" b="-15556"/>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90B07F89-FAE7-46C2-872E-3C4FDAEF888E}"/>
              </a:ext>
            </a:extLst>
          </p:cNvPr>
          <p:cNvSpPr txBox="1"/>
          <p:nvPr/>
        </p:nvSpPr>
        <p:spPr>
          <a:xfrm>
            <a:off x="182880" y="5274815"/>
            <a:ext cx="5899335" cy="1107996"/>
          </a:xfrm>
          <a:prstGeom prst="rect">
            <a:avLst/>
          </a:prstGeom>
          <a:noFill/>
        </p:spPr>
        <p:txBody>
          <a:bodyPr wrap="square" lIns="0" tIns="0" rIns="0" bIns="0">
            <a:spAutoFit/>
          </a:bodyPr>
          <a:lstStyle/>
          <a:p>
            <a:pPr marL="344488" indent="-344488" algn="just">
              <a:buClr>
                <a:srgbClr val="234CF9"/>
              </a:buClr>
              <a:buSzPct val="85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This step does </a:t>
            </a:r>
            <a:r>
              <a:rPr lang="en-US" sz="2400" b="1" dirty="0">
                <a:latin typeface="Times New Roman" panose="02020603050405020304" pitchFamily="18" charset="0"/>
                <a:cs typeface="Times New Roman" panose="02020603050405020304" pitchFamily="18" charset="0"/>
              </a:rPr>
              <a:t>NOT</a:t>
            </a:r>
            <a:r>
              <a:rPr lang="en-US" sz="2400" dirty="0">
                <a:latin typeface="Times New Roman" panose="02020603050405020304" pitchFamily="18" charset="0"/>
                <a:cs typeface="Times New Roman" panose="02020603050405020304" pitchFamily="18" charset="0"/>
              </a:rPr>
              <a:t> introduce </a:t>
            </a:r>
            <a:r>
              <a:rPr lang="en-US" sz="2400" u="sng" dirty="0">
                <a:solidFill>
                  <a:srgbClr val="FF0000"/>
                </a:solidFill>
                <a:latin typeface="Times New Roman" panose="02020603050405020304" pitchFamily="18" charset="0"/>
                <a:cs typeface="Times New Roman" panose="02020603050405020304" pitchFamily="18" charset="0"/>
              </a:rPr>
              <a:t>any parameters</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as it </a:t>
            </a:r>
            <a:r>
              <a:rPr lang="en-US" sz="2400" b="1" dirty="0">
                <a:latin typeface="Times New Roman" panose="02020603050405020304" pitchFamily="18" charset="0"/>
                <a:cs typeface="Times New Roman" panose="02020603050405020304" pitchFamily="18" charset="0"/>
              </a:rPr>
              <a:t>ONLY</a:t>
            </a:r>
            <a:r>
              <a:rPr lang="en-US" sz="2400" dirty="0">
                <a:latin typeface="Times New Roman" panose="02020603050405020304" pitchFamily="18" charset="0"/>
                <a:cs typeface="Times New Roman" panose="02020603050405020304" pitchFamily="18" charset="0"/>
              </a:rPr>
              <a:t> perform fixed computations of the </a:t>
            </a:r>
            <a:r>
              <a:rPr lang="en-US" sz="2400" b="1" dirty="0">
                <a:latin typeface="Times New Roman" panose="02020603050405020304" pitchFamily="18" charset="0"/>
                <a:cs typeface="Times New Roman" panose="02020603050405020304" pitchFamily="18" charset="0"/>
              </a:rPr>
              <a:t>activation map values</a:t>
            </a:r>
          </a:p>
        </p:txBody>
      </p:sp>
      <p:sp>
        <p:nvSpPr>
          <p:cNvPr id="43" name="Slide Number Placeholder 16">
            <a:extLst>
              <a:ext uri="{FF2B5EF4-FFF2-40B4-BE49-F238E27FC236}">
                <a16:creationId xmlns:a16="http://schemas.microsoft.com/office/drawing/2014/main" id="{C08A2ACA-D431-46A9-A155-FBA09342E559}"/>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22</a:t>
            </a:fld>
            <a:endParaRPr lang="en-US" sz="1680" dirty="0">
              <a:solidFill>
                <a:schemeClr val="tx1"/>
              </a:solidFill>
              <a:latin typeface="Times New Roman" panose="02020603050405020304" pitchFamily="18" charset="0"/>
              <a:cs typeface="Times New Roman" panose="02020603050405020304" pitchFamily="18" charset="0"/>
            </a:endParaRPr>
          </a:p>
        </p:txBody>
      </p:sp>
      <p:grpSp>
        <p:nvGrpSpPr>
          <p:cNvPr id="65" name="Group 64">
            <a:extLst>
              <a:ext uri="{FF2B5EF4-FFF2-40B4-BE49-F238E27FC236}">
                <a16:creationId xmlns:a16="http://schemas.microsoft.com/office/drawing/2014/main" id="{D02CCAFF-FEA7-47B9-8504-5B88E3763011}"/>
              </a:ext>
            </a:extLst>
          </p:cNvPr>
          <p:cNvGrpSpPr/>
          <p:nvPr/>
        </p:nvGrpSpPr>
        <p:grpSpPr>
          <a:xfrm>
            <a:off x="9919173" y="5087254"/>
            <a:ext cx="1810226" cy="1284284"/>
            <a:chOff x="9272895" y="4894882"/>
            <a:chExt cx="1810226" cy="1284284"/>
          </a:xfrm>
        </p:grpSpPr>
        <p:pic>
          <p:nvPicPr>
            <p:cNvPr id="23" name="Picture 22">
              <a:extLst>
                <a:ext uri="{FF2B5EF4-FFF2-40B4-BE49-F238E27FC236}">
                  <a16:creationId xmlns:a16="http://schemas.microsoft.com/office/drawing/2014/main" id="{259F12AC-245E-4B67-A77D-008721ACE3CF}"/>
                </a:ext>
              </a:extLst>
            </p:cNvPr>
            <p:cNvPicPr>
              <a:picLocks noChangeAspect="1"/>
            </p:cNvPicPr>
            <p:nvPr/>
          </p:nvPicPr>
          <p:blipFill rotWithShape="1">
            <a:blip r:embed="rId2"/>
            <a:srcRect l="71125" t="17898" b="48947"/>
            <a:stretch/>
          </p:blipFill>
          <p:spPr>
            <a:xfrm>
              <a:off x="9364914" y="4894882"/>
              <a:ext cx="1226882" cy="1094620"/>
            </a:xfrm>
            <a:prstGeom prst="rect">
              <a:avLst/>
            </a:prstGeom>
          </p:spPr>
        </p:pic>
        <p:grpSp>
          <p:nvGrpSpPr>
            <p:cNvPr id="55" name="Group 54">
              <a:extLst>
                <a:ext uri="{FF2B5EF4-FFF2-40B4-BE49-F238E27FC236}">
                  <a16:creationId xmlns:a16="http://schemas.microsoft.com/office/drawing/2014/main" id="{345D341E-6ED3-4C54-9C48-4ABB58AB308E}"/>
                </a:ext>
              </a:extLst>
            </p:cNvPr>
            <p:cNvGrpSpPr/>
            <p:nvPr/>
          </p:nvGrpSpPr>
          <p:grpSpPr>
            <a:xfrm>
              <a:off x="9272895" y="4953040"/>
              <a:ext cx="1482884" cy="948311"/>
              <a:chOff x="6501908" y="5327210"/>
              <a:chExt cx="1482884" cy="948311"/>
            </a:xfrm>
          </p:grpSpPr>
          <p:cxnSp>
            <p:nvCxnSpPr>
              <p:cNvPr id="47" name="Straight Connector 46">
                <a:extLst>
                  <a:ext uri="{FF2B5EF4-FFF2-40B4-BE49-F238E27FC236}">
                    <a16:creationId xmlns:a16="http://schemas.microsoft.com/office/drawing/2014/main" id="{93F2628B-416E-444D-8A3B-0DFCB1DA5E5F}"/>
                  </a:ext>
                </a:extLst>
              </p:cNvPr>
              <p:cNvCxnSpPr/>
              <p:nvPr/>
            </p:nvCxnSpPr>
            <p:spPr>
              <a:xfrm>
                <a:off x="7710472" y="5878088"/>
                <a:ext cx="274320" cy="0"/>
              </a:xfrm>
              <a:prstGeom prst="line">
                <a:avLst/>
              </a:prstGeom>
              <a:ln w="19050">
                <a:solidFill>
                  <a:srgbClr val="234CF9"/>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08BE11-A4A2-4439-B88F-C517D72C9868}"/>
                  </a:ext>
                </a:extLst>
              </p:cNvPr>
              <p:cNvCxnSpPr/>
              <p:nvPr/>
            </p:nvCxnSpPr>
            <p:spPr>
              <a:xfrm>
                <a:off x="7497810" y="6074089"/>
                <a:ext cx="365760" cy="0"/>
              </a:xfrm>
              <a:prstGeom prst="line">
                <a:avLst/>
              </a:prstGeom>
              <a:ln w="19050">
                <a:solidFill>
                  <a:srgbClr val="234CF9"/>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410F6AB-A54D-4458-9B80-961BDC7F62B2}"/>
                  </a:ext>
                </a:extLst>
              </p:cNvPr>
              <p:cNvCxnSpPr>
                <a:cxnSpLocks/>
              </p:cNvCxnSpPr>
              <p:nvPr/>
            </p:nvCxnSpPr>
            <p:spPr>
              <a:xfrm flipH="1">
                <a:off x="7779977" y="5870095"/>
                <a:ext cx="171011" cy="178343"/>
              </a:xfrm>
              <a:prstGeom prst="straightConnector1">
                <a:avLst/>
              </a:prstGeom>
              <a:ln>
                <a:solidFill>
                  <a:srgbClr val="234CF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98DFE7C-0125-44B2-9558-9381C74F150B}"/>
                  </a:ext>
                </a:extLst>
              </p:cNvPr>
              <p:cNvCxnSpPr/>
              <p:nvPr/>
            </p:nvCxnSpPr>
            <p:spPr>
              <a:xfrm>
                <a:off x="7698872" y="5327210"/>
                <a:ext cx="274320" cy="0"/>
              </a:xfrm>
              <a:prstGeom prst="line">
                <a:avLst/>
              </a:prstGeom>
              <a:ln w="19050">
                <a:solidFill>
                  <a:srgbClr val="234CF9"/>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36C7E4B-D4F7-4D60-A33E-1969039347AA}"/>
                  </a:ext>
                </a:extLst>
              </p:cNvPr>
              <p:cNvCxnSpPr>
                <a:cxnSpLocks/>
              </p:cNvCxnSpPr>
              <p:nvPr/>
            </p:nvCxnSpPr>
            <p:spPr>
              <a:xfrm>
                <a:off x="7942722" y="5332791"/>
                <a:ext cx="0" cy="545297"/>
              </a:xfrm>
              <a:prstGeom prst="straightConnector1">
                <a:avLst/>
              </a:prstGeom>
              <a:ln>
                <a:solidFill>
                  <a:srgbClr val="234CF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143B00-B4F8-49E3-BEC6-DCEB5C77838B}"/>
                  </a:ext>
                </a:extLst>
              </p:cNvPr>
              <p:cNvCxnSpPr>
                <a:cxnSpLocks/>
              </p:cNvCxnSpPr>
              <p:nvPr/>
            </p:nvCxnSpPr>
            <p:spPr>
              <a:xfrm flipH="1">
                <a:off x="7322442" y="6087328"/>
                <a:ext cx="182880" cy="182880"/>
              </a:xfrm>
              <a:prstGeom prst="line">
                <a:avLst/>
              </a:prstGeom>
              <a:ln w="19050">
                <a:solidFill>
                  <a:srgbClr val="234CF9"/>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D44A562-CE18-4967-AC14-1AC419D8F4F2}"/>
                  </a:ext>
                </a:extLst>
              </p:cNvPr>
              <p:cNvCxnSpPr>
                <a:cxnSpLocks/>
              </p:cNvCxnSpPr>
              <p:nvPr/>
            </p:nvCxnSpPr>
            <p:spPr>
              <a:xfrm flipH="1">
                <a:off x="6501908" y="6092641"/>
                <a:ext cx="182880" cy="182880"/>
              </a:xfrm>
              <a:prstGeom prst="line">
                <a:avLst/>
              </a:prstGeom>
              <a:ln w="19050">
                <a:solidFill>
                  <a:srgbClr val="234CF9"/>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424FEFA-E453-4AA1-9A41-BFF0A1D1D5DD}"/>
                  </a:ext>
                </a:extLst>
              </p:cNvPr>
              <p:cNvCxnSpPr>
                <a:cxnSpLocks/>
              </p:cNvCxnSpPr>
              <p:nvPr/>
            </p:nvCxnSpPr>
            <p:spPr>
              <a:xfrm>
                <a:off x="6544339" y="6232872"/>
                <a:ext cx="787524" cy="8698"/>
              </a:xfrm>
              <a:prstGeom prst="straightConnector1">
                <a:avLst/>
              </a:prstGeom>
              <a:ln>
                <a:solidFill>
                  <a:srgbClr val="234CF9"/>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AE76AEF-8E81-4859-961C-8A6A4A5628BF}"/>
                    </a:ext>
                  </a:extLst>
                </p:cNvPr>
                <p:cNvSpPr txBox="1"/>
                <p:nvPr/>
              </p:nvSpPr>
              <p:spPr>
                <a:xfrm>
                  <a:off x="9530552" y="5845677"/>
                  <a:ext cx="367152" cy="333489"/>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srgbClr val="234CF9"/>
                                </a:solidFill>
                                <a:latin typeface="Cambria Math" panose="02040503050406030204" pitchFamily="18" charset="0"/>
                                <a:cs typeface="Times New Roman" panose="02020603050405020304" pitchFamily="18" charset="0"/>
                              </a:rPr>
                            </m:ctrlPr>
                          </m:sSubPr>
                          <m:e>
                            <m:r>
                              <a:rPr lang="en-US" b="0" i="1" dirty="0" smtClean="0">
                                <a:solidFill>
                                  <a:srgbClr val="234CF9"/>
                                </a:solidFill>
                                <a:latin typeface="Cambria Math" panose="02040503050406030204" pitchFamily="18" charset="0"/>
                                <a:cs typeface="Times New Roman" panose="02020603050405020304" pitchFamily="18" charset="0"/>
                              </a:rPr>
                              <m:t>𝐷</m:t>
                            </m:r>
                          </m:e>
                          <m:sub>
                            <m:r>
                              <a:rPr lang="en-US" b="0" i="1" dirty="0" smtClean="0">
                                <a:solidFill>
                                  <a:srgbClr val="234CF9"/>
                                </a:solidFill>
                                <a:latin typeface="Cambria Math" panose="02040503050406030204" pitchFamily="18" charset="0"/>
                                <a:cs typeface="Times New Roman" panose="02020603050405020304" pitchFamily="18" charset="0"/>
                              </a:rPr>
                              <m:t>2</m:t>
                            </m:r>
                          </m:sub>
                        </m:sSub>
                      </m:oMath>
                    </m:oMathPara>
                  </a14:m>
                  <a:endParaRPr lang="en-US" dirty="0"/>
                </a:p>
              </p:txBody>
            </p:sp>
          </mc:Choice>
          <mc:Fallback xmlns="">
            <p:sp>
              <p:nvSpPr>
                <p:cNvPr id="62" name="TextBox 61">
                  <a:extLst>
                    <a:ext uri="{FF2B5EF4-FFF2-40B4-BE49-F238E27FC236}">
                      <a16:creationId xmlns:a16="http://schemas.microsoft.com/office/drawing/2014/main" id="{DAE76AEF-8E81-4859-961C-8A6A4A5628BF}"/>
                    </a:ext>
                  </a:extLst>
                </p:cNvPr>
                <p:cNvSpPr txBox="1">
                  <a:spLocks noRot="1" noChangeAspect="1" noMove="1" noResize="1" noEditPoints="1" noAdjustHandles="1" noChangeArrowheads="1" noChangeShapeType="1" noTextEdit="1"/>
                </p:cNvSpPr>
                <p:nvPr/>
              </p:nvSpPr>
              <p:spPr>
                <a:xfrm>
                  <a:off x="9530552" y="5845677"/>
                  <a:ext cx="367152" cy="333489"/>
                </a:xfrm>
                <a:prstGeom prst="rect">
                  <a:avLst/>
                </a:prstGeom>
                <a:blipFill>
                  <a:blip r:embed="rId18"/>
                  <a:stretch>
                    <a:fillRect l="-16667" r="-5000"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4F03C63-B199-42B8-A35F-359D524D2939}"/>
                    </a:ext>
                  </a:extLst>
                </p:cNvPr>
                <p:cNvSpPr txBox="1"/>
                <p:nvPr/>
              </p:nvSpPr>
              <p:spPr>
                <a:xfrm>
                  <a:off x="10664417" y="5515516"/>
                  <a:ext cx="418704" cy="333489"/>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srgbClr val="234CF9"/>
                                </a:solidFill>
                                <a:latin typeface="Cambria Math" panose="02040503050406030204" pitchFamily="18" charset="0"/>
                                <a:cs typeface="Times New Roman" panose="02020603050405020304" pitchFamily="18" charset="0"/>
                              </a:rPr>
                            </m:ctrlPr>
                          </m:sSubPr>
                          <m:e>
                            <m:r>
                              <a:rPr lang="en-US" b="0" i="1" dirty="0" smtClean="0">
                                <a:solidFill>
                                  <a:srgbClr val="234CF9"/>
                                </a:solidFill>
                                <a:latin typeface="Cambria Math" panose="02040503050406030204" pitchFamily="18" charset="0"/>
                                <a:cs typeface="Times New Roman" panose="02020603050405020304" pitchFamily="18" charset="0"/>
                              </a:rPr>
                              <m:t>𝑊</m:t>
                            </m:r>
                          </m:e>
                          <m:sub>
                            <m:r>
                              <a:rPr lang="en-US" b="0" i="1" dirty="0" smtClean="0">
                                <a:solidFill>
                                  <a:srgbClr val="234CF9"/>
                                </a:solidFill>
                                <a:latin typeface="Cambria Math" panose="02040503050406030204" pitchFamily="18" charset="0"/>
                                <a:cs typeface="Times New Roman" panose="020206030504050203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84F03C63-B199-42B8-A35F-359D524D2939}"/>
                    </a:ext>
                  </a:extLst>
                </p:cNvPr>
                <p:cNvSpPr txBox="1">
                  <a:spLocks noRot="1" noChangeAspect="1" noMove="1" noResize="1" noEditPoints="1" noAdjustHandles="1" noChangeArrowheads="1" noChangeShapeType="1" noTextEdit="1"/>
                </p:cNvSpPr>
                <p:nvPr/>
              </p:nvSpPr>
              <p:spPr>
                <a:xfrm>
                  <a:off x="10664417" y="5515516"/>
                  <a:ext cx="418704" cy="333489"/>
                </a:xfrm>
                <a:prstGeom prst="rect">
                  <a:avLst/>
                </a:prstGeom>
                <a:blipFill>
                  <a:blip r:embed="rId19"/>
                  <a:stretch>
                    <a:fillRect l="-14493" r="-4348"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F3C37C6-4FA9-4890-8C72-6361263B6D39}"/>
                    </a:ext>
                  </a:extLst>
                </p:cNvPr>
                <p:cNvSpPr txBox="1"/>
                <p:nvPr/>
              </p:nvSpPr>
              <p:spPr>
                <a:xfrm>
                  <a:off x="10706351" y="5008331"/>
                  <a:ext cx="376770" cy="333489"/>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srgbClr val="234CF9"/>
                                </a:solidFill>
                                <a:latin typeface="Cambria Math" panose="02040503050406030204" pitchFamily="18" charset="0"/>
                                <a:cs typeface="Times New Roman" panose="02020603050405020304" pitchFamily="18" charset="0"/>
                              </a:rPr>
                            </m:ctrlPr>
                          </m:sSubPr>
                          <m:e>
                            <m:r>
                              <a:rPr lang="en-US" b="0" i="1" dirty="0" smtClean="0">
                                <a:solidFill>
                                  <a:srgbClr val="234CF9"/>
                                </a:solidFill>
                                <a:latin typeface="Cambria Math" panose="02040503050406030204" pitchFamily="18" charset="0"/>
                                <a:cs typeface="Times New Roman" panose="02020603050405020304" pitchFamily="18" charset="0"/>
                              </a:rPr>
                              <m:t>𝐻</m:t>
                            </m:r>
                          </m:e>
                          <m:sub>
                            <m:r>
                              <a:rPr lang="en-US" b="0" i="1" dirty="0" smtClean="0">
                                <a:solidFill>
                                  <a:srgbClr val="234CF9"/>
                                </a:solidFill>
                                <a:latin typeface="Cambria Math" panose="02040503050406030204" pitchFamily="18" charset="0"/>
                                <a:cs typeface="Times New Roman" panose="02020603050405020304" pitchFamily="18" charset="0"/>
                              </a:rPr>
                              <m:t>2</m:t>
                            </m:r>
                          </m:sub>
                        </m:sSub>
                      </m:oMath>
                    </m:oMathPara>
                  </a14:m>
                  <a:endParaRPr lang="en-US" dirty="0"/>
                </a:p>
              </p:txBody>
            </p:sp>
          </mc:Choice>
          <mc:Fallback xmlns="">
            <p:sp>
              <p:nvSpPr>
                <p:cNvPr id="64" name="TextBox 63">
                  <a:extLst>
                    <a:ext uri="{FF2B5EF4-FFF2-40B4-BE49-F238E27FC236}">
                      <a16:creationId xmlns:a16="http://schemas.microsoft.com/office/drawing/2014/main" id="{9F3C37C6-4FA9-4890-8C72-6361263B6D39}"/>
                    </a:ext>
                  </a:extLst>
                </p:cNvPr>
                <p:cNvSpPr txBox="1">
                  <a:spLocks noRot="1" noChangeAspect="1" noMove="1" noResize="1" noEditPoints="1" noAdjustHandles="1" noChangeArrowheads="1" noChangeShapeType="1" noTextEdit="1"/>
                </p:cNvSpPr>
                <p:nvPr/>
              </p:nvSpPr>
              <p:spPr>
                <a:xfrm>
                  <a:off x="10706351" y="5008331"/>
                  <a:ext cx="376770" cy="333489"/>
                </a:xfrm>
                <a:prstGeom prst="rect">
                  <a:avLst/>
                </a:prstGeom>
                <a:blipFill>
                  <a:blip r:embed="rId20"/>
                  <a:stretch>
                    <a:fillRect l="-16129" r="-4839" b="-12727"/>
                  </a:stretch>
                </a:blipFill>
              </p:spPr>
              <p:txBody>
                <a:bodyPr/>
                <a:lstStyle/>
                <a:p>
                  <a:r>
                    <a:rPr lang="en-US">
                      <a:noFill/>
                    </a:rPr>
                    <a:t> </a:t>
                  </a:r>
                </a:p>
              </p:txBody>
            </p:sp>
          </mc:Fallback>
        </mc:AlternateContent>
      </p:grpSp>
      <p:sp>
        <p:nvSpPr>
          <p:cNvPr id="91" name="Right Arrow 25">
            <a:extLst>
              <a:ext uri="{FF2B5EF4-FFF2-40B4-BE49-F238E27FC236}">
                <a16:creationId xmlns:a16="http://schemas.microsoft.com/office/drawing/2014/main" id="{59A3E9A5-A682-4E0E-89CA-2DCCFFDB1D90}"/>
              </a:ext>
            </a:extLst>
          </p:cNvPr>
          <p:cNvSpPr/>
          <p:nvPr/>
        </p:nvSpPr>
        <p:spPr>
          <a:xfrm>
            <a:off x="9124786" y="5391824"/>
            <a:ext cx="663786" cy="27700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EF9036E7-69B7-4647-9025-94CC7DAB353E}"/>
              </a:ext>
            </a:extLst>
          </p:cNvPr>
          <p:cNvSpPr txBox="1"/>
          <p:nvPr/>
        </p:nvSpPr>
        <p:spPr>
          <a:xfrm>
            <a:off x="9022936" y="5032528"/>
            <a:ext cx="915635" cy="369332"/>
          </a:xfrm>
          <a:prstGeom prst="rect">
            <a:avLst/>
          </a:prstGeom>
          <a:noFill/>
        </p:spPr>
        <p:txBody>
          <a:bodyPr wrap="none">
            <a:spAutoFit/>
          </a:bodyPr>
          <a:lstStyle/>
          <a:p>
            <a:r>
              <a:rPr lang="en-US" sz="1800" b="1" dirty="0">
                <a:latin typeface="Times New Roman" panose="02020603050405020304" pitchFamily="18" charset="0"/>
                <a:cs typeface="Times New Roman" panose="02020603050405020304" pitchFamily="18" charset="0"/>
              </a:rPr>
              <a:t>pooling</a:t>
            </a:r>
            <a:endParaRPr lang="en-US" sz="1800" dirty="0"/>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F4A7D66-E081-4B58-9B87-EC22A1720B0B}"/>
                  </a:ext>
                </a:extLst>
              </p:cNvPr>
              <p:cNvSpPr txBox="1"/>
              <p:nvPr/>
            </p:nvSpPr>
            <p:spPr>
              <a:xfrm>
                <a:off x="6244625" y="3856549"/>
                <a:ext cx="2311338"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solidFill>
                                <a:srgbClr val="FF0000"/>
                              </a:solidFill>
                              <a:latin typeface="Cambria Math" panose="02040503050406030204" pitchFamily="18" charset="0"/>
                              <a:cs typeface="Times New Roman" panose="02020603050405020304" pitchFamily="18" charset="0"/>
                            </a:rPr>
                          </m:ctrlPr>
                        </m:sSubPr>
                        <m:e>
                          <m:r>
                            <a:rPr lang="en-US" sz="1800" i="1" dirty="0">
                              <a:solidFill>
                                <a:srgbClr val="FF0000"/>
                              </a:solidFill>
                              <a:latin typeface="Cambria Math" panose="02040503050406030204" pitchFamily="18" charset="0"/>
                              <a:cs typeface="Times New Roman" panose="02020603050405020304" pitchFamily="18" charset="0"/>
                            </a:rPr>
                            <m:t>𝐻</m:t>
                          </m:r>
                        </m:e>
                        <m:sub>
                          <m:r>
                            <a:rPr lang="en-US" sz="1800" i="1" dirty="0">
                              <a:solidFill>
                                <a:srgbClr val="FF0000"/>
                              </a:solidFill>
                              <a:latin typeface="Cambria Math" panose="02040503050406030204" pitchFamily="18" charset="0"/>
                              <a:cs typeface="Times New Roman" panose="02020603050405020304" pitchFamily="18" charset="0"/>
                            </a:rPr>
                            <m:t>2</m:t>
                          </m:r>
                        </m:sub>
                      </m:sSub>
                      <m:r>
                        <a:rPr lang="en-US" sz="1800" i="1" dirty="0">
                          <a:solidFill>
                            <a:srgbClr val="FF0000"/>
                          </a:solidFill>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i="1" dirty="0">
                                  <a:solidFill>
                                    <a:srgbClr val="234CF9"/>
                                  </a:solidFill>
                                  <a:latin typeface="Cambria Math" panose="02040503050406030204" pitchFamily="18" charset="0"/>
                                  <a:cs typeface="Times New Roman" panose="02020603050405020304" pitchFamily="18" charset="0"/>
                                </a:rPr>
                              </m:ctrlPr>
                            </m:sSubPr>
                            <m:e>
                              <m:r>
                                <a:rPr lang="en-US" sz="1800" i="1" dirty="0">
                                  <a:solidFill>
                                    <a:srgbClr val="234CF9"/>
                                  </a:solidFill>
                                  <a:latin typeface="Cambria Math" panose="02040503050406030204" pitchFamily="18" charset="0"/>
                                  <a:cs typeface="Times New Roman" panose="02020603050405020304" pitchFamily="18" charset="0"/>
                                </a:rPr>
                                <m:t>𝐻</m:t>
                              </m:r>
                            </m:e>
                            <m:sub>
                              <m:r>
                                <a:rPr lang="en-US" sz="1800" b="0" i="1" dirty="0" smtClean="0">
                                  <a:solidFill>
                                    <a:srgbClr val="234CF9"/>
                                  </a:solidFill>
                                  <a:latin typeface="Cambria Math" panose="02040503050406030204" pitchFamily="18" charset="0"/>
                                  <a:cs typeface="Times New Roman" panose="02020603050405020304" pitchFamily="18" charset="0"/>
                                </a:rPr>
                                <m:t>1</m:t>
                              </m:r>
                            </m:sub>
                          </m:sSub>
                          <m:r>
                            <a:rPr lang="en-US" sz="1800" b="0" i="1" dirty="0" smtClean="0">
                              <a:solidFill>
                                <a:srgbClr val="234CF9"/>
                              </a:solidFill>
                              <a:latin typeface="Cambria Math" panose="02040503050406030204" pitchFamily="18" charset="0"/>
                              <a:cs typeface="Times New Roman" panose="02020603050405020304" pitchFamily="18" charset="0"/>
                            </a:rPr>
                            <m:t>+2</m:t>
                          </m:r>
                          <m:r>
                            <a:rPr lang="en-US" sz="1800" b="0" i="1" dirty="0" smtClean="0">
                              <a:solidFill>
                                <a:srgbClr val="234CF9"/>
                              </a:solidFill>
                              <a:latin typeface="Cambria Math" panose="02040503050406030204" pitchFamily="18" charset="0"/>
                              <a:cs typeface="Times New Roman" panose="020206030504050203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𝐹</m:t>
                          </m:r>
                        </m:num>
                        <m:den>
                          <m:r>
                            <m:rPr>
                              <m:sty m:val="p"/>
                            </m:rPr>
                            <a:rPr lang="en-US" sz="1800" b="0" i="0" smtClean="0">
                              <a:latin typeface="Cambria Math" panose="02040503050406030204" pitchFamily="18" charset="0"/>
                            </a:rPr>
                            <m:t>S</m:t>
                          </m:r>
                        </m:den>
                      </m:f>
                      <m:r>
                        <a:rPr lang="en-US" sz="1800" b="0" i="1" smtClean="0">
                          <a:latin typeface="Cambria Math" panose="02040503050406030204" pitchFamily="18" charset="0"/>
                        </a:rPr>
                        <m:t>+1</m:t>
                      </m:r>
                    </m:oMath>
                  </m:oMathPara>
                </a14:m>
                <a:endParaRPr lang="en-US" sz="1800" dirty="0">
                  <a:latin typeface="Times New Roman" panose="02020603050405020304" pitchFamily="18" charset="0"/>
                  <a:cs typeface="Times New Roman" panose="02020603050405020304" pitchFamily="18" charset="0"/>
                </a:endParaRPr>
              </a:p>
            </p:txBody>
          </p:sp>
        </mc:Choice>
        <mc:Fallback xmlns="">
          <p:sp>
            <p:nvSpPr>
              <p:cNvPr id="58" name="TextBox 57">
                <a:extLst>
                  <a:ext uri="{FF2B5EF4-FFF2-40B4-BE49-F238E27FC236}">
                    <a16:creationId xmlns:a16="http://schemas.microsoft.com/office/drawing/2014/main" id="{0F4A7D66-E081-4B58-9B87-EC22A1720B0B}"/>
                  </a:ext>
                </a:extLst>
              </p:cNvPr>
              <p:cNvSpPr txBox="1">
                <a:spLocks noRot="1" noChangeAspect="1" noMove="1" noResize="1" noEditPoints="1" noAdjustHandles="1" noChangeArrowheads="1" noChangeShapeType="1" noTextEdit="1"/>
              </p:cNvSpPr>
              <p:nvPr/>
            </p:nvSpPr>
            <p:spPr>
              <a:xfrm>
                <a:off x="6244625" y="3856549"/>
                <a:ext cx="2311338" cy="520399"/>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26977B5-81A6-484D-A57A-F439EE87C122}"/>
                  </a:ext>
                </a:extLst>
              </p:cNvPr>
              <p:cNvSpPr txBox="1"/>
              <p:nvPr/>
            </p:nvSpPr>
            <p:spPr>
              <a:xfrm>
                <a:off x="8628847" y="3823310"/>
                <a:ext cx="237969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solidFill>
                                <a:srgbClr val="FF0000"/>
                              </a:solidFill>
                              <a:latin typeface="Cambria Math" panose="02040503050406030204" pitchFamily="18" charset="0"/>
                              <a:cs typeface="Times New Roman" panose="02020603050405020304" pitchFamily="18" charset="0"/>
                            </a:rPr>
                          </m:ctrlPr>
                        </m:sSubPr>
                        <m:e>
                          <m:r>
                            <a:rPr lang="en-US" sz="1800" b="0" i="1" dirty="0" smtClean="0">
                              <a:solidFill>
                                <a:srgbClr val="FF0000"/>
                              </a:solidFill>
                              <a:latin typeface="Cambria Math" panose="02040503050406030204" pitchFamily="18" charset="0"/>
                              <a:cs typeface="Times New Roman" panose="02020603050405020304" pitchFamily="18" charset="0"/>
                            </a:rPr>
                            <m:t>𝑊</m:t>
                          </m:r>
                        </m:e>
                        <m:sub>
                          <m:r>
                            <a:rPr lang="en-US" sz="1800" i="1" dirty="0">
                              <a:solidFill>
                                <a:srgbClr val="FF0000"/>
                              </a:solidFill>
                              <a:latin typeface="Cambria Math" panose="02040503050406030204" pitchFamily="18" charset="0"/>
                              <a:cs typeface="Times New Roman" panose="02020603050405020304" pitchFamily="18" charset="0"/>
                            </a:rPr>
                            <m:t>2</m:t>
                          </m:r>
                        </m:sub>
                      </m:sSub>
                      <m:r>
                        <a:rPr lang="en-US" sz="1800" i="1" dirty="0">
                          <a:solidFill>
                            <a:srgbClr val="FF0000"/>
                          </a:solidFill>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i="1" dirty="0">
                                  <a:solidFill>
                                    <a:srgbClr val="234CF9"/>
                                  </a:solidFill>
                                  <a:latin typeface="Cambria Math" panose="02040503050406030204" pitchFamily="18" charset="0"/>
                                  <a:cs typeface="Times New Roman" panose="02020603050405020304" pitchFamily="18" charset="0"/>
                                </a:rPr>
                              </m:ctrlPr>
                            </m:sSubPr>
                            <m:e>
                              <m:r>
                                <a:rPr lang="en-US" sz="1800" b="0" i="1" dirty="0" smtClean="0">
                                  <a:solidFill>
                                    <a:srgbClr val="234CF9"/>
                                  </a:solidFill>
                                  <a:latin typeface="Cambria Math" panose="02040503050406030204" pitchFamily="18" charset="0"/>
                                  <a:cs typeface="Times New Roman" panose="02020603050405020304" pitchFamily="18" charset="0"/>
                                </a:rPr>
                                <m:t>𝑊</m:t>
                              </m:r>
                            </m:e>
                            <m:sub>
                              <m:r>
                                <a:rPr lang="en-US" sz="1800" b="0" i="1" dirty="0" smtClean="0">
                                  <a:solidFill>
                                    <a:srgbClr val="234CF9"/>
                                  </a:solidFill>
                                  <a:latin typeface="Cambria Math" panose="02040503050406030204" pitchFamily="18" charset="0"/>
                                  <a:cs typeface="Times New Roman" panose="02020603050405020304" pitchFamily="18" charset="0"/>
                                </a:rPr>
                                <m:t>1</m:t>
                              </m:r>
                            </m:sub>
                          </m:sSub>
                          <m:r>
                            <a:rPr lang="en-US" sz="1800" b="0" i="1" dirty="0" smtClean="0">
                              <a:solidFill>
                                <a:srgbClr val="234CF9"/>
                              </a:solidFill>
                              <a:latin typeface="Cambria Math" panose="02040503050406030204" pitchFamily="18" charset="0"/>
                              <a:cs typeface="Times New Roman" panose="02020603050405020304" pitchFamily="18" charset="0"/>
                            </a:rPr>
                            <m:t>+2</m:t>
                          </m:r>
                          <m:r>
                            <a:rPr lang="en-US" sz="1800" b="0" i="1" dirty="0" smtClean="0">
                              <a:solidFill>
                                <a:srgbClr val="234CF9"/>
                              </a:solidFill>
                              <a:latin typeface="Cambria Math" panose="02040503050406030204" pitchFamily="18" charset="0"/>
                              <a:cs typeface="Times New Roman" panose="020206030504050203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𝐹</m:t>
                          </m:r>
                        </m:num>
                        <m:den>
                          <m:r>
                            <m:rPr>
                              <m:sty m:val="p"/>
                            </m:rPr>
                            <a:rPr lang="en-US" sz="1800" b="0" i="0" smtClean="0">
                              <a:latin typeface="Cambria Math" panose="02040503050406030204" pitchFamily="18" charset="0"/>
                            </a:rPr>
                            <m:t>S</m:t>
                          </m:r>
                        </m:den>
                      </m:f>
                      <m:r>
                        <a:rPr lang="en-US" sz="1800" b="0" i="1" smtClean="0">
                          <a:latin typeface="Cambria Math" panose="02040503050406030204" pitchFamily="18" charset="0"/>
                        </a:rPr>
                        <m:t>+1</m:t>
                      </m:r>
                    </m:oMath>
                  </m:oMathPara>
                </a14:m>
                <a:endParaRPr lang="en-US" sz="18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226977B5-81A6-484D-A57A-F439EE87C122}"/>
                  </a:ext>
                </a:extLst>
              </p:cNvPr>
              <p:cNvSpPr txBox="1">
                <a:spLocks noRot="1" noChangeAspect="1" noMove="1" noResize="1" noEditPoints="1" noAdjustHandles="1" noChangeArrowheads="1" noChangeShapeType="1" noTextEdit="1"/>
              </p:cNvSpPr>
              <p:nvPr/>
            </p:nvSpPr>
            <p:spPr>
              <a:xfrm>
                <a:off x="8628847" y="3823310"/>
                <a:ext cx="2379690" cy="520399"/>
              </a:xfrm>
              <a:prstGeom prst="rect">
                <a:avLst/>
              </a:prstGeom>
              <a:blipFill>
                <a:blip r:embed="rId22"/>
                <a:stretch>
                  <a:fillRect/>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3BA6651F-C812-4DF0-BB4F-DAE8E0C71456}"/>
              </a:ext>
            </a:extLst>
          </p:cNvPr>
          <p:cNvSpPr txBox="1"/>
          <p:nvPr/>
        </p:nvSpPr>
        <p:spPr>
          <a:xfrm>
            <a:off x="6097254" y="3259423"/>
            <a:ext cx="2788979" cy="461665"/>
          </a:xfrm>
          <a:prstGeom prst="rect">
            <a:avLst/>
          </a:prstGeom>
          <a:noFill/>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With padding</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DD12341-C06E-47B5-8E14-87A28EB2DDE4}"/>
                  </a:ext>
                </a:extLst>
              </p:cNvPr>
              <p:cNvSpPr txBox="1"/>
              <p:nvPr/>
            </p:nvSpPr>
            <p:spPr>
              <a:xfrm>
                <a:off x="11091753" y="3932874"/>
                <a:ext cx="857158" cy="276999"/>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solidFill>
                                <a:srgbClr val="FF0000"/>
                              </a:solidFill>
                              <a:latin typeface="Cambria Math" panose="02040503050406030204" pitchFamily="18" charset="0"/>
                              <a:cs typeface="Times New Roman" panose="02020603050405020304" pitchFamily="18" charset="0"/>
                            </a:rPr>
                          </m:ctrlPr>
                        </m:sSubPr>
                        <m:e>
                          <m:r>
                            <a:rPr lang="en-US" sz="1800" b="0" i="1" dirty="0" smtClean="0">
                              <a:solidFill>
                                <a:srgbClr val="FF0000"/>
                              </a:solidFill>
                              <a:latin typeface="Cambria Math" panose="02040503050406030204" pitchFamily="18" charset="0"/>
                              <a:cs typeface="Times New Roman" panose="02020603050405020304" pitchFamily="18" charset="0"/>
                            </a:rPr>
                            <m:t>𝐷</m:t>
                          </m:r>
                        </m:e>
                        <m:sub>
                          <m:r>
                            <a:rPr lang="en-US" sz="1800" b="0" i="1" dirty="0" smtClean="0">
                              <a:solidFill>
                                <a:srgbClr val="FF0000"/>
                              </a:solidFill>
                              <a:latin typeface="Cambria Math" panose="02040503050406030204" pitchFamily="18" charset="0"/>
                              <a:cs typeface="Times New Roman" panose="02020603050405020304" pitchFamily="18" charset="0"/>
                            </a:rPr>
                            <m:t>2</m:t>
                          </m:r>
                        </m:sub>
                      </m:sSub>
                      <m:r>
                        <a:rPr lang="en-US" sz="1800" b="0" i="1" dirty="0" smtClean="0">
                          <a:solidFill>
                            <a:srgbClr val="234CF9"/>
                          </a:solidFill>
                          <a:latin typeface="Cambria Math" panose="02040503050406030204" pitchFamily="18" charset="0"/>
                          <a:cs typeface="Times New Roman" panose="02020603050405020304" pitchFamily="18" charset="0"/>
                        </a:rPr>
                        <m:t>=</m:t>
                      </m:r>
                      <m:sSub>
                        <m:sSubPr>
                          <m:ctrlPr>
                            <a:rPr lang="en-US" sz="1800" i="1" dirty="0">
                              <a:solidFill>
                                <a:srgbClr val="234CF9"/>
                              </a:solidFill>
                              <a:latin typeface="Cambria Math" panose="02040503050406030204" pitchFamily="18" charset="0"/>
                              <a:cs typeface="Times New Roman" panose="02020603050405020304" pitchFamily="18" charset="0"/>
                            </a:rPr>
                          </m:ctrlPr>
                        </m:sSubPr>
                        <m:e>
                          <m:r>
                            <a:rPr lang="en-US" sz="1800" i="1" dirty="0">
                              <a:solidFill>
                                <a:srgbClr val="234CF9"/>
                              </a:solidFill>
                              <a:latin typeface="Cambria Math" panose="02040503050406030204" pitchFamily="18" charset="0"/>
                              <a:cs typeface="Times New Roman" panose="02020603050405020304" pitchFamily="18" charset="0"/>
                            </a:rPr>
                            <m:t>𝐷</m:t>
                          </m:r>
                        </m:e>
                        <m:sub>
                          <m:r>
                            <a:rPr lang="en-US" sz="1800" b="0" i="1" dirty="0" smtClean="0">
                              <a:solidFill>
                                <a:srgbClr val="234CF9"/>
                              </a:solidFill>
                              <a:latin typeface="Cambria Math" panose="02040503050406030204" pitchFamily="18" charset="0"/>
                              <a:cs typeface="Times New Roman" panose="02020603050405020304" pitchFamily="18" charset="0"/>
                            </a:rPr>
                            <m:t>1</m:t>
                          </m:r>
                        </m:sub>
                      </m:sSub>
                    </m:oMath>
                  </m:oMathPara>
                </a14:m>
                <a:endParaRPr lang="en-US" sz="1800" dirty="0"/>
              </a:p>
            </p:txBody>
          </p:sp>
        </mc:Choice>
        <mc:Fallback xmlns="">
          <p:sp>
            <p:nvSpPr>
              <p:cNvPr id="66" name="TextBox 65">
                <a:extLst>
                  <a:ext uri="{FF2B5EF4-FFF2-40B4-BE49-F238E27FC236}">
                    <a16:creationId xmlns:a16="http://schemas.microsoft.com/office/drawing/2014/main" id="{4DD12341-C06E-47B5-8E14-87A28EB2DDE4}"/>
                  </a:ext>
                </a:extLst>
              </p:cNvPr>
              <p:cNvSpPr txBox="1">
                <a:spLocks noRot="1" noChangeAspect="1" noMove="1" noResize="1" noEditPoints="1" noAdjustHandles="1" noChangeArrowheads="1" noChangeShapeType="1" noTextEdit="1"/>
              </p:cNvSpPr>
              <p:nvPr/>
            </p:nvSpPr>
            <p:spPr>
              <a:xfrm>
                <a:off x="11091753" y="3932874"/>
                <a:ext cx="857158" cy="276999"/>
              </a:xfrm>
              <a:prstGeom prst="rect">
                <a:avLst/>
              </a:prstGeom>
              <a:blipFill>
                <a:blip r:embed="rId23"/>
                <a:stretch>
                  <a:fillRect l="-6429" r="-2143" b="-15217"/>
                </a:stretch>
              </a:blipFill>
            </p:spPr>
            <p:txBody>
              <a:bodyPr/>
              <a:lstStyle/>
              <a:p>
                <a:r>
                  <a:rPr lang="en-US">
                    <a:noFill/>
                  </a:rPr>
                  <a:t> </a:t>
                </a:r>
              </a:p>
            </p:txBody>
          </p:sp>
        </mc:Fallback>
      </mc:AlternateContent>
    </p:spTree>
    <p:extLst>
      <p:ext uri="{BB962C8B-B14F-4D97-AF65-F5344CB8AC3E}">
        <p14:creationId xmlns:p14="http://schemas.microsoft.com/office/powerpoint/2010/main" val="144972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1" grpId="0"/>
      <p:bldP spid="22" grpId="0"/>
      <p:bldP spid="70" grpId="0"/>
      <p:bldP spid="71" grpId="0"/>
      <p:bldP spid="72" grpId="0"/>
      <p:bldP spid="73" grpId="0"/>
      <p:bldP spid="91" grpId="0" animBg="1"/>
      <p:bldP spid="92" grpId="0"/>
      <p:bldP spid="58" grpId="0"/>
      <p:bldP spid="59" grpId="0"/>
      <p:bldP spid="61" grpId="0"/>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A8775F-56A7-453D-857E-D4703D88ACE9}"/>
              </a:ext>
            </a:extLst>
          </p:cNvPr>
          <p:cNvSpPr txBox="1"/>
          <p:nvPr/>
        </p:nvSpPr>
        <p:spPr>
          <a:xfrm>
            <a:off x="4927003" y="4150045"/>
            <a:ext cx="713337" cy="492443"/>
          </a:xfrm>
          <a:prstGeom prst="rect">
            <a:avLst/>
          </a:prstGeom>
          <a:solidFill>
            <a:schemeClr val="bg1"/>
          </a:solid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Pooling </a:t>
            </a:r>
          </a:p>
          <a:p>
            <a:pPr algn="ctr"/>
            <a:r>
              <a:rPr lang="en-US" sz="1600" b="1" dirty="0">
                <a:latin typeface="Times New Roman" panose="02020603050405020304" pitchFamily="18" charset="0"/>
                <a:cs typeface="Times New Roman" panose="02020603050405020304" pitchFamily="18" charset="0"/>
              </a:rPr>
              <a:t>Layer</a:t>
            </a:r>
          </a:p>
        </p:txBody>
      </p:sp>
      <p:pic>
        <p:nvPicPr>
          <p:cNvPr id="36" name="Picture 35">
            <a:extLst>
              <a:ext uri="{FF2B5EF4-FFF2-40B4-BE49-F238E27FC236}">
                <a16:creationId xmlns:a16="http://schemas.microsoft.com/office/drawing/2014/main" id="{7B951C12-6138-4976-B680-28BA166FB8A6}"/>
              </a:ext>
            </a:extLst>
          </p:cNvPr>
          <p:cNvPicPr>
            <a:picLocks noChangeAspect="1"/>
          </p:cNvPicPr>
          <p:nvPr/>
        </p:nvPicPr>
        <p:blipFill>
          <a:blip r:embed="rId2"/>
          <a:stretch>
            <a:fillRect/>
          </a:stretch>
        </p:blipFill>
        <p:spPr>
          <a:xfrm>
            <a:off x="4680360" y="2807681"/>
            <a:ext cx="1030313" cy="1121761"/>
          </a:xfrm>
          <a:prstGeom prst="rect">
            <a:avLst/>
          </a:prstGeom>
          <a:solidFill>
            <a:schemeClr val="bg1"/>
          </a:solidFill>
        </p:spPr>
      </p:pic>
      <p:sp>
        <p:nvSpPr>
          <p:cNvPr id="4" name="Slide Number Placeholder 3">
            <a:extLst>
              <a:ext uri="{FF2B5EF4-FFF2-40B4-BE49-F238E27FC236}">
                <a16:creationId xmlns:a16="http://schemas.microsoft.com/office/drawing/2014/main" id="{D5F926B2-D36F-4F1E-8DB4-C45FCFC76B23}"/>
              </a:ext>
            </a:extLst>
          </p:cNvPr>
          <p:cNvSpPr>
            <a:spLocks noGrp="1"/>
          </p:cNvSpPr>
          <p:nvPr>
            <p:ph type="sldNum" sz="quarter" idx="12"/>
          </p:nvPr>
        </p:nvSpPr>
        <p:spPr/>
        <p:txBody>
          <a:bodyPr/>
          <a:lstStyle/>
          <a:p>
            <a:fld id="{8D85F329-02EE-4F4A-8B74-A22642379FE5}" type="slidenum">
              <a:rPr lang="en-US" smtClean="0"/>
              <a:t>23</a:t>
            </a:fld>
            <a:endParaRPr lang="en-US"/>
          </a:p>
        </p:txBody>
      </p:sp>
      <p:pic>
        <p:nvPicPr>
          <p:cNvPr id="5" name="Picture 2" descr="CNNs architectures commonly used in medical imaging.(a) One CNN with 2... |  Download Scientific Diagram">
            <a:extLst>
              <a:ext uri="{FF2B5EF4-FFF2-40B4-BE49-F238E27FC236}">
                <a16:creationId xmlns:a16="http://schemas.microsoft.com/office/drawing/2014/main" id="{ED72E2A1-BE45-4E04-96BA-B347FABDB1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629" t="8934" r="2724" b="68810"/>
          <a:stretch/>
        </p:blipFill>
        <p:spPr bwMode="auto">
          <a:xfrm>
            <a:off x="9931195" y="2633663"/>
            <a:ext cx="457201" cy="1352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NNs architectures commonly used in medical imaging.(a) One CNN with 2... |  Download Scientific Diagram">
            <a:extLst>
              <a:ext uri="{FF2B5EF4-FFF2-40B4-BE49-F238E27FC236}">
                <a16:creationId xmlns:a16="http://schemas.microsoft.com/office/drawing/2014/main" id="{92D0B434-D363-4506-B894-5A89BF5B2F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687" t="5565" r="11666" b="64655"/>
          <a:stretch/>
        </p:blipFill>
        <p:spPr bwMode="auto">
          <a:xfrm>
            <a:off x="9254928" y="2411853"/>
            <a:ext cx="457201" cy="1809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19999B-2976-43BF-9858-423371AF5A78}"/>
              </a:ext>
            </a:extLst>
          </p:cNvPr>
          <p:cNvSpPr txBox="1"/>
          <p:nvPr/>
        </p:nvSpPr>
        <p:spPr>
          <a:xfrm>
            <a:off x="3127786" y="4150045"/>
            <a:ext cx="1594860" cy="492443"/>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Convolutional </a:t>
            </a:r>
          </a:p>
          <a:p>
            <a:pPr algn="ctr"/>
            <a:r>
              <a:rPr lang="en-US" sz="1600" b="1" dirty="0">
                <a:latin typeface="Times New Roman" panose="02020603050405020304" pitchFamily="18" charset="0"/>
                <a:cs typeface="Times New Roman" panose="02020603050405020304" pitchFamily="18" charset="0"/>
              </a:rPr>
              <a:t>Layer+ Activation</a:t>
            </a:r>
          </a:p>
        </p:txBody>
      </p:sp>
      <p:sp>
        <p:nvSpPr>
          <p:cNvPr id="8" name="Right Arrow 25">
            <a:extLst>
              <a:ext uri="{FF2B5EF4-FFF2-40B4-BE49-F238E27FC236}">
                <a16:creationId xmlns:a16="http://schemas.microsoft.com/office/drawing/2014/main" id="{7F3C8EEB-713F-4FFF-A0E4-FE4FBCEF74AF}"/>
              </a:ext>
            </a:extLst>
          </p:cNvPr>
          <p:cNvSpPr/>
          <p:nvPr/>
        </p:nvSpPr>
        <p:spPr>
          <a:xfrm>
            <a:off x="2309790" y="3127058"/>
            <a:ext cx="640080"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9" name="Right Arrow 25">
            <a:extLst>
              <a:ext uri="{FF2B5EF4-FFF2-40B4-BE49-F238E27FC236}">
                <a16:creationId xmlns:a16="http://schemas.microsoft.com/office/drawing/2014/main" id="{BBEE7CBA-D710-4B52-A4FC-2DB7FC63CC2A}"/>
              </a:ext>
            </a:extLst>
          </p:cNvPr>
          <p:cNvSpPr/>
          <p:nvPr/>
        </p:nvSpPr>
        <p:spPr>
          <a:xfrm>
            <a:off x="4367960" y="3127058"/>
            <a:ext cx="285574"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0D5921E-144B-4E73-8AA6-C61697EFA76D}"/>
              </a:ext>
            </a:extLst>
          </p:cNvPr>
          <p:cNvSpPr txBox="1"/>
          <p:nvPr/>
        </p:nvSpPr>
        <p:spPr>
          <a:xfrm>
            <a:off x="9827602" y="3988061"/>
            <a:ext cx="690895" cy="492443"/>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Output </a:t>
            </a:r>
          </a:p>
          <a:p>
            <a:pPr algn="ctr"/>
            <a:r>
              <a:rPr lang="en-US" sz="1600" b="1" dirty="0">
                <a:latin typeface="Times New Roman" panose="02020603050405020304" pitchFamily="18" charset="0"/>
                <a:cs typeface="Times New Roman" panose="02020603050405020304" pitchFamily="18" charset="0"/>
              </a:rPr>
              <a:t>Layer </a:t>
            </a:r>
          </a:p>
        </p:txBody>
      </p:sp>
      <p:grpSp>
        <p:nvGrpSpPr>
          <p:cNvPr id="13" name="Group 12">
            <a:extLst>
              <a:ext uri="{FF2B5EF4-FFF2-40B4-BE49-F238E27FC236}">
                <a16:creationId xmlns:a16="http://schemas.microsoft.com/office/drawing/2014/main" id="{9247DBBD-71B7-470C-A32A-B738524FEA37}"/>
              </a:ext>
            </a:extLst>
          </p:cNvPr>
          <p:cNvGrpSpPr/>
          <p:nvPr/>
        </p:nvGrpSpPr>
        <p:grpSpPr>
          <a:xfrm rot="5400000">
            <a:off x="6219709" y="3017265"/>
            <a:ext cx="145908" cy="585346"/>
            <a:chOff x="6580700" y="3863138"/>
            <a:chExt cx="145908" cy="585346"/>
          </a:xfrm>
          <a:solidFill>
            <a:srgbClr val="00B0F0"/>
          </a:solidFill>
        </p:grpSpPr>
        <p:sp>
          <p:nvSpPr>
            <p:cNvPr id="14" name="Oval 13">
              <a:extLst>
                <a:ext uri="{FF2B5EF4-FFF2-40B4-BE49-F238E27FC236}">
                  <a16:creationId xmlns:a16="http://schemas.microsoft.com/office/drawing/2014/main" id="{22640442-165B-4B5A-8373-196A63D3E0B7}"/>
                </a:ext>
              </a:extLst>
            </p:cNvPr>
            <p:cNvSpPr/>
            <p:nvPr/>
          </p:nvSpPr>
          <p:spPr>
            <a:xfrm>
              <a:off x="6580700" y="3863138"/>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38DE0B6-B28C-4D48-8874-08DE66590686}"/>
                </a:ext>
              </a:extLst>
            </p:cNvPr>
            <p:cNvSpPr/>
            <p:nvPr/>
          </p:nvSpPr>
          <p:spPr>
            <a:xfrm>
              <a:off x="6589447" y="4094834"/>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28F6DA9-EAA0-4340-A6E9-B35D9DC25B82}"/>
                </a:ext>
              </a:extLst>
            </p:cNvPr>
            <p:cNvSpPr/>
            <p:nvPr/>
          </p:nvSpPr>
          <p:spPr>
            <a:xfrm>
              <a:off x="6589448" y="4311324"/>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Arrow: Striped Right 16">
            <a:extLst>
              <a:ext uri="{FF2B5EF4-FFF2-40B4-BE49-F238E27FC236}">
                <a16:creationId xmlns:a16="http://schemas.microsoft.com/office/drawing/2014/main" id="{87CF18ED-7D47-4815-94E6-8998ECC8898D}"/>
              </a:ext>
            </a:extLst>
          </p:cNvPr>
          <p:cNvSpPr/>
          <p:nvPr/>
        </p:nvSpPr>
        <p:spPr>
          <a:xfrm>
            <a:off x="6921578" y="3126185"/>
            <a:ext cx="948510" cy="367506"/>
          </a:xfrm>
          <a:prstGeom prst="stripedRightArrow">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5">
            <a:extLst>
              <a:ext uri="{FF2B5EF4-FFF2-40B4-BE49-F238E27FC236}">
                <a16:creationId xmlns:a16="http://schemas.microsoft.com/office/drawing/2014/main" id="{5304D350-16AF-4AD9-8577-68DC40E668AF}"/>
              </a:ext>
            </a:extLst>
          </p:cNvPr>
          <p:cNvSpPr/>
          <p:nvPr/>
        </p:nvSpPr>
        <p:spPr>
          <a:xfrm>
            <a:off x="8406852" y="3137161"/>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4E8F60F2-0BD6-4A7D-A627-14CB3E8070FE}"/>
              </a:ext>
            </a:extLst>
          </p:cNvPr>
          <p:cNvSpPr/>
          <p:nvPr/>
        </p:nvSpPr>
        <p:spPr>
          <a:xfrm>
            <a:off x="3032928" y="1877591"/>
            <a:ext cx="2744608" cy="2976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25">
            <a:extLst>
              <a:ext uri="{FF2B5EF4-FFF2-40B4-BE49-F238E27FC236}">
                <a16:creationId xmlns:a16="http://schemas.microsoft.com/office/drawing/2014/main" id="{95725E7E-8018-46CF-8488-AF987ABA0B3F}"/>
              </a:ext>
            </a:extLst>
          </p:cNvPr>
          <p:cNvSpPr/>
          <p:nvPr/>
        </p:nvSpPr>
        <p:spPr>
          <a:xfrm>
            <a:off x="9708950" y="3131431"/>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pic>
        <p:nvPicPr>
          <p:cNvPr id="21" name="Picture 2" descr="20 Questions to Test your Skills on CNN (Convolutional Neural Networks)">
            <a:extLst>
              <a:ext uri="{FF2B5EF4-FFF2-40B4-BE49-F238E27FC236}">
                <a16:creationId xmlns:a16="http://schemas.microsoft.com/office/drawing/2014/main" id="{CE05C48E-2FB6-4DBE-A460-1E3B62CDDF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13" t="28260" r="36835" b="35419"/>
          <a:stretch/>
        </p:blipFill>
        <p:spPr bwMode="auto">
          <a:xfrm>
            <a:off x="8756323" y="2258612"/>
            <a:ext cx="190123" cy="2091350"/>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5">
            <a:extLst>
              <a:ext uri="{FF2B5EF4-FFF2-40B4-BE49-F238E27FC236}">
                <a16:creationId xmlns:a16="http://schemas.microsoft.com/office/drawing/2014/main" id="{44BE2B2A-CBC2-4061-BD32-17E73E2E7442}"/>
              </a:ext>
            </a:extLst>
          </p:cNvPr>
          <p:cNvSpPr/>
          <p:nvPr/>
        </p:nvSpPr>
        <p:spPr>
          <a:xfrm>
            <a:off x="9029504" y="3160992"/>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23" name="Rounded Rectangle 79">
            <a:extLst>
              <a:ext uri="{FF2B5EF4-FFF2-40B4-BE49-F238E27FC236}">
                <a16:creationId xmlns:a16="http://schemas.microsoft.com/office/drawing/2014/main" id="{02771101-75F2-46F8-A828-4F528883234A}"/>
              </a:ext>
            </a:extLst>
          </p:cNvPr>
          <p:cNvSpPr/>
          <p:nvPr/>
        </p:nvSpPr>
        <p:spPr bwMode="auto">
          <a:xfrm>
            <a:off x="1196071" y="2795232"/>
            <a:ext cx="1043601" cy="1080135"/>
          </a:xfrm>
          <a:prstGeom prst="roundRect">
            <a:avLst/>
          </a:prstGeom>
          <a:solidFill>
            <a:schemeClr val="accent4">
              <a:lumMod val="60000"/>
              <a:lumOff val="40000"/>
            </a:schemeClr>
          </a:solidFill>
          <a:ln w="25400" cap="flat" cmpd="sng" algn="ctr">
            <a:solidFill>
              <a:schemeClr val="tx1"/>
            </a:solidFill>
            <a:prstDash val="solid"/>
          </a:ln>
          <a:effectLst/>
        </p:spPr>
        <p:txBody>
          <a:bodyPr vert="horz" wrap="square" lIns="0" tIns="0" rIns="0" bIns="0" anchor="ctr">
            <a:spAutoFit/>
          </a:bodyPr>
          <a:lstStyle/>
          <a:p>
            <a:pPr algn="ctr">
              <a:defRPr/>
            </a:pPr>
            <a:r>
              <a:rPr lang="en-US" sz="3200" kern="0" dirty="0">
                <a:latin typeface="Times New Roman" panose="02020603050405020304" pitchFamily="18" charset="0"/>
                <a:cs typeface="Times New Roman" pitchFamily="18" charset="0"/>
              </a:rPr>
              <a:t>Input</a:t>
            </a:r>
          </a:p>
          <a:p>
            <a:pPr algn="ctr">
              <a:defRPr/>
            </a:pPr>
            <a:r>
              <a:rPr lang="en-US" sz="3200" kern="0" dirty="0">
                <a:latin typeface="Times New Roman" panose="02020603050405020304" pitchFamily="18" charset="0"/>
                <a:cs typeface="Times New Roman" pitchFamily="18" charset="0"/>
              </a:rPr>
              <a:t>Data</a:t>
            </a:r>
          </a:p>
        </p:txBody>
      </p:sp>
      <p:sp>
        <p:nvSpPr>
          <p:cNvPr id="24" name="TextBox 23">
            <a:extLst>
              <a:ext uri="{FF2B5EF4-FFF2-40B4-BE49-F238E27FC236}">
                <a16:creationId xmlns:a16="http://schemas.microsoft.com/office/drawing/2014/main" id="{CB636A30-89F1-4E0D-8ADD-32DA853EF63E}"/>
              </a:ext>
            </a:extLst>
          </p:cNvPr>
          <p:cNvSpPr txBox="1"/>
          <p:nvPr/>
        </p:nvSpPr>
        <p:spPr>
          <a:xfrm>
            <a:off x="8560605" y="1931336"/>
            <a:ext cx="628377" cy="246221"/>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Flatten</a:t>
            </a:r>
          </a:p>
        </p:txBody>
      </p:sp>
      <p:grpSp>
        <p:nvGrpSpPr>
          <p:cNvPr id="26" name="Group 25">
            <a:extLst>
              <a:ext uri="{FF2B5EF4-FFF2-40B4-BE49-F238E27FC236}">
                <a16:creationId xmlns:a16="http://schemas.microsoft.com/office/drawing/2014/main" id="{A969BB21-EE36-4DA0-B040-061DC1E1F208}"/>
              </a:ext>
            </a:extLst>
          </p:cNvPr>
          <p:cNvGrpSpPr/>
          <p:nvPr/>
        </p:nvGrpSpPr>
        <p:grpSpPr>
          <a:xfrm>
            <a:off x="2880942" y="2511926"/>
            <a:ext cx="1669317" cy="1480041"/>
            <a:chOff x="725198" y="3505606"/>
            <a:chExt cx="2224672" cy="1661286"/>
          </a:xfrm>
        </p:grpSpPr>
        <p:sp>
          <p:nvSpPr>
            <p:cNvPr id="27" name="Rectangle 26">
              <a:extLst>
                <a:ext uri="{FF2B5EF4-FFF2-40B4-BE49-F238E27FC236}">
                  <a16:creationId xmlns:a16="http://schemas.microsoft.com/office/drawing/2014/main" id="{A45F6FAD-FE00-462C-B18E-D55241224CF6}"/>
                </a:ext>
              </a:extLst>
            </p:cNvPr>
            <p:cNvSpPr/>
            <p:nvPr/>
          </p:nvSpPr>
          <p:spPr>
            <a:xfrm>
              <a:off x="725198" y="3505606"/>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E5DDF6A1-90CA-4ECC-A290-785A29E15418}"/>
                </a:ext>
              </a:extLst>
            </p:cNvPr>
            <p:cNvGrpSpPr/>
            <p:nvPr/>
          </p:nvGrpSpPr>
          <p:grpSpPr>
            <a:xfrm>
              <a:off x="1386096" y="4125964"/>
              <a:ext cx="339831" cy="159173"/>
              <a:chOff x="1317883" y="4185738"/>
              <a:chExt cx="339831" cy="159173"/>
            </a:xfrm>
          </p:grpSpPr>
          <p:sp>
            <p:nvSpPr>
              <p:cNvPr id="32" name="Oval 31">
                <a:extLst>
                  <a:ext uri="{FF2B5EF4-FFF2-40B4-BE49-F238E27FC236}">
                    <a16:creationId xmlns:a16="http://schemas.microsoft.com/office/drawing/2014/main" id="{C475516B-EEFC-4259-9DD5-C15700FA3764}"/>
                  </a:ext>
                </a:extLst>
              </p:cNvPr>
              <p:cNvSpPr/>
              <p:nvPr/>
            </p:nvSpPr>
            <p:spPr>
              <a:xfrm>
                <a:off x="1317883" y="4185738"/>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F6AB8DE-D9FD-4DAB-A34B-9EEBFCF58698}"/>
                  </a:ext>
                </a:extLst>
              </p:cNvPr>
              <p:cNvSpPr/>
              <p:nvPr/>
            </p:nvSpPr>
            <p:spPr>
              <a:xfrm>
                <a:off x="1441517" y="422005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3B75B14-81A2-4AAB-9F3A-D32D44CF12EB}"/>
                  </a:ext>
                </a:extLst>
              </p:cNvPr>
              <p:cNvSpPr/>
              <p:nvPr/>
            </p:nvSpPr>
            <p:spPr>
              <a:xfrm>
                <a:off x="1566274" y="4253471"/>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02BF8681-6DFF-42DD-96D6-FB4E322C9E45}"/>
                </a:ext>
              </a:extLst>
            </p:cNvPr>
            <p:cNvSpPr/>
            <p:nvPr/>
          </p:nvSpPr>
          <p:spPr>
            <a:xfrm>
              <a:off x="1359280" y="3715352"/>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1AC33F-8118-4970-A8DC-F73295589626}"/>
                </a:ext>
              </a:extLst>
            </p:cNvPr>
            <p:cNvSpPr/>
            <p:nvPr/>
          </p:nvSpPr>
          <p:spPr>
            <a:xfrm>
              <a:off x="1586518" y="3788586"/>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198ED95-F1FF-4559-A1CC-80FF9BE3BE9D}"/>
                </a:ext>
              </a:extLst>
            </p:cNvPr>
            <p:cNvSpPr/>
            <p:nvPr/>
          </p:nvSpPr>
          <p:spPr>
            <a:xfrm>
              <a:off x="1791009" y="3889375"/>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1ADDFE5A-6C1F-4A2C-9979-29B018DF64F0}"/>
              </a:ext>
            </a:extLst>
          </p:cNvPr>
          <p:cNvPicPr>
            <a:picLocks noChangeAspect="1"/>
          </p:cNvPicPr>
          <p:nvPr/>
        </p:nvPicPr>
        <p:blipFill>
          <a:blip r:embed="rId2"/>
          <a:stretch>
            <a:fillRect/>
          </a:stretch>
        </p:blipFill>
        <p:spPr>
          <a:xfrm>
            <a:off x="7895547" y="3044736"/>
            <a:ext cx="468199" cy="509755"/>
          </a:xfrm>
          <a:prstGeom prst="rect">
            <a:avLst/>
          </a:prstGeom>
        </p:spPr>
      </p:pic>
      <p:sp>
        <p:nvSpPr>
          <p:cNvPr id="38" name="Rectangle 37">
            <a:extLst>
              <a:ext uri="{FF2B5EF4-FFF2-40B4-BE49-F238E27FC236}">
                <a16:creationId xmlns:a16="http://schemas.microsoft.com/office/drawing/2014/main" id="{B289EA67-6515-4A81-8F65-25D338B92BCF}"/>
              </a:ext>
            </a:extLst>
          </p:cNvPr>
          <p:cNvSpPr/>
          <p:nvPr/>
        </p:nvSpPr>
        <p:spPr>
          <a:xfrm>
            <a:off x="220717" y="1529860"/>
            <a:ext cx="11830743" cy="4244238"/>
          </a:xfrm>
          <a:prstGeom prst="rect">
            <a:avLst/>
          </a:prstGeom>
          <a:solidFill>
            <a:schemeClr val="bg1">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66AC2519-45A1-478C-A247-CAB81DFC4DA5}"/>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Generic CNN Architecture</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2DFAA2A-129F-413F-9A67-5C66136214CD}"/>
              </a:ext>
            </a:extLst>
          </p:cNvPr>
          <p:cNvSpPr txBox="1"/>
          <p:nvPr/>
        </p:nvSpPr>
        <p:spPr>
          <a:xfrm>
            <a:off x="2565733" y="1505168"/>
            <a:ext cx="3709217" cy="400110"/>
          </a:xfrm>
          <a:prstGeom prst="rect">
            <a:avLst/>
          </a:prstGeom>
          <a:noFill/>
        </p:spPr>
        <p:txBody>
          <a:bodyPr wrap="square">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Can be repeated multiple times</a:t>
            </a:r>
            <a:endParaRPr lang="en-US" sz="2000" dirty="0">
              <a:solidFill>
                <a:srgbClr val="FF0000"/>
              </a:solidFill>
            </a:endParaRPr>
          </a:p>
        </p:txBody>
      </p:sp>
      <p:sp>
        <p:nvSpPr>
          <p:cNvPr id="11" name="TextBox 10">
            <a:extLst>
              <a:ext uri="{FF2B5EF4-FFF2-40B4-BE49-F238E27FC236}">
                <a16:creationId xmlns:a16="http://schemas.microsoft.com/office/drawing/2014/main" id="{CCD7354F-974F-417A-8CC9-C1A5C203E670}"/>
              </a:ext>
            </a:extLst>
          </p:cNvPr>
          <p:cNvSpPr txBox="1"/>
          <p:nvPr/>
        </p:nvSpPr>
        <p:spPr>
          <a:xfrm>
            <a:off x="8966690" y="4221603"/>
            <a:ext cx="1033424" cy="738664"/>
          </a:xfrm>
          <a:prstGeom prst="rect">
            <a:avLst/>
          </a:prstGeom>
          <a:solidFill>
            <a:schemeClr val="bg1"/>
          </a:solidFill>
        </p:spPr>
        <p:txBody>
          <a:bodyPr wrap="none" lIns="0" tIns="0" rIns="0" bIns="0">
            <a:spAutoFit/>
          </a:bodyPr>
          <a:lstStyle/>
          <a:p>
            <a:pPr algn="ctr"/>
            <a:r>
              <a:rPr lang="en-US" sz="1600" b="1" dirty="0">
                <a:solidFill>
                  <a:srgbClr val="234CF9"/>
                </a:solidFill>
                <a:latin typeface="Times New Roman" panose="02020603050405020304" pitchFamily="18" charset="0"/>
                <a:cs typeface="Times New Roman" panose="02020603050405020304" pitchFamily="18" charset="0"/>
              </a:rPr>
              <a:t>Fully </a:t>
            </a:r>
          </a:p>
          <a:p>
            <a:pPr algn="ctr"/>
            <a:r>
              <a:rPr lang="en-US" sz="1600" b="1" dirty="0">
                <a:solidFill>
                  <a:srgbClr val="234CF9"/>
                </a:solidFill>
                <a:latin typeface="Times New Roman" panose="02020603050405020304" pitchFamily="18" charset="0"/>
                <a:cs typeface="Times New Roman" panose="02020603050405020304" pitchFamily="18" charset="0"/>
              </a:rPr>
              <a:t>Connected</a:t>
            </a:r>
            <a:r>
              <a:rPr lang="en-US" sz="1600" b="1" dirty="0">
                <a:latin typeface="Times New Roman" panose="02020603050405020304" pitchFamily="18" charset="0"/>
                <a:cs typeface="Times New Roman" panose="02020603050405020304" pitchFamily="18" charset="0"/>
              </a:rPr>
              <a:t> </a:t>
            </a:r>
          </a:p>
          <a:p>
            <a:pPr algn="ctr"/>
            <a:r>
              <a:rPr lang="en-US" sz="1600" b="1" dirty="0">
                <a:latin typeface="Times New Roman" panose="02020603050405020304" pitchFamily="18" charset="0"/>
                <a:cs typeface="Times New Roman" panose="02020603050405020304" pitchFamily="18" charset="0"/>
              </a:rPr>
              <a:t>(</a:t>
            </a:r>
            <a:r>
              <a:rPr lang="en-US" sz="1600" b="1" dirty="0">
                <a:solidFill>
                  <a:srgbClr val="FF0000"/>
                </a:solidFill>
                <a:latin typeface="Times New Roman" panose="02020603050405020304" pitchFamily="18" charset="0"/>
                <a:cs typeface="Times New Roman" panose="02020603050405020304" pitchFamily="18" charset="0"/>
              </a:rPr>
              <a:t>FC</a:t>
            </a:r>
            <a:r>
              <a:rPr lang="en-US" sz="1600" b="1" dirty="0">
                <a:latin typeface="Times New Roman" panose="02020603050405020304" pitchFamily="18" charset="0"/>
                <a:cs typeface="Times New Roman" panose="02020603050405020304" pitchFamily="18" charset="0"/>
              </a:rPr>
              <a:t>) Layer </a:t>
            </a:r>
          </a:p>
        </p:txBody>
      </p:sp>
    </p:spTree>
    <p:extLst>
      <p:ext uri="{BB962C8B-B14F-4D97-AF65-F5344CB8AC3E}">
        <p14:creationId xmlns:p14="http://schemas.microsoft.com/office/powerpoint/2010/main" val="2378047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DA9D1C1-77A7-4230-8F86-2B77EE8CC422}"/>
              </a:ext>
            </a:extLst>
          </p:cNvPr>
          <p:cNvGrpSpPr/>
          <p:nvPr/>
        </p:nvGrpSpPr>
        <p:grpSpPr>
          <a:xfrm>
            <a:off x="6204091" y="2433588"/>
            <a:ext cx="3602726" cy="4174110"/>
            <a:chOff x="8924336" y="2652479"/>
            <a:chExt cx="1858614" cy="2770225"/>
          </a:xfrm>
        </p:grpSpPr>
        <p:pic>
          <p:nvPicPr>
            <p:cNvPr id="28" name="Picture 2" descr="20 Questions to Test your Skills on CNN (Convolutional Neural Networks)">
              <a:extLst>
                <a:ext uri="{FF2B5EF4-FFF2-40B4-BE49-F238E27FC236}">
                  <a16:creationId xmlns:a16="http://schemas.microsoft.com/office/drawing/2014/main" id="{C9A9BE47-3F0B-4299-A1C9-9A0BADB04D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79" t="17656" r="14314" b="24788"/>
            <a:stretch/>
          </p:blipFill>
          <p:spPr bwMode="auto">
            <a:xfrm>
              <a:off x="8924336" y="2652479"/>
              <a:ext cx="1858614" cy="270186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12C33BCC-83D2-4742-9599-40FA92B3C222}"/>
                </a:ext>
              </a:extLst>
            </p:cNvPr>
            <p:cNvSpPr/>
            <p:nvPr/>
          </p:nvSpPr>
          <p:spPr>
            <a:xfrm>
              <a:off x="9589461" y="5053372"/>
              <a:ext cx="561330" cy="369332"/>
            </a:xfrm>
            <a:prstGeom prst="rect">
              <a:avLst/>
            </a:prstGeom>
            <a:solidFill>
              <a:schemeClr val="bg1"/>
            </a:solidFill>
          </p:spPr>
          <p:txBody>
            <a:bodyPr wrap="square">
              <a:spAutoFit/>
            </a:bodyPr>
            <a:lstStyle/>
            <a:p>
              <a:pPr algn="ctr">
                <a:lnSpc>
                  <a:spcPct val="90000"/>
                </a:lnSpc>
              </a:pPr>
              <a:endParaRPr lang="en-US" sz="2000" b="1" dirty="0">
                <a:solidFill>
                  <a:srgbClr val="FF0000"/>
                </a:solidFill>
                <a:latin typeface="Times New Roman" panose="02020603050405020304" pitchFamily="18" charset="0"/>
                <a:cs typeface="Times New Roman" panose="02020603050405020304" pitchFamily="18" charset="0"/>
              </a:endParaRPr>
            </a:p>
          </p:txBody>
        </p:sp>
      </p:grpSp>
      <p:sp>
        <p:nvSpPr>
          <p:cNvPr id="3" name="Content Placeholder 2"/>
          <p:cNvSpPr>
            <a:spLocks noGrp="1"/>
          </p:cNvSpPr>
          <p:nvPr>
            <p:ph idx="1"/>
          </p:nvPr>
        </p:nvSpPr>
        <p:spPr>
          <a:xfrm>
            <a:off x="182880" y="1005840"/>
            <a:ext cx="11830742" cy="1877437"/>
          </a:xfrm>
        </p:spPr>
        <p:txBody>
          <a:bodyPr wrap="square" lIns="0" tIns="0" rIns="0" bIns="0">
            <a:spAutoFit/>
          </a:bodyPr>
          <a:lstStyle/>
          <a:p>
            <a:pPr marL="344488" indent="-344488">
              <a:lnSpc>
                <a:spcPct val="100000"/>
              </a:lnSpc>
              <a:spcBef>
                <a:spcPts val="0"/>
              </a:spcBef>
              <a:spcAft>
                <a:spcPts val="1200"/>
              </a:spcAft>
              <a:buClr>
                <a:srgbClr val="234CF9"/>
              </a:buClr>
              <a:buSzPct val="8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Neurons in the </a:t>
            </a:r>
            <a:r>
              <a:rPr lang="en-US" dirty="0">
                <a:solidFill>
                  <a:srgbClr val="FF0000"/>
                </a:solidFill>
                <a:latin typeface="Times New Roman" panose="02020603050405020304" pitchFamily="18" charset="0"/>
                <a:cs typeface="Times New Roman" panose="02020603050405020304" pitchFamily="18" charset="0"/>
              </a:rPr>
              <a:t>FC</a:t>
            </a:r>
            <a:r>
              <a:rPr lang="en-US" dirty="0">
                <a:latin typeface="Times New Roman" panose="02020603050405020304" pitchFamily="18" charset="0"/>
                <a:cs typeface="Times New Roman" panose="02020603050405020304" pitchFamily="18" charset="0"/>
              </a:rPr>
              <a:t> layer have full connections to all </a:t>
            </a:r>
            <a:r>
              <a:rPr lang="en-US" b="1" i="1" dirty="0">
                <a:latin typeface="Times New Roman" panose="02020603050405020304" pitchFamily="18" charset="0"/>
                <a:cs typeface="Times New Roman" panose="02020603050405020304" pitchFamily="18" charset="0"/>
              </a:rPr>
              <a:t>activations</a:t>
            </a:r>
            <a:r>
              <a:rPr lang="en-US" dirty="0">
                <a:latin typeface="Times New Roman" panose="02020603050405020304" pitchFamily="18" charset="0"/>
                <a:cs typeface="Times New Roman" panose="02020603050405020304" pitchFamily="18" charset="0"/>
              </a:rPr>
              <a:t> in the previous layer, as in regular </a:t>
            </a:r>
            <a:r>
              <a:rPr lang="en-US" dirty="0">
                <a:solidFill>
                  <a:srgbClr val="FF0000"/>
                </a:solidFill>
                <a:latin typeface="Times New Roman" panose="02020603050405020304" pitchFamily="18" charset="0"/>
                <a:cs typeface="Times New Roman" panose="02020603050405020304" pitchFamily="18" charset="0"/>
              </a:rPr>
              <a:t>NNs</a:t>
            </a:r>
            <a:r>
              <a:rPr lang="en-US" dirty="0">
                <a:latin typeface="Times New Roman" panose="02020603050405020304" pitchFamily="18" charset="0"/>
                <a:cs typeface="Times New Roman" panose="02020603050405020304" pitchFamily="18" charset="0"/>
              </a:rPr>
              <a:t>.</a:t>
            </a:r>
          </a:p>
          <a:p>
            <a:pPr marL="344488" indent="-344488">
              <a:lnSpc>
                <a:spcPct val="100000"/>
              </a:lnSpc>
              <a:spcBef>
                <a:spcPts val="0"/>
              </a:spcBef>
              <a:spcAft>
                <a:spcPts val="1200"/>
              </a:spcAft>
              <a:buClr>
                <a:srgbClr val="234CF9"/>
              </a:buClr>
              <a:buSzPct val="8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Their activations can hence be computed with a matrix multiplication followed by a bias offset.</a:t>
            </a:r>
            <a:endParaRPr lang="en-US" sz="288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D494D9D8-98DC-454E-AC93-A8FD751435A1}"/>
              </a:ext>
            </a:extLst>
          </p:cNvPr>
          <p:cNvSpPr txBox="1">
            <a:spLocks/>
          </p:cNvSpPr>
          <p:nvPr/>
        </p:nvSpPr>
        <p:spPr>
          <a:xfrm>
            <a:off x="220717" y="183822"/>
            <a:ext cx="11830743" cy="768731"/>
          </a:xfrm>
          <a:prstGeom prst="rect">
            <a:avLst/>
          </a:prstGeom>
          <a:solidFill>
            <a:srgbClr val="C00000"/>
          </a:solidFill>
          <a:ln>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Fully Connected Layer</a:t>
            </a:r>
          </a:p>
        </p:txBody>
      </p:sp>
      <p:graphicFrame>
        <p:nvGraphicFramePr>
          <p:cNvPr id="9" name="內容版面配置區 3">
            <a:extLst>
              <a:ext uri="{FF2B5EF4-FFF2-40B4-BE49-F238E27FC236}">
                <a16:creationId xmlns:a16="http://schemas.microsoft.com/office/drawing/2014/main" id="{FACB7ABD-CEC5-4337-9834-9E75A4ED7902}"/>
              </a:ext>
            </a:extLst>
          </p:cNvPr>
          <p:cNvGraphicFramePr>
            <a:graphicFrameLocks/>
          </p:cNvGraphicFramePr>
          <p:nvPr>
            <p:extLst>
              <p:ext uri="{D42A27DB-BD31-4B8C-83A1-F6EECF244321}">
                <p14:modId xmlns:p14="http://schemas.microsoft.com/office/powerpoint/2010/main" val="1917662041"/>
              </p:ext>
            </p:extLst>
          </p:nvPr>
        </p:nvGraphicFramePr>
        <p:xfrm>
          <a:off x="1978990" y="3532293"/>
          <a:ext cx="1436688" cy="13716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tblGrid>
              <a:tr h="370840">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4</a:t>
                      </a:r>
                    </a:p>
                  </a:txBody>
                  <a:tcPr marL="91421" marR="91421"/>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-2</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3</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0</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1</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2</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-1</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6</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5</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tc>
                <a:extLst>
                  <a:ext uri="{0D108BD9-81ED-4DB2-BD59-A6C34878D82A}">
                    <a16:rowId xmlns:a16="http://schemas.microsoft.com/office/drawing/2014/main" val="10002"/>
                  </a:ext>
                </a:extLst>
              </a:tr>
            </a:tbl>
          </a:graphicData>
        </a:graphic>
      </p:graphicFrame>
      <p:graphicFrame>
        <p:nvGraphicFramePr>
          <p:cNvPr id="10" name="內容版面配置區 3">
            <a:extLst>
              <a:ext uri="{FF2B5EF4-FFF2-40B4-BE49-F238E27FC236}">
                <a16:creationId xmlns:a16="http://schemas.microsoft.com/office/drawing/2014/main" id="{E1CDEEDB-98D4-4099-A172-BBC0925F6F77}"/>
              </a:ext>
            </a:extLst>
          </p:cNvPr>
          <p:cNvGraphicFramePr>
            <a:graphicFrameLocks/>
          </p:cNvGraphicFramePr>
          <p:nvPr>
            <p:extLst>
              <p:ext uri="{D42A27DB-BD31-4B8C-83A1-F6EECF244321}">
                <p14:modId xmlns:p14="http://schemas.microsoft.com/office/powerpoint/2010/main" val="2995639244"/>
              </p:ext>
            </p:extLst>
          </p:nvPr>
        </p:nvGraphicFramePr>
        <p:xfrm>
          <a:off x="2250640" y="3814160"/>
          <a:ext cx="1436688" cy="13716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tblGrid>
              <a:tr h="370840">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8</a:t>
                      </a:r>
                    </a:p>
                  </a:txBody>
                  <a:tcPr marL="91421" marR="91421">
                    <a:solidFill>
                      <a:schemeClr val="bg1"/>
                    </a:solidFill>
                  </a:tcPr>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1</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0</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-3</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6</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5</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0</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2</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solidFill>
                      <a:schemeClr val="bg1"/>
                    </a:solidFill>
                  </a:tcPr>
                </a:tc>
                <a:tc>
                  <a:txBody>
                    <a:bodyPr/>
                    <a:lstStyle/>
                    <a:p>
                      <a:pPr algn="ctr"/>
                      <a:r>
                        <a:rPr lang="en-US" altLang="zh-TW" sz="2400" dirty="0">
                          <a:solidFill>
                            <a:schemeClr val="tx1"/>
                          </a:solidFill>
                          <a:latin typeface="Times New Roman" panose="02020603050405020304" pitchFamily="18" charset="0"/>
                          <a:cs typeface="Times New Roman" panose="02020603050405020304" pitchFamily="18" charset="0"/>
                        </a:rPr>
                        <a:t>-5</a:t>
                      </a:r>
                      <a:endParaRPr lang="zh-TW" altLang="en-US" sz="2400" dirty="0">
                        <a:solidFill>
                          <a:schemeClr val="tx1"/>
                        </a:solidFill>
                        <a:latin typeface="Times New Roman" panose="02020603050405020304" pitchFamily="18" charset="0"/>
                        <a:cs typeface="Times New Roman" panose="02020603050405020304" pitchFamily="18" charset="0"/>
                      </a:endParaRPr>
                    </a:p>
                  </a:txBody>
                  <a:tcPr marL="91421" marR="91421">
                    <a:solidFill>
                      <a:schemeClr val="bg1"/>
                    </a:solidFill>
                  </a:tcPr>
                </a:tc>
                <a:extLst>
                  <a:ext uri="{0D108BD9-81ED-4DB2-BD59-A6C34878D82A}">
                    <a16:rowId xmlns:a16="http://schemas.microsoft.com/office/drawing/2014/main" val="10002"/>
                  </a:ext>
                </a:extLst>
              </a:tr>
            </a:tbl>
          </a:graphicData>
        </a:graphic>
      </p:graphicFrame>
      <p:sp>
        <p:nvSpPr>
          <p:cNvPr id="11" name="文字方塊 16">
            <a:extLst>
              <a:ext uri="{FF2B5EF4-FFF2-40B4-BE49-F238E27FC236}">
                <a16:creationId xmlns:a16="http://schemas.microsoft.com/office/drawing/2014/main" id="{2993E012-91E4-4F84-A38A-6383F0C07695}"/>
              </a:ext>
            </a:extLst>
          </p:cNvPr>
          <p:cNvSpPr txBox="1">
            <a:spLocks noChangeArrowheads="1"/>
          </p:cNvSpPr>
          <p:nvPr/>
        </p:nvSpPr>
        <p:spPr bwMode="auto">
          <a:xfrm>
            <a:off x="4068734" y="4597380"/>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Times New Roman" panose="02020603050405020304" pitchFamily="18" charset="0"/>
                <a:cs typeface="Times New Roman" panose="02020603050405020304" pitchFamily="18" charset="0"/>
              </a:rPr>
              <a:t>Flattened</a:t>
            </a:r>
            <a:endParaRPr lang="zh-TW" altLang="en-US" dirty="0">
              <a:latin typeface="Times New Roman" panose="02020603050405020304" pitchFamily="18" charset="0"/>
              <a:cs typeface="Times New Roman" panose="02020603050405020304" pitchFamily="18" charset="0"/>
            </a:endParaRPr>
          </a:p>
        </p:txBody>
      </p:sp>
      <p:sp>
        <p:nvSpPr>
          <p:cNvPr id="12" name="向右箭號 33">
            <a:extLst>
              <a:ext uri="{FF2B5EF4-FFF2-40B4-BE49-F238E27FC236}">
                <a16:creationId xmlns:a16="http://schemas.microsoft.com/office/drawing/2014/main" id="{87041160-53D0-4B9E-9167-C7F655CD04F7}"/>
              </a:ext>
            </a:extLst>
          </p:cNvPr>
          <p:cNvSpPr/>
          <p:nvPr/>
        </p:nvSpPr>
        <p:spPr>
          <a:xfrm>
            <a:off x="4205519" y="4088994"/>
            <a:ext cx="1250430" cy="4619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38FC2689-7DA7-4FA0-9071-9A9DEEE3D028}"/>
              </a:ext>
            </a:extLst>
          </p:cNvPr>
          <p:cNvGrpSpPr/>
          <p:nvPr/>
        </p:nvGrpSpPr>
        <p:grpSpPr>
          <a:xfrm>
            <a:off x="6178802" y="2417262"/>
            <a:ext cx="284885" cy="4111642"/>
            <a:chOff x="5017758" y="2362941"/>
            <a:chExt cx="284885" cy="4111642"/>
          </a:xfrm>
        </p:grpSpPr>
        <p:sp>
          <p:nvSpPr>
            <p:cNvPr id="13" name="橢圓 20">
              <a:extLst>
                <a:ext uri="{FF2B5EF4-FFF2-40B4-BE49-F238E27FC236}">
                  <a16:creationId xmlns:a16="http://schemas.microsoft.com/office/drawing/2014/main" id="{BE2411C9-45C9-444E-A270-E4C9B7CB913B}"/>
                </a:ext>
              </a:extLst>
            </p:cNvPr>
            <p:cNvSpPr/>
            <p:nvPr/>
          </p:nvSpPr>
          <p:spPr>
            <a:xfrm>
              <a:off x="5017795" y="2362941"/>
              <a:ext cx="274320" cy="274320"/>
            </a:xfrm>
            <a:prstGeom prst="ellipse">
              <a:avLst/>
            </a:prstGeom>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r>
                <a:rPr lang="en-US" altLang="zh-TW" sz="1400" dirty="0">
                  <a:solidFill>
                    <a:schemeClr val="tx1"/>
                  </a:solidFill>
                  <a:latin typeface="Times New Roman" panose="02020603050405020304" pitchFamily="18" charset="0"/>
                  <a:cs typeface="Times New Roman" panose="02020603050405020304" pitchFamily="18" charset="0"/>
                </a:rPr>
                <a:t>4</a:t>
              </a: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14" name="橢圓 20">
              <a:extLst>
                <a:ext uri="{FF2B5EF4-FFF2-40B4-BE49-F238E27FC236}">
                  <a16:creationId xmlns:a16="http://schemas.microsoft.com/office/drawing/2014/main" id="{D5D75010-1D01-4506-BD21-5FA881E081E4}"/>
                </a:ext>
              </a:extLst>
            </p:cNvPr>
            <p:cNvSpPr/>
            <p:nvPr/>
          </p:nvSpPr>
          <p:spPr>
            <a:xfrm>
              <a:off x="5017795" y="2789291"/>
              <a:ext cx="274320" cy="274320"/>
            </a:xfrm>
            <a:prstGeom prst="ellipse">
              <a:avLst/>
            </a:prstGeom>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r>
                <a:rPr lang="en-US" altLang="zh-TW" sz="1400" dirty="0">
                  <a:solidFill>
                    <a:schemeClr val="tx1"/>
                  </a:solidFill>
                  <a:latin typeface="Times New Roman" panose="02020603050405020304" pitchFamily="18" charset="0"/>
                  <a:cs typeface="Times New Roman" panose="02020603050405020304" pitchFamily="18" charset="0"/>
                </a:rPr>
                <a:t>-2</a:t>
              </a: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15" name="橢圓 20">
              <a:extLst>
                <a:ext uri="{FF2B5EF4-FFF2-40B4-BE49-F238E27FC236}">
                  <a16:creationId xmlns:a16="http://schemas.microsoft.com/office/drawing/2014/main" id="{34D14413-8211-45BB-9A16-F464E3B67726}"/>
                </a:ext>
              </a:extLst>
            </p:cNvPr>
            <p:cNvSpPr/>
            <p:nvPr/>
          </p:nvSpPr>
          <p:spPr>
            <a:xfrm>
              <a:off x="5017795" y="3203652"/>
              <a:ext cx="274320" cy="274320"/>
            </a:xfrm>
            <a:prstGeom prst="ellipse">
              <a:avLst/>
            </a:prstGeom>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r>
                <a:rPr lang="en-US" altLang="zh-TW" sz="1400" dirty="0">
                  <a:solidFill>
                    <a:schemeClr val="tx1"/>
                  </a:solidFill>
                  <a:latin typeface="Times New Roman" panose="02020603050405020304" pitchFamily="18" charset="0"/>
                  <a:cs typeface="Times New Roman" panose="02020603050405020304" pitchFamily="18" charset="0"/>
                </a:rPr>
                <a:t>3</a:t>
              </a: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16" name="橢圓 20">
              <a:extLst>
                <a:ext uri="{FF2B5EF4-FFF2-40B4-BE49-F238E27FC236}">
                  <a16:creationId xmlns:a16="http://schemas.microsoft.com/office/drawing/2014/main" id="{F32E18A6-27AD-4E28-AB30-08F9E5CE8158}"/>
                </a:ext>
              </a:extLst>
            </p:cNvPr>
            <p:cNvSpPr/>
            <p:nvPr/>
          </p:nvSpPr>
          <p:spPr>
            <a:xfrm>
              <a:off x="5017795" y="3548525"/>
              <a:ext cx="274320" cy="274320"/>
            </a:xfrm>
            <a:prstGeom prst="ellipse">
              <a:avLst/>
            </a:prstGeom>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r>
                <a:rPr lang="en-US" altLang="zh-TW" sz="1400" dirty="0">
                  <a:solidFill>
                    <a:schemeClr val="tx1"/>
                  </a:solidFill>
                  <a:latin typeface="Times New Roman" panose="02020603050405020304" pitchFamily="18" charset="0"/>
                  <a:cs typeface="Times New Roman" panose="02020603050405020304" pitchFamily="18" charset="0"/>
                </a:rPr>
                <a:t>0</a:t>
              </a:r>
              <a:endParaRPr lang="zh-TW" altLang="en-US" sz="1400" dirty="0">
                <a:solidFill>
                  <a:schemeClr val="tx1"/>
                </a:solidFill>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35BA4152-C717-403D-9A3F-AC415C583CF5}"/>
                </a:ext>
              </a:extLst>
            </p:cNvPr>
            <p:cNvGrpSpPr/>
            <p:nvPr/>
          </p:nvGrpSpPr>
          <p:grpSpPr>
            <a:xfrm>
              <a:off x="5113609" y="4399919"/>
              <a:ext cx="92951" cy="827843"/>
              <a:chOff x="6543726" y="3708418"/>
              <a:chExt cx="92951" cy="827843"/>
            </a:xfrm>
          </p:grpSpPr>
          <p:sp>
            <p:nvSpPr>
              <p:cNvPr id="19" name="Oval 18">
                <a:extLst>
                  <a:ext uri="{FF2B5EF4-FFF2-40B4-BE49-F238E27FC236}">
                    <a16:creationId xmlns:a16="http://schemas.microsoft.com/office/drawing/2014/main" id="{B1E4C2D1-B4BF-47A7-8F13-2D29527DED3F}"/>
                  </a:ext>
                </a:extLst>
              </p:cNvPr>
              <p:cNvSpPr/>
              <p:nvPr/>
            </p:nvSpPr>
            <p:spPr>
              <a:xfrm>
                <a:off x="6543726" y="3708418"/>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CD8044C-A79C-4E70-BA84-ECE580FDEEEC}"/>
                  </a:ext>
                </a:extLst>
              </p:cNvPr>
              <p:cNvSpPr/>
              <p:nvPr/>
            </p:nvSpPr>
            <p:spPr>
              <a:xfrm>
                <a:off x="6545237" y="4074265"/>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8E11137-9546-46C2-B0C7-E81E681B6BA8}"/>
                  </a:ext>
                </a:extLst>
              </p:cNvPr>
              <p:cNvSpPr/>
              <p:nvPr/>
            </p:nvSpPr>
            <p:spPr>
              <a:xfrm>
                <a:off x="6543726" y="4444821"/>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橢圓 20">
              <a:extLst>
                <a:ext uri="{FF2B5EF4-FFF2-40B4-BE49-F238E27FC236}">
                  <a16:creationId xmlns:a16="http://schemas.microsoft.com/office/drawing/2014/main" id="{719FE20B-E400-4FE6-8846-77DB04629FD6}"/>
                </a:ext>
              </a:extLst>
            </p:cNvPr>
            <p:cNvSpPr/>
            <p:nvPr/>
          </p:nvSpPr>
          <p:spPr>
            <a:xfrm>
              <a:off x="5017758" y="3946978"/>
              <a:ext cx="274320" cy="274320"/>
            </a:xfrm>
            <a:prstGeom prst="ellipse">
              <a:avLst/>
            </a:prstGeom>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r>
                <a:rPr lang="en-US" altLang="zh-TW" sz="1400" dirty="0">
                  <a:solidFill>
                    <a:schemeClr val="tx1"/>
                  </a:solidFill>
                  <a:latin typeface="Times New Roman" panose="02020603050405020304" pitchFamily="18" charset="0"/>
                  <a:cs typeface="Times New Roman" panose="02020603050405020304" pitchFamily="18" charset="0"/>
                </a:rPr>
                <a:t>1</a:t>
              </a: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23" name="橢圓 20">
              <a:extLst>
                <a:ext uri="{FF2B5EF4-FFF2-40B4-BE49-F238E27FC236}">
                  <a16:creationId xmlns:a16="http://schemas.microsoft.com/office/drawing/2014/main" id="{5078602D-BE22-48FE-9181-2042B42563A5}"/>
                </a:ext>
              </a:extLst>
            </p:cNvPr>
            <p:cNvSpPr/>
            <p:nvPr/>
          </p:nvSpPr>
          <p:spPr>
            <a:xfrm>
              <a:off x="5017795" y="5402134"/>
              <a:ext cx="274320" cy="274320"/>
            </a:xfrm>
            <a:prstGeom prst="ellipse">
              <a:avLst/>
            </a:prstGeom>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r>
                <a:rPr lang="en-US" altLang="zh-TW" sz="1400" dirty="0">
                  <a:solidFill>
                    <a:schemeClr val="tx1"/>
                  </a:solidFill>
                  <a:latin typeface="Times New Roman" panose="02020603050405020304" pitchFamily="18" charset="0"/>
                  <a:cs typeface="Times New Roman" panose="02020603050405020304" pitchFamily="18" charset="0"/>
                </a:rPr>
                <a:t>0</a:t>
              </a: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24" name="橢圓 20">
              <a:extLst>
                <a:ext uri="{FF2B5EF4-FFF2-40B4-BE49-F238E27FC236}">
                  <a16:creationId xmlns:a16="http://schemas.microsoft.com/office/drawing/2014/main" id="{E6965D85-38EF-4067-A441-C22FA9FF89FA}"/>
                </a:ext>
              </a:extLst>
            </p:cNvPr>
            <p:cNvSpPr/>
            <p:nvPr/>
          </p:nvSpPr>
          <p:spPr>
            <a:xfrm>
              <a:off x="5017795" y="5765111"/>
              <a:ext cx="274320" cy="274320"/>
            </a:xfrm>
            <a:prstGeom prst="ellipse">
              <a:avLst/>
            </a:prstGeom>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r>
                <a:rPr lang="en-US" altLang="zh-TW" sz="1400" dirty="0">
                  <a:solidFill>
                    <a:schemeClr val="tx1"/>
                  </a:solidFill>
                  <a:latin typeface="Times New Roman" panose="02020603050405020304" pitchFamily="18" charset="0"/>
                  <a:cs typeface="Times New Roman" panose="02020603050405020304" pitchFamily="18" charset="0"/>
                </a:rPr>
                <a:t>2</a:t>
              </a: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25" name="橢圓 20">
              <a:extLst>
                <a:ext uri="{FF2B5EF4-FFF2-40B4-BE49-F238E27FC236}">
                  <a16:creationId xmlns:a16="http://schemas.microsoft.com/office/drawing/2014/main" id="{086D7349-8DD1-491D-B426-CA73684551FB}"/>
                </a:ext>
              </a:extLst>
            </p:cNvPr>
            <p:cNvSpPr/>
            <p:nvPr/>
          </p:nvSpPr>
          <p:spPr>
            <a:xfrm>
              <a:off x="5028323" y="6200263"/>
              <a:ext cx="274320" cy="274320"/>
            </a:xfrm>
            <a:prstGeom prst="ellipse">
              <a:avLst/>
            </a:prstGeom>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r>
                <a:rPr lang="en-US" altLang="zh-TW" sz="1400" dirty="0">
                  <a:solidFill>
                    <a:schemeClr val="tx1"/>
                  </a:solidFill>
                  <a:latin typeface="Times New Roman" panose="02020603050405020304" pitchFamily="18" charset="0"/>
                  <a:cs typeface="Times New Roman" panose="02020603050405020304" pitchFamily="18" charset="0"/>
                </a:rPr>
                <a:t>-5</a:t>
              </a:r>
              <a:endParaRPr lang="zh-TW" altLang="en-US" sz="1400" dirty="0">
                <a:solidFill>
                  <a:schemeClr val="tx1"/>
                </a:solidFill>
                <a:latin typeface="Times New Roman" panose="02020603050405020304" pitchFamily="18" charset="0"/>
                <a:cs typeface="Times New Roman" panose="02020603050405020304" pitchFamily="18" charset="0"/>
              </a:endParaRPr>
            </a:p>
          </p:txBody>
        </p:sp>
      </p:grpSp>
      <p:sp>
        <p:nvSpPr>
          <p:cNvPr id="26" name="文字方塊 16">
            <a:extLst>
              <a:ext uri="{FF2B5EF4-FFF2-40B4-BE49-F238E27FC236}">
                <a16:creationId xmlns:a16="http://schemas.microsoft.com/office/drawing/2014/main" id="{88A2E81D-6C04-4729-A26E-3E7F9CCB53B0}"/>
              </a:ext>
            </a:extLst>
          </p:cNvPr>
          <p:cNvSpPr txBox="1">
            <a:spLocks noChangeArrowheads="1"/>
          </p:cNvSpPr>
          <p:nvPr/>
        </p:nvSpPr>
        <p:spPr bwMode="auto">
          <a:xfrm>
            <a:off x="5851273" y="6458096"/>
            <a:ext cx="775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1800" dirty="0">
                <a:latin typeface="Times New Roman" panose="02020603050405020304" pitchFamily="18" charset="0"/>
                <a:cs typeface="Times New Roman" panose="02020603050405020304" pitchFamily="18" charset="0"/>
              </a:rPr>
              <a:t>18 Input</a:t>
            </a:r>
            <a:endParaRPr lang="zh-TW" altLang="en-US" sz="1800" dirty="0">
              <a:latin typeface="Times New Roman" panose="02020603050405020304" pitchFamily="18" charset="0"/>
              <a:cs typeface="Times New Roman" panose="02020603050405020304" pitchFamily="18" charset="0"/>
            </a:endParaRPr>
          </a:p>
        </p:txBody>
      </p:sp>
      <p:sp>
        <p:nvSpPr>
          <p:cNvPr id="36" name="文字方塊 16">
            <a:extLst>
              <a:ext uri="{FF2B5EF4-FFF2-40B4-BE49-F238E27FC236}">
                <a16:creationId xmlns:a16="http://schemas.microsoft.com/office/drawing/2014/main" id="{20C066D6-A7CC-49B0-9766-5799FD44AE29}"/>
              </a:ext>
            </a:extLst>
          </p:cNvPr>
          <p:cNvSpPr txBox="1">
            <a:spLocks noChangeArrowheads="1"/>
          </p:cNvSpPr>
          <p:nvPr/>
        </p:nvSpPr>
        <p:spPr bwMode="auto">
          <a:xfrm>
            <a:off x="1886287" y="5234059"/>
            <a:ext cx="19490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2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EC3E35BE-50A3-417E-B1A9-127EB585B57B}"/>
              </a:ext>
            </a:extLst>
          </p:cNvPr>
          <p:cNvSpPr txBox="1"/>
          <p:nvPr/>
        </p:nvSpPr>
        <p:spPr>
          <a:xfrm>
            <a:off x="1909108" y="5282083"/>
            <a:ext cx="1864500" cy="707886"/>
          </a:xfrm>
          <a:prstGeom prst="rect">
            <a:avLst/>
          </a:prstGeom>
          <a:noFill/>
        </p:spPr>
        <p:txBody>
          <a:bodyPr wrap="square">
            <a:spAutoFit/>
          </a:bodyPr>
          <a:lstStyle/>
          <a:p>
            <a:pPr algn="ctr" eaLnBrk="1" hangingPunct="1"/>
            <a:r>
              <a:rPr lang="en-US" altLang="zh-TW" sz="2000" dirty="0">
                <a:solidFill>
                  <a:srgbClr val="234CF9"/>
                </a:solidFill>
                <a:latin typeface="Times New Roman" panose="02020603050405020304" pitchFamily="18" charset="0"/>
                <a:cs typeface="Times New Roman" panose="02020603050405020304" pitchFamily="18" charset="0"/>
              </a:rPr>
              <a:t>Assume two </a:t>
            </a:r>
          </a:p>
          <a:p>
            <a:pPr algn="ctr" eaLnBrk="1" hangingPunct="1"/>
            <a:r>
              <a:rPr lang="en-US" altLang="zh-TW" sz="2000" dirty="0">
                <a:solidFill>
                  <a:srgbClr val="234CF9"/>
                </a:solidFill>
                <a:latin typeface="Times New Roman" panose="02020603050405020304" pitchFamily="18" charset="0"/>
                <a:cs typeface="Times New Roman" panose="02020603050405020304" pitchFamily="18" charset="0"/>
              </a:rPr>
              <a:t>activation maps</a:t>
            </a:r>
            <a:endParaRPr lang="zh-TW" altLang="en-US" sz="2000" dirty="0">
              <a:solidFill>
                <a:srgbClr val="234CF9"/>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2133B8BF-CBE9-4AE4-A450-A94E47DB0E41}"/>
              </a:ext>
            </a:extLst>
          </p:cNvPr>
          <p:cNvGrpSpPr/>
          <p:nvPr/>
        </p:nvGrpSpPr>
        <p:grpSpPr>
          <a:xfrm>
            <a:off x="9631302" y="4031851"/>
            <a:ext cx="375285" cy="901632"/>
            <a:chOff x="9631302" y="4031851"/>
            <a:chExt cx="375285" cy="901632"/>
          </a:xfrm>
        </p:grpSpPr>
        <p:cxnSp>
          <p:nvCxnSpPr>
            <p:cNvPr id="37" name="Straight Arrow Connector 36">
              <a:extLst>
                <a:ext uri="{FF2B5EF4-FFF2-40B4-BE49-F238E27FC236}">
                  <a16:creationId xmlns:a16="http://schemas.microsoft.com/office/drawing/2014/main" id="{7F267C57-5840-447F-9F97-47DC7B263CC1}"/>
                </a:ext>
              </a:extLst>
            </p:cNvPr>
            <p:cNvCxnSpPr>
              <a:cxnSpLocks/>
            </p:cNvCxnSpPr>
            <p:nvPr/>
          </p:nvCxnSpPr>
          <p:spPr>
            <a:xfrm>
              <a:off x="9640827" y="4031851"/>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B891542-E535-4507-BFB9-D6BD90E3328E}"/>
                </a:ext>
              </a:extLst>
            </p:cNvPr>
            <p:cNvCxnSpPr>
              <a:cxnSpLocks/>
            </p:cNvCxnSpPr>
            <p:nvPr/>
          </p:nvCxnSpPr>
          <p:spPr>
            <a:xfrm>
              <a:off x="9631302" y="4488576"/>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1E1C8A7-3B2D-4DA6-AE79-47C1D4DDBE9F}"/>
                </a:ext>
              </a:extLst>
            </p:cNvPr>
            <p:cNvCxnSpPr>
              <a:cxnSpLocks/>
            </p:cNvCxnSpPr>
            <p:nvPr/>
          </p:nvCxnSpPr>
          <p:spPr>
            <a:xfrm>
              <a:off x="9631302" y="4933483"/>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8B19EAD-ACF4-4BA3-8A03-25E201FA93E1}"/>
                  </a:ext>
                </a:extLst>
              </p:cNvPr>
              <p:cNvSpPr txBox="1"/>
              <p:nvPr/>
            </p:nvSpPr>
            <p:spPr>
              <a:xfrm>
                <a:off x="9904902" y="3775669"/>
                <a:ext cx="614362" cy="425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Times New Roman" panose="02020603050405020304" pitchFamily="18" charset="0"/>
                        </a:rPr>
                        <m:t>𝑦</m:t>
                      </m:r>
                      <m:r>
                        <a:rPr lang="en-US" b="0" i="1" baseline="-25000" dirty="0" smtClean="0">
                          <a:latin typeface="Cambria Math" panose="02040503050406030204" pitchFamily="18" charset="0"/>
                          <a:cs typeface="Times New Roman" panose="02020603050405020304" pitchFamily="18" charset="0"/>
                        </a:rPr>
                        <m:t>1</m:t>
                      </m:r>
                    </m:oMath>
                  </m:oMathPara>
                </a14:m>
                <a:endParaRPr lang="en-US" dirty="0"/>
              </a:p>
            </p:txBody>
          </p:sp>
        </mc:Choice>
        <mc:Fallback xmlns="">
          <p:sp>
            <p:nvSpPr>
              <p:cNvPr id="46" name="TextBox 45">
                <a:extLst>
                  <a:ext uri="{FF2B5EF4-FFF2-40B4-BE49-F238E27FC236}">
                    <a16:creationId xmlns:a16="http://schemas.microsoft.com/office/drawing/2014/main" id="{D8B19EAD-ACF4-4BA3-8A03-25E201FA93E1}"/>
                  </a:ext>
                </a:extLst>
              </p:cNvPr>
              <p:cNvSpPr txBox="1">
                <a:spLocks noRot="1" noChangeAspect="1" noMove="1" noResize="1" noEditPoints="1" noAdjustHandles="1" noChangeArrowheads="1" noChangeShapeType="1" noTextEdit="1"/>
              </p:cNvSpPr>
              <p:nvPr/>
            </p:nvSpPr>
            <p:spPr>
              <a:xfrm>
                <a:off x="9904902" y="3775669"/>
                <a:ext cx="614362" cy="425822"/>
              </a:xfrm>
              <a:prstGeom prst="rect">
                <a:avLst/>
              </a:prstGeom>
              <a:blipFill>
                <a:blip r:embed="rId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EC6CE7A-18FE-461C-9523-53A46CD490B3}"/>
                  </a:ext>
                </a:extLst>
              </p:cNvPr>
              <p:cNvSpPr txBox="1"/>
              <p:nvPr/>
            </p:nvSpPr>
            <p:spPr>
              <a:xfrm>
                <a:off x="9908566" y="4230100"/>
                <a:ext cx="614362" cy="425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Times New Roman" panose="02020603050405020304" pitchFamily="18" charset="0"/>
                        </a:rPr>
                        <m:t>𝑦</m:t>
                      </m:r>
                      <m:r>
                        <a:rPr lang="en-US" b="0" i="1" baseline="-25000" dirty="0" smtClean="0">
                          <a:latin typeface="Cambria Math" panose="02040503050406030204" pitchFamily="18" charset="0"/>
                          <a:cs typeface="Times New Roman" panose="02020603050405020304" pitchFamily="18" charset="0"/>
                        </a:rPr>
                        <m:t>2</m:t>
                      </m:r>
                    </m:oMath>
                  </m:oMathPara>
                </a14:m>
                <a:endParaRPr lang="en-US" dirty="0"/>
              </a:p>
            </p:txBody>
          </p:sp>
        </mc:Choice>
        <mc:Fallback xmlns="">
          <p:sp>
            <p:nvSpPr>
              <p:cNvPr id="47" name="TextBox 46">
                <a:extLst>
                  <a:ext uri="{FF2B5EF4-FFF2-40B4-BE49-F238E27FC236}">
                    <a16:creationId xmlns:a16="http://schemas.microsoft.com/office/drawing/2014/main" id="{DEC6CE7A-18FE-461C-9523-53A46CD490B3}"/>
                  </a:ext>
                </a:extLst>
              </p:cNvPr>
              <p:cNvSpPr txBox="1">
                <a:spLocks noRot="1" noChangeAspect="1" noMove="1" noResize="1" noEditPoints="1" noAdjustHandles="1" noChangeArrowheads="1" noChangeShapeType="1" noTextEdit="1"/>
              </p:cNvSpPr>
              <p:nvPr/>
            </p:nvSpPr>
            <p:spPr>
              <a:xfrm>
                <a:off x="9908566" y="4230100"/>
                <a:ext cx="614362" cy="425822"/>
              </a:xfrm>
              <a:prstGeom prst="rect">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0FC8ED6-C803-4ED5-8EC9-9B3D27509335}"/>
                  </a:ext>
                </a:extLst>
              </p:cNvPr>
              <p:cNvSpPr txBox="1"/>
              <p:nvPr/>
            </p:nvSpPr>
            <p:spPr>
              <a:xfrm>
                <a:off x="9940597" y="4705538"/>
                <a:ext cx="614362" cy="425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Times New Roman" panose="02020603050405020304" pitchFamily="18" charset="0"/>
                        </a:rPr>
                        <m:t>𝑦</m:t>
                      </m:r>
                      <m:r>
                        <a:rPr lang="en-US" b="0" i="1" baseline="-25000" dirty="0" smtClean="0">
                          <a:latin typeface="Cambria Math" panose="02040503050406030204" pitchFamily="18" charset="0"/>
                          <a:cs typeface="Times New Roman" panose="02020603050405020304" pitchFamily="18" charset="0"/>
                        </a:rPr>
                        <m:t>3</m:t>
                      </m:r>
                    </m:oMath>
                  </m:oMathPara>
                </a14:m>
                <a:endParaRPr lang="en-US" dirty="0"/>
              </a:p>
            </p:txBody>
          </p:sp>
        </mc:Choice>
        <mc:Fallback xmlns="">
          <p:sp>
            <p:nvSpPr>
              <p:cNvPr id="48" name="TextBox 47">
                <a:extLst>
                  <a:ext uri="{FF2B5EF4-FFF2-40B4-BE49-F238E27FC236}">
                    <a16:creationId xmlns:a16="http://schemas.microsoft.com/office/drawing/2014/main" id="{70FC8ED6-C803-4ED5-8EC9-9B3D27509335}"/>
                  </a:ext>
                </a:extLst>
              </p:cNvPr>
              <p:cNvSpPr txBox="1">
                <a:spLocks noRot="1" noChangeAspect="1" noMove="1" noResize="1" noEditPoints="1" noAdjustHandles="1" noChangeArrowheads="1" noChangeShapeType="1" noTextEdit="1"/>
              </p:cNvSpPr>
              <p:nvPr/>
            </p:nvSpPr>
            <p:spPr>
              <a:xfrm>
                <a:off x="9940597" y="4705538"/>
                <a:ext cx="614362" cy="425822"/>
              </a:xfrm>
              <a:prstGeom prst="rect">
                <a:avLst/>
              </a:prstGeom>
              <a:blipFill>
                <a:blip r:embed="rId5"/>
                <a:stretch>
                  <a:fillRect b="-5714"/>
                </a:stretch>
              </a:blipFill>
            </p:spPr>
            <p:txBody>
              <a:bodyPr/>
              <a:lstStyle/>
              <a:p>
                <a:r>
                  <a:rPr lang="en-US">
                    <a:noFill/>
                  </a:rPr>
                  <a:t> </a:t>
                </a:r>
              </a:p>
            </p:txBody>
          </p:sp>
        </mc:Fallback>
      </mc:AlternateContent>
      <p:sp>
        <p:nvSpPr>
          <p:cNvPr id="34" name="Slide Number Placeholder 16">
            <a:extLst>
              <a:ext uri="{FF2B5EF4-FFF2-40B4-BE49-F238E27FC236}">
                <a16:creationId xmlns:a16="http://schemas.microsoft.com/office/drawing/2014/main" id="{507DAAE5-DCF3-48E9-BE76-1F8C8CDAF26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24</a:t>
            </a:fld>
            <a:endParaRPr lang="en-US" sz="168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463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26" grpId="0"/>
      <p:bldP spid="36" grpId="0"/>
      <p:bldP spid="38" grpId="0"/>
      <p:bldP spid="46" grpId="0"/>
      <p:bldP spid="47"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CD7354F-974F-417A-8CC9-C1A5C203E670}"/>
              </a:ext>
            </a:extLst>
          </p:cNvPr>
          <p:cNvSpPr txBox="1"/>
          <p:nvPr/>
        </p:nvSpPr>
        <p:spPr>
          <a:xfrm>
            <a:off x="8966690" y="4221603"/>
            <a:ext cx="1033424" cy="738664"/>
          </a:xfrm>
          <a:prstGeom prst="rect">
            <a:avLst/>
          </a:prstGeom>
          <a:solidFill>
            <a:schemeClr val="bg1"/>
          </a:solidFill>
        </p:spPr>
        <p:txBody>
          <a:bodyPr wrap="none" lIns="0" tIns="0" rIns="0" bIns="0">
            <a:spAutoFit/>
          </a:bodyPr>
          <a:lstStyle/>
          <a:p>
            <a:pPr algn="ctr"/>
            <a:r>
              <a:rPr lang="en-US" sz="1600" b="1" dirty="0">
                <a:solidFill>
                  <a:srgbClr val="234CF9"/>
                </a:solidFill>
                <a:latin typeface="Times New Roman" panose="02020603050405020304" pitchFamily="18" charset="0"/>
                <a:cs typeface="Times New Roman" panose="02020603050405020304" pitchFamily="18" charset="0"/>
              </a:rPr>
              <a:t>Fully </a:t>
            </a:r>
          </a:p>
          <a:p>
            <a:pPr algn="ctr"/>
            <a:r>
              <a:rPr lang="en-US" sz="1600" b="1" dirty="0">
                <a:solidFill>
                  <a:srgbClr val="234CF9"/>
                </a:solidFill>
                <a:latin typeface="Times New Roman" panose="02020603050405020304" pitchFamily="18" charset="0"/>
                <a:cs typeface="Times New Roman" panose="02020603050405020304" pitchFamily="18" charset="0"/>
              </a:rPr>
              <a:t>Connected</a:t>
            </a:r>
            <a:r>
              <a:rPr lang="en-US" sz="1600" b="1" dirty="0">
                <a:latin typeface="Times New Roman" panose="02020603050405020304" pitchFamily="18" charset="0"/>
                <a:cs typeface="Times New Roman" panose="02020603050405020304" pitchFamily="18" charset="0"/>
              </a:rPr>
              <a:t> </a:t>
            </a:r>
          </a:p>
          <a:p>
            <a:pPr algn="ctr"/>
            <a:r>
              <a:rPr lang="en-US" sz="1600" b="1" dirty="0">
                <a:latin typeface="Times New Roman" panose="02020603050405020304" pitchFamily="18" charset="0"/>
                <a:cs typeface="Times New Roman" panose="02020603050405020304" pitchFamily="18" charset="0"/>
              </a:rPr>
              <a:t>(</a:t>
            </a:r>
            <a:r>
              <a:rPr lang="en-US" sz="1600" b="1" dirty="0">
                <a:solidFill>
                  <a:srgbClr val="FF0000"/>
                </a:solidFill>
                <a:latin typeface="Times New Roman" panose="02020603050405020304" pitchFamily="18" charset="0"/>
                <a:cs typeface="Times New Roman" panose="02020603050405020304" pitchFamily="18" charset="0"/>
              </a:rPr>
              <a:t>FC</a:t>
            </a:r>
            <a:r>
              <a:rPr lang="en-US" sz="1600" b="1" dirty="0">
                <a:latin typeface="Times New Roman" panose="02020603050405020304" pitchFamily="18" charset="0"/>
                <a:cs typeface="Times New Roman" panose="02020603050405020304" pitchFamily="18" charset="0"/>
              </a:rPr>
              <a:t>) Layer </a:t>
            </a:r>
          </a:p>
        </p:txBody>
      </p:sp>
      <p:sp>
        <p:nvSpPr>
          <p:cNvPr id="10" name="TextBox 9">
            <a:extLst>
              <a:ext uri="{FF2B5EF4-FFF2-40B4-BE49-F238E27FC236}">
                <a16:creationId xmlns:a16="http://schemas.microsoft.com/office/drawing/2014/main" id="{AFA8775F-56A7-453D-857E-D4703D88ACE9}"/>
              </a:ext>
            </a:extLst>
          </p:cNvPr>
          <p:cNvSpPr txBox="1"/>
          <p:nvPr/>
        </p:nvSpPr>
        <p:spPr>
          <a:xfrm>
            <a:off x="4927003" y="4150045"/>
            <a:ext cx="713337" cy="492443"/>
          </a:xfrm>
          <a:prstGeom prst="rect">
            <a:avLst/>
          </a:prstGeom>
          <a:solidFill>
            <a:schemeClr val="bg1"/>
          </a:solid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Pooling </a:t>
            </a:r>
          </a:p>
          <a:p>
            <a:pPr algn="ctr"/>
            <a:r>
              <a:rPr lang="en-US" sz="1600" b="1" dirty="0">
                <a:latin typeface="Times New Roman" panose="02020603050405020304" pitchFamily="18" charset="0"/>
                <a:cs typeface="Times New Roman" panose="02020603050405020304" pitchFamily="18" charset="0"/>
              </a:rPr>
              <a:t>Layer</a:t>
            </a:r>
          </a:p>
        </p:txBody>
      </p:sp>
      <p:pic>
        <p:nvPicPr>
          <p:cNvPr id="36" name="Picture 35">
            <a:extLst>
              <a:ext uri="{FF2B5EF4-FFF2-40B4-BE49-F238E27FC236}">
                <a16:creationId xmlns:a16="http://schemas.microsoft.com/office/drawing/2014/main" id="{7B951C12-6138-4976-B680-28BA166FB8A6}"/>
              </a:ext>
            </a:extLst>
          </p:cNvPr>
          <p:cNvPicPr>
            <a:picLocks noChangeAspect="1"/>
          </p:cNvPicPr>
          <p:nvPr/>
        </p:nvPicPr>
        <p:blipFill>
          <a:blip r:embed="rId2"/>
          <a:stretch>
            <a:fillRect/>
          </a:stretch>
        </p:blipFill>
        <p:spPr>
          <a:xfrm>
            <a:off x="4680360" y="2807681"/>
            <a:ext cx="1030313" cy="1121761"/>
          </a:xfrm>
          <a:prstGeom prst="rect">
            <a:avLst/>
          </a:prstGeom>
          <a:solidFill>
            <a:schemeClr val="bg1"/>
          </a:solidFill>
        </p:spPr>
      </p:pic>
      <p:pic>
        <p:nvPicPr>
          <p:cNvPr id="5" name="Picture 2" descr="CNNs architectures commonly used in medical imaging.(a) One CNN with 2... |  Download Scientific Diagram">
            <a:extLst>
              <a:ext uri="{FF2B5EF4-FFF2-40B4-BE49-F238E27FC236}">
                <a16:creationId xmlns:a16="http://schemas.microsoft.com/office/drawing/2014/main" id="{ED72E2A1-BE45-4E04-96BA-B347FABDB1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629" t="8934" r="2724" b="68810"/>
          <a:stretch/>
        </p:blipFill>
        <p:spPr bwMode="auto">
          <a:xfrm>
            <a:off x="9931195" y="2633663"/>
            <a:ext cx="457201" cy="1352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NNs architectures commonly used in medical imaging.(a) One CNN with 2... |  Download Scientific Diagram">
            <a:extLst>
              <a:ext uri="{FF2B5EF4-FFF2-40B4-BE49-F238E27FC236}">
                <a16:creationId xmlns:a16="http://schemas.microsoft.com/office/drawing/2014/main" id="{92D0B434-D363-4506-B894-5A89BF5B2F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687" t="5565" r="11666" b="64655"/>
          <a:stretch/>
        </p:blipFill>
        <p:spPr bwMode="auto">
          <a:xfrm>
            <a:off x="9254928" y="2411853"/>
            <a:ext cx="457201" cy="1809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19999B-2976-43BF-9858-423371AF5A78}"/>
              </a:ext>
            </a:extLst>
          </p:cNvPr>
          <p:cNvSpPr txBox="1"/>
          <p:nvPr/>
        </p:nvSpPr>
        <p:spPr>
          <a:xfrm>
            <a:off x="3127786" y="4150045"/>
            <a:ext cx="1594860" cy="492443"/>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Convolutional </a:t>
            </a:r>
          </a:p>
          <a:p>
            <a:pPr algn="ctr"/>
            <a:r>
              <a:rPr lang="en-US" sz="1600" b="1" dirty="0">
                <a:latin typeface="Times New Roman" panose="02020603050405020304" pitchFamily="18" charset="0"/>
                <a:cs typeface="Times New Roman" panose="02020603050405020304" pitchFamily="18" charset="0"/>
              </a:rPr>
              <a:t>Layer+ Activation</a:t>
            </a:r>
          </a:p>
        </p:txBody>
      </p:sp>
      <p:sp>
        <p:nvSpPr>
          <p:cNvPr id="8" name="Right Arrow 25">
            <a:extLst>
              <a:ext uri="{FF2B5EF4-FFF2-40B4-BE49-F238E27FC236}">
                <a16:creationId xmlns:a16="http://schemas.microsoft.com/office/drawing/2014/main" id="{7F3C8EEB-713F-4FFF-A0E4-FE4FBCEF74AF}"/>
              </a:ext>
            </a:extLst>
          </p:cNvPr>
          <p:cNvSpPr/>
          <p:nvPr/>
        </p:nvSpPr>
        <p:spPr>
          <a:xfrm>
            <a:off x="2309790" y="3127058"/>
            <a:ext cx="640080"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9" name="Right Arrow 25">
            <a:extLst>
              <a:ext uri="{FF2B5EF4-FFF2-40B4-BE49-F238E27FC236}">
                <a16:creationId xmlns:a16="http://schemas.microsoft.com/office/drawing/2014/main" id="{BBEE7CBA-D710-4B52-A4FC-2DB7FC63CC2A}"/>
              </a:ext>
            </a:extLst>
          </p:cNvPr>
          <p:cNvSpPr/>
          <p:nvPr/>
        </p:nvSpPr>
        <p:spPr>
          <a:xfrm>
            <a:off x="4367960" y="3127058"/>
            <a:ext cx="285574"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9247DBBD-71B7-470C-A32A-B738524FEA37}"/>
              </a:ext>
            </a:extLst>
          </p:cNvPr>
          <p:cNvGrpSpPr/>
          <p:nvPr/>
        </p:nvGrpSpPr>
        <p:grpSpPr>
          <a:xfrm rot="5400000">
            <a:off x="6219709" y="3017265"/>
            <a:ext cx="145908" cy="585346"/>
            <a:chOff x="6580700" y="3863138"/>
            <a:chExt cx="145908" cy="585346"/>
          </a:xfrm>
          <a:solidFill>
            <a:srgbClr val="00B0F0"/>
          </a:solidFill>
        </p:grpSpPr>
        <p:sp>
          <p:nvSpPr>
            <p:cNvPr id="14" name="Oval 13">
              <a:extLst>
                <a:ext uri="{FF2B5EF4-FFF2-40B4-BE49-F238E27FC236}">
                  <a16:creationId xmlns:a16="http://schemas.microsoft.com/office/drawing/2014/main" id="{22640442-165B-4B5A-8373-196A63D3E0B7}"/>
                </a:ext>
              </a:extLst>
            </p:cNvPr>
            <p:cNvSpPr/>
            <p:nvPr/>
          </p:nvSpPr>
          <p:spPr>
            <a:xfrm>
              <a:off x="6580700" y="3863138"/>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38DE0B6-B28C-4D48-8874-08DE66590686}"/>
                </a:ext>
              </a:extLst>
            </p:cNvPr>
            <p:cNvSpPr/>
            <p:nvPr/>
          </p:nvSpPr>
          <p:spPr>
            <a:xfrm>
              <a:off x="6589447" y="4094834"/>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28F6DA9-EAA0-4340-A6E9-B35D9DC25B82}"/>
                </a:ext>
              </a:extLst>
            </p:cNvPr>
            <p:cNvSpPr/>
            <p:nvPr/>
          </p:nvSpPr>
          <p:spPr>
            <a:xfrm>
              <a:off x="6589448" y="4311324"/>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Arrow: Striped Right 16">
            <a:extLst>
              <a:ext uri="{FF2B5EF4-FFF2-40B4-BE49-F238E27FC236}">
                <a16:creationId xmlns:a16="http://schemas.microsoft.com/office/drawing/2014/main" id="{87CF18ED-7D47-4815-94E6-8998ECC8898D}"/>
              </a:ext>
            </a:extLst>
          </p:cNvPr>
          <p:cNvSpPr/>
          <p:nvPr/>
        </p:nvSpPr>
        <p:spPr>
          <a:xfrm>
            <a:off x="6921578" y="3126185"/>
            <a:ext cx="948510" cy="367506"/>
          </a:xfrm>
          <a:prstGeom prst="stripedRightArrow">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5">
            <a:extLst>
              <a:ext uri="{FF2B5EF4-FFF2-40B4-BE49-F238E27FC236}">
                <a16:creationId xmlns:a16="http://schemas.microsoft.com/office/drawing/2014/main" id="{5304D350-16AF-4AD9-8577-68DC40E668AF}"/>
              </a:ext>
            </a:extLst>
          </p:cNvPr>
          <p:cNvSpPr/>
          <p:nvPr/>
        </p:nvSpPr>
        <p:spPr>
          <a:xfrm>
            <a:off x="8406852" y="3137161"/>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4E8F60F2-0BD6-4A7D-A627-14CB3E8070FE}"/>
              </a:ext>
            </a:extLst>
          </p:cNvPr>
          <p:cNvSpPr/>
          <p:nvPr/>
        </p:nvSpPr>
        <p:spPr>
          <a:xfrm>
            <a:off x="3032928" y="1877591"/>
            <a:ext cx="2744608" cy="2976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25">
            <a:extLst>
              <a:ext uri="{FF2B5EF4-FFF2-40B4-BE49-F238E27FC236}">
                <a16:creationId xmlns:a16="http://schemas.microsoft.com/office/drawing/2014/main" id="{95725E7E-8018-46CF-8488-AF987ABA0B3F}"/>
              </a:ext>
            </a:extLst>
          </p:cNvPr>
          <p:cNvSpPr/>
          <p:nvPr/>
        </p:nvSpPr>
        <p:spPr>
          <a:xfrm>
            <a:off x="9708950" y="3131431"/>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pic>
        <p:nvPicPr>
          <p:cNvPr id="21" name="Picture 2" descr="20 Questions to Test your Skills on CNN (Convolutional Neural Networks)">
            <a:extLst>
              <a:ext uri="{FF2B5EF4-FFF2-40B4-BE49-F238E27FC236}">
                <a16:creationId xmlns:a16="http://schemas.microsoft.com/office/drawing/2014/main" id="{CE05C48E-2FB6-4DBE-A460-1E3B62CDDF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13" t="28260" r="36835" b="35419"/>
          <a:stretch/>
        </p:blipFill>
        <p:spPr bwMode="auto">
          <a:xfrm>
            <a:off x="8756323" y="2258612"/>
            <a:ext cx="190123" cy="2091350"/>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5">
            <a:extLst>
              <a:ext uri="{FF2B5EF4-FFF2-40B4-BE49-F238E27FC236}">
                <a16:creationId xmlns:a16="http://schemas.microsoft.com/office/drawing/2014/main" id="{44BE2B2A-CBC2-4061-BD32-17E73E2E7442}"/>
              </a:ext>
            </a:extLst>
          </p:cNvPr>
          <p:cNvSpPr/>
          <p:nvPr/>
        </p:nvSpPr>
        <p:spPr>
          <a:xfrm>
            <a:off x="9029504" y="3160992"/>
            <a:ext cx="222245"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23" name="Rounded Rectangle 79">
            <a:extLst>
              <a:ext uri="{FF2B5EF4-FFF2-40B4-BE49-F238E27FC236}">
                <a16:creationId xmlns:a16="http://schemas.microsoft.com/office/drawing/2014/main" id="{02771101-75F2-46F8-A828-4F528883234A}"/>
              </a:ext>
            </a:extLst>
          </p:cNvPr>
          <p:cNvSpPr/>
          <p:nvPr/>
        </p:nvSpPr>
        <p:spPr bwMode="auto">
          <a:xfrm>
            <a:off x="1196071" y="2795232"/>
            <a:ext cx="1043601" cy="1080135"/>
          </a:xfrm>
          <a:prstGeom prst="roundRect">
            <a:avLst/>
          </a:prstGeom>
          <a:solidFill>
            <a:schemeClr val="accent4">
              <a:lumMod val="60000"/>
              <a:lumOff val="40000"/>
            </a:schemeClr>
          </a:solidFill>
          <a:ln w="25400" cap="flat" cmpd="sng" algn="ctr">
            <a:solidFill>
              <a:schemeClr val="tx1"/>
            </a:solidFill>
            <a:prstDash val="solid"/>
          </a:ln>
          <a:effectLst/>
        </p:spPr>
        <p:txBody>
          <a:bodyPr vert="horz" wrap="square" lIns="0" tIns="0" rIns="0" bIns="0" anchor="ctr">
            <a:spAutoFit/>
          </a:bodyPr>
          <a:lstStyle/>
          <a:p>
            <a:pPr algn="ctr">
              <a:defRPr/>
            </a:pPr>
            <a:r>
              <a:rPr lang="en-US" sz="3200" kern="0" dirty="0">
                <a:latin typeface="Times New Roman" panose="02020603050405020304" pitchFamily="18" charset="0"/>
                <a:cs typeface="Times New Roman" pitchFamily="18" charset="0"/>
              </a:rPr>
              <a:t>Input</a:t>
            </a:r>
          </a:p>
          <a:p>
            <a:pPr algn="ctr">
              <a:defRPr/>
            </a:pPr>
            <a:r>
              <a:rPr lang="en-US" sz="3200" kern="0" dirty="0">
                <a:latin typeface="Times New Roman" panose="02020603050405020304" pitchFamily="18" charset="0"/>
                <a:cs typeface="Times New Roman" pitchFamily="18" charset="0"/>
              </a:rPr>
              <a:t>Data</a:t>
            </a:r>
          </a:p>
        </p:txBody>
      </p:sp>
      <p:sp>
        <p:nvSpPr>
          <p:cNvPr id="24" name="TextBox 23">
            <a:extLst>
              <a:ext uri="{FF2B5EF4-FFF2-40B4-BE49-F238E27FC236}">
                <a16:creationId xmlns:a16="http://schemas.microsoft.com/office/drawing/2014/main" id="{CB636A30-89F1-4E0D-8ADD-32DA853EF63E}"/>
              </a:ext>
            </a:extLst>
          </p:cNvPr>
          <p:cNvSpPr txBox="1"/>
          <p:nvPr/>
        </p:nvSpPr>
        <p:spPr>
          <a:xfrm>
            <a:off x="8560605" y="1931336"/>
            <a:ext cx="628377" cy="246221"/>
          </a:xfrm>
          <a:prstGeom prst="rect">
            <a:avLst/>
          </a:prstGeom>
          <a:no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Flatten</a:t>
            </a:r>
          </a:p>
        </p:txBody>
      </p:sp>
      <p:grpSp>
        <p:nvGrpSpPr>
          <p:cNvPr id="26" name="Group 25">
            <a:extLst>
              <a:ext uri="{FF2B5EF4-FFF2-40B4-BE49-F238E27FC236}">
                <a16:creationId xmlns:a16="http://schemas.microsoft.com/office/drawing/2014/main" id="{A969BB21-EE36-4DA0-B040-061DC1E1F208}"/>
              </a:ext>
            </a:extLst>
          </p:cNvPr>
          <p:cNvGrpSpPr/>
          <p:nvPr/>
        </p:nvGrpSpPr>
        <p:grpSpPr>
          <a:xfrm>
            <a:off x="2880942" y="2511926"/>
            <a:ext cx="1669317" cy="1480041"/>
            <a:chOff x="725198" y="3505606"/>
            <a:chExt cx="2224672" cy="1661286"/>
          </a:xfrm>
        </p:grpSpPr>
        <p:sp>
          <p:nvSpPr>
            <p:cNvPr id="27" name="Rectangle 26">
              <a:extLst>
                <a:ext uri="{FF2B5EF4-FFF2-40B4-BE49-F238E27FC236}">
                  <a16:creationId xmlns:a16="http://schemas.microsoft.com/office/drawing/2014/main" id="{A45F6FAD-FE00-462C-B18E-D55241224CF6}"/>
                </a:ext>
              </a:extLst>
            </p:cNvPr>
            <p:cNvSpPr/>
            <p:nvPr/>
          </p:nvSpPr>
          <p:spPr>
            <a:xfrm>
              <a:off x="725198" y="3505606"/>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E5DDF6A1-90CA-4ECC-A290-785A29E15418}"/>
                </a:ext>
              </a:extLst>
            </p:cNvPr>
            <p:cNvGrpSpPr/>
            <p:nvPr/>
          </p:nvGrpSpPr>
          <p:grpSpPr>
            <a:xfrm>
              <a:off x="1386096" y="4125964"/>
              <a:ext cx="339831" cy="159173"/>
              <a:chOff x="1317883" y="4185738"/>
              <a:chExt cx="339831" cy="159173"/>
            </a:xfrm>
          </p:grpSpPr>
          <p:sp>
            <p:nvSpPr>
              <p:cNvPr id="32" name="Oval 31">
                <a:extLst>
                  <a:ext uri="{FF2B5EF4-FFF2-40B4-BE49-F238E27FC236}">
                    <a16:creationId xmlns:a16="http://schemas.microsoft.com/office/drawing/2014/main" id="{C475516B-EEFC-4259-9DD5-C15700FA3764}"/>
                  </a:ext>
                </a:extLst>
              </p:cNvPr>
              <p:cNvSpPr/>
              <p:nvPr/>
            </p:nvSpPr>
            <p:spPr>
              <a:xfrm>
                <a:off x="1317883" y="4185738"/>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F6AB8DE-D9FD-4DAB-A34B-9EEBFCF58698}"/>
                  </a:ext>
                </a:extLst>
              </p:cNvPr>
              <p:cNvSpPr/>
              <p:nvPr/>
            </p:nvSpPr>
            <p:spPr>
              <a:xfrm>
                <a:off x="1441517" y="422005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3B75B14-81A2-4AAB-9F3A-D32D44CF12EB}"/>
                  </a:ext>
                </a:extLst>
              </p:cNvPr>
              <p:cNvSpPr/>
              <p:nvPr/>
            </p:nvSpPr>
            <p:spPr>
              <a:xfrm>
                <a:off x="1566274" y="4253471"/>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02BF8681-6DFF-42DD-96D6-FB4E322C9E45}"/>
                </a:ext>
              </a:extLst>
            </p:cNvPr>
            <p:cNvSpPr/>
            <p:nvPr/>
          </p:nvSpPr>
          <p:spPr>
            <a:xfrm>
              <a:off x="1359280" y="3715352"/>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1AC33F-8118-4970-A8DC-F73295589626}"/>
                </a:ext>
              </a:extLst>
            </p:cNvPr>
            <p:cNvSpPr/>
            <p:nvPr/>
          </p:nvSpPr>
          <p:spPr>
            <a:xfrm>
              <a:off x="1586518" y="3788586"/>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198ED95-F1FF-4559-A1CC-80FF9BE3BE9D}"/>
                </a:ext>
              </a:extLst>
            </p:cNvPr>
            <p:cNvSpPr/>
            <p:nvPr/>
          </p:nvSpPr>
          <p:spPr>
            <a:xfrm>
              <a:off x="1791009" y="3889375"/>
              <a:ext cx="1158861" cy="1277517"/>
            </a:xfrm>
            <a:prstGeom prst="rect">
              <a:avLst/>
            </a:prstGeom>
            <a:solidFill>
              <a:srgbClr val="C1B9B5"/>
            </a:solidFill>
            <a:ln w="2857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1ADDFE5A-6C1F-4A2C-9979-29B018DF64F0}"/>
              </a:ext>
            </a:extLst>
          </p:cNvPr>
          <p:cNvPicPr>
            <a:picLocks noChangeAspect="1"/>
          </p:cNvPicPr>
          <p:nvPr/>
        </p:nvPicPr>
        <p:blipFill>
          <a:blip r:embed="rId2"/>
          <a:stretch>
            <a:fillRect/>
          </a:stretch>
        </p:blipFill>
        <p:spPr>
          <a:xfrm>
            <a:off x="7895547" y="3044736"/>
            <a:ext cx="468199" cy="509755"/>
          </a:xfrm>
          <a:prstGeom prst="rect">
            <a:avLst/>
          </a:prstGeom>
        </p:spPr>
      </p:pic>
      <p:sp>
        <p:nvSpPr>
          <p:cNvPr id="38" name="Rectangle 37">
            <a:extLst>
              <a:ext uri="{FF2B5EF4-FFF2-40B4-BE49-F238E27FC236}">
                <a16:creationId xmlns:a16="http://schemas.microsoft.com/office/drawing/2014/main" id="{B289EA67-6515-4A81-8F65-25D338B92BCF}"/>
              </a:ext>
            </a:extLst>
          </p:cNvPr>
          <p:cNvSpPr/>
          <p:nvPr/>
        </p:nvSpPr>
        <p:spPr>
          <a:xfrm>
            <a:off x="220717" y="1539075"/>
            <a:ext cx="11830743" cy="4244238"/>
          </a:xfrm>
          <a:prstGeom prst="rect">
            <a:avLst/>
          </a:prstGeom>
          <a:solidFill>
            <a:schemeClr val="bg1">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66AC2519-45A1-478C-A247-CAB81DFC4DA5}"/>
              </a:ext>
            </a:extLst>
          </p:cNvPr>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Generic CNN Architecture</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2DFAA2A-129F-413F-9A67-5C66136214CD}"/>
              </a:ext>
            </a:extLst>
          </p:cNvPr>
          <p:cNvSpPr txBox="1"/>
          <p:nvPr/>
        </p:nvSpPr>
        <p:spPr>
          <a:xfrm>
            <a:off x="2565733" y="1505168"/>
            <a:ext cx="3709217" cy="400110"/>
          </a:xfrm>
          <a:prstGeom prst="rect">
            <a:avLst/>
          </a:prstGeom>
          <a:noFill/>
        </p:spPr>
        <p:txBody>
          <a:bodyPr wrap="square">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Can be repeated multiple times</a:t>
            </a:r>
            <a:endParaRPr lang="en-US" sz="2000" dirty="0">
              <a:solidFill>
                <a:srgbClr val="FF0000"/>
              </a:solidFill>
            </a:endParaRPr>
          </a:p>
        </p:txBody>
      </p:sp>
      <p:sp>
        <p:nvSpPr>
          <p:cNvPr id="12" name="TextBox 11">
            <a:extLst>
              <a:ext uri="{FF2B5EF4-FFF2-40B4-BE49-F238E27FC236}">
                <a16:creationId xmlns:a16="http://schemas.microsoft.com/office/drawing/2014/main" id="{C0D5921E-144B-4E73-8AA6-C61697EFA76D}"/>
              </a:ext>
            </a:extLst>
          </p:cNvPr>
          <p:cNvSpPr txBox="1"/>
          <p:nvPr/>
        </p:nvSpPr>
        <p:spPr>
          <a:xfrm>
            <a:off x="9827602" y="3988061"/>
            <a:ext cx="690895" cy="492443"/>
          </a:xfrm>
          <a:prstGeom prst="rect">
            <a:avLst/>
          </a:prstGeom>
          <a:solidFill>
            <a:schemeClr val="bg1"/>
          </a:solidFill>
        </p:spPr>
        <p:txBody>
          <a:bodyPr wrap="none" lIns="0" tIns="0" rIns="0" bIns="0">
            <a:spAutoFit/>
          </a:bodyPr>
          <a:lstStyle/>
          <a:p>
            <a:pPr algn="ctr"/>
            <a:r>
              <a:rPr lang="en-US" sz="1600" b="1" dirty="0">
                <a:latin typeface="Times New Roman" panose="02020603050405020304" pitchFamily="18" charset="0"/>
                <a:cs typeface="Times New Roman" panose="02020603050405020304" pitchFamily="18" charset="0"/>
              </a:rPr>
              <a:t>Output </a:t>
            </a:r>
          </a:p>
          <a:p>
            <a:pPr algn="ctr"/>
            <a:r>
              <a:rPr lang="en-US" sz="1600" b="1" dirty="0">
                <a:latin typeface="Times New Roman" panose="02020603050405020304" pitchFamily="18" charset="0"/>
                <a:cs typeface="Times New Roman" panose="02020603050405020304" pitchFamily="18" charset="0"/>
              </a:rPr>
              <a:t>Layer </a:t>
            </a:r>
          </a:p>
        </p:txBody>
      </p:sp>
      <p:sp>
        <p:nvSpPr>
          <p:cNvPr id="37" name="Slide Number Placeholder 16">
            <a:extLst>
              <a:ext uri="{FF2B5EF4-FFF2-40B4-BE49-F238E27FC236}">
                <a16:creationId xmlns:a16="http://schemas.microsoft.com/office/drawing/2014/main" id="{12D9CE31-44ED-41AF-92BF-D84307F2E37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25</a:t>
            </a:fld>
            <a:endParaRPr lang="en-US" sz="168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359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 y="1005840"/>
                <a:ext cx="11830742" cy="430887"/>
              </a:xfrm>
            </p:spPr>
            <p:txBody>
              <a:bodyPr wrap="square" lIns="0" tIns="0" rIns="0" bIns="0">
                <a:spAutoFit/>
              </a:bodyPr>
              <a:lstStyle/>
              <a:p>
                <a:pPr marL="344488" indent="-344488">
                  <a:lnSpc>
                    <a:spcPct val="100000"/>
                  </a:lnSpc>
                  <a:spcBef>
                    <a:spcPts val="0"/>
                  </a:spcBef>
                  <a:spcAft>
                    <a:spcPts val="1200"/>
                  </a:spcAft>
                  <a:buClr>
                    <a:srgbClr val="234CF9"/>
                  </a:buClr>
                  <a:buSzPct val="8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Neurons in the </a:t>
                </a:r>
                <a:r>
                  <a:rPr lang="en-US" dirty="0">
                    <a:solidFill>
                      <a:srgbClr val="FF0000"/>
                    </a:solidFill>
                    <a:latin typeface="Times New Roman" panose="02020603050405020304" pitchFamily="18" charset="0"/>
                    <a:cs typeface="Times New Roman" panose="02020603050405020304" pitchFamily="18" charset="0"/>
                  </a:rPr>
                  <a:t>FC</a:t>
                </a:r>
                <a:r>
                  <a:rPr lang="en-US" dirty="0">
                    <a:latin typeface="Times New Roman" panose="02020603050405020304" pitchFamily="18" charset="0"/>
                    <a:cs typeface="Times New Roman" panose="02020603050405020304" pitchFamily="18" charset="0"/>
                  </a:rPr>
                  <a:t> layer output real values (</a:t>
                </a:r>
                <a14:m>
                  <m:oMath xmlns:m="http://schemas.openxmlformats.org/officeDocument/2006/math">
                    <m:r>
                      <a:rPr lang="en-US" i="1" dirty="0" smtClean="0">
                        <a:latin typeface="Cambria Math" panose="02040503050406030204" pitchFamily="18" charset="0"/>
                        <a:cs typeface="Times New Roman" panose="02020603050405020304" pitchFamily="18" charset="0"/>
                      </a:rPr>
                      <m:t>𝑦</m:t>
                    </m:r>
                    <m:r>
                      <a:rPr lang="en-US" i="1" baseline="-25000" dirty="0" err="1" smtClean="0">
                        <a:latin typeface="Cambria Math" panose="02040503050406030204" pitchFamily="18" charset="0"/>
                        <a:cs typeface="Times New Roman" panose="02020603050405020304" pitchFamily="18" charset="0"/>
                      </a:rPr>
                      <m:t>𝑘</m:t>
                    </m:r>
                  </m:oMath>
                </a14:m>
                <a:r>
                  <a:rPr lang="en-US" dirty="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 y="1005840"/>
                <a:ext cx="11830742" cy="430887"/>
              </a:xfrm>
              <a:blipFill>
                <a:blip r:embed="rId2"/>
                <a:stretch>
                  <a:fillRect l="-1443" t="-25352" b="-4788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D494D9D8-98DC-454E-AC93-A8FD751435A1}"/>
              </a:ext>
            </a:extLst>
          </p:cNvPr>
          <p:cNvSpPr txBox="1">
            <a:spLocks/>
          </p:cNvSpPr>
          <p:nvPr/>
        </p:nvSpPr>
        <p:spPr>
          <a:xfrm>
            <a:off x="220717" y="183822"/>
            <a:ext cx="11830743" cy="768731"/>
          </a:xfrm>
          <a:prstGeom prst="rect">
            <a:avLst/>
          </a:prstGeom>
          <a:solidFill>
            <a:srgbClr val="C00000"/>
          </a:solidFill>
          <a:ln>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 Layer</a:t>
            </a:r>
          </a:p>
        </p:txBody>
      </p:sp>
      <p:sp>
        <p:nvSpPr>
          <p:cNvPr id="36" name="文字方塊 16">
            <a:extLst>
              <a:ext uri="{FF2B5EF4-FFF2-40B4-BE49-F238E27FC236}">
                <a16:creationId xmlns:a16="http://schemas.microsoft.com/office/drawing/2014/main" id="{20C066D6-A7CC-49B0-9766-5799FD44AE29}"/>
              </a:ext>
            </a:extLst>
          </p:cNvPr>
          <p:cNvSpPr txBox="1">
            <a:spLocks noChangeArrowheads="1"/>
          </p:cNvSpPr>
          <p:nvPr/>
        </p:nvSpPr>
        <p:spPr bwMode="auto">
          <a:xfrm>
            <a:off x="1168050" y="5234059"/>
            <a:ext cx="19490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2000" dirty="0">
              <a:latin typeface="Times New Roman" panose="02020603050405020304" pitchFamily="18" charset="0"/>
              <a:cs typeface="Times New Roman" panose="02020603050405020304" pitchFamily="18" charset="0"/>
            </a:endParaRPr>
          </a:p>
        </p:txBody>
      </p:sp>
      <p:sp>
        <p:nvSpPr>
          <p:cNvPr id="39" name="Rounded Rectangle 79">
            <a:extLst>
              <a:ext uri="{FF2B5EF4-FFF2-40B4-BE49-F238E27FC236}">
                <a16:creationId xmlns:a16="http://schemas.microsoft.com/office/drawing/2014/main" id="{4BACDFDE-FD8E-4335-AE30-AE0643C2DD07}"/>
              </a:ext>
            </a:extLst>
          </p:cNvPr>
          <p:cNvSpPr/>
          <p:nvPr/>
        </p:nvSpPr>
        <p:spPr bwMode="auto">
          <a:xfrm>
            <a:off x="9478020" y="3921550"/>
            <a:ext cx="1043601" cy="1313019"/>
          </a:xfrm>
          <a:prstGeom prst="roundRect">
            <a:avLst/>
          </a:prstGeom>
          <a:solidFill>
            <a:srgbClr val="92D050"/>
          </a:solidFill>
          <a:ln w="25400" cap="flat" cmpd="sng" algn="ctr">
            <a:solidFill>
              <a:schemeClr val="tx1"/>
            </a:solidFill>
            <a:prstDash val="solid"/>
          </a:ln>
          <a:effectLst/>
        </p:spPr>
        <p:txBody>
          <a:bodyPr vert="horz" wrap="square" lIns="0" tIns="0" rIns="0" bIns="0" anchor="ctr">
            <a:spAutoFit/>
          </a:bodyPr>
          <a:lstStyle/>
          <a:p>
            <a:pPr algn="ctr">
              <a:defRPr/>
            </a:pPr>
            <a:r>
              <a:rPr lang="en-US" sz="1600" kern="0" dirty="0">
                <a:latin typeface="Times New Roman" panose="02020603050405020304" pitchFamily="18" charset="0"/>
                <a:cs typeface="Times New Roman" pitchFamily="18" charset="0"/>
              </a:rPr>
              <a:t>Softmax Activation Function</a:t>
            </a:r>
          </a:p>
        </p:txBody>
      </p:sp>
      <p:sp>
        <p:nvSpPr>
          <p:cNvPr id="58" name="TextBox 57">
            <a:extLst>
              <a:ext uri="{FF2B5EF4-FFF2-40B4-BE49-F238E27FC236}">
                <a16:creationId xmlns:a16="http://schemas.microsoft.com/office/drawing/2014/main" id="{B28E134C-97FD-441F-9692-BA255CDBFF60}"/>
              </a:ext>
            </a:extLst>
          </p:cNvPr>
          <p:cNvSpPr txBox="1"/>
          <p:nvPr/>
        </p:nvSpPr>
        <p:spPr>
          <a:xfrm>
            <a:off x="9155865" y="3186493"/>
            <a:ext cx="1592584" cy="707886"/>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compute the </a:t>
            </a:r>
          </a:p>
          <a:p>
            <a:pPr algn="ctr"/>
            <a:r>
              <a:rPr lang="en-US" sz="2000" dirty="0">
                <a:latin typeface="Times New Roman" panose="02020603050405020304" pitchFamily="18" charset="0"/>
                <a:cs typeface="Times New Roman" panose="02020603050405020304" pitchFamily="18" charset="0"/>
              </a:rPr>
              <a:t>class scores</a:t>
            </a:r>
          </a:p>
        </p:txBody>
      </p:sp>
      <p:grpSp>
        <p:nvGrpSpPr>
          <p:cNvPr id="2" name="Group 1">
            <a:extLst>
              <a:ext uri="{FF2B5EF4-FFF2-40B4-BE49-F238E27FC236}">
                <a16:creationId xmlns:a16="http://schemas.microsoft.com/office/drawing/2014/main" id="{E21151C3-7273-4EE9-ABDD-47C99015095D}"/>
              </a:ext>
            </a:extLst>
          </p:cNvPr>
          <p:cNvGrpSpPr/>
          <p:nvPr/>
        </p:nvGrpSpPr>
        <p:grpSpPr>
          <a:xfrm>
            <a:off x="2544397" y="3461988"/>
            <a:ext cx="4070668" cy="2018183"/>
            <a:chOff x="1827085" y="1892180"/>
            <a:chExt cx="4819650" cy="2282815"/>
          </a:xfrm>
        </p:grpSpPr>
        <p:sp>
          <p:nvSpPr>
            <p:cNvPr id="65" name="Right Arrow 25">
              <a:extLst>
                <a:ext uri="{FF2B5EF4-FFF2-40B4-BE49-F238E27FC236}">
                  <a16:creationId xmlns:a16="http://schemas.microsoft.com/office/drawing/2014/main" id="{72DAF170-AE6B-4661-BE71-7D2581966D54}"/>
                </a:ext>
              </a:extLst>
            </p:cNvPr>
            <p:cNvSpPr/>
            <p:nvPr/>
          </p:nvSpPr>
          <p:spPr>
            <a:xfrm>
              <a:off x="1827085" y="2910525"/>
              <a:ext cx="548640" cy="27432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grpSp>
          <p:nvGrpSpPr>
            <p:cNvPr id="66" name="Group 65">
              <a:extLst>
                <a:ext uri="{FF2B5EF4-FFF2-40B4-BE49-F238E27FC236}">
                  <a16:creationId xmlns:a16="http://schemas.microsoft.com/office/drawing/2014/main" id="{476F1A3B-A624-4571-899A-967645BC351F}"/>
                </a:ext>
              </a:extLst>
            </p:cNvPr>
            <p:cNvGrpSpPr/>
            <p:nvPr/>
          </p:nvGrpSpPr>
          <p:grpSpPr>
            <a:xfrm>
              <a:off x="2426864" y="1892180"/>
              <a:ext cx="3696471" cy="2282815"/>
              <a:chOff x="3965940" y="2571184"/>
              <a:chExt cx="3696471" cy="2282815"/>
            </a:xfrm>
          </p:grpSpPr>
          <p:sp>
            <p:nvSpPr>
              <p:cNvPr id="67" name="Rectangle: Rounded Corners 66">
                <a:extLst>
                  <a:ext uri="{FF2B5EF4-FFF2-40B4-BE49-F238E27FC236}">
                    <a16:creationId xmlns:a16="http://schemas.microsoft.com/office/drawing/2014/main" id="{80575383-BD70-40FF-8E8F-817FE26DCF00}"/>
                  </a:ext>
                </a:extLst>
              </p:cNvPr>
              <p:cNvSpPr/>
              <p:nvPr/>
            </p:nvSpPr>
            <p:spPr>
              <a:xfrm>
                <a:off x="3965940" y="2571184"/>
                <a:ext cx="3696471" cy="2282815"/>
              </a:xfrm>
              <a:prstGeom prst="roundRect">
                <a:avLst>
                  <a:gd name="adj" fmla="val 8339"/>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3E81134C-39FC-41E8-8CE9-0B1D70F28E86}"/>
                  </a:ext>
                </a:extLst>
              </p:cNvPr>
              <p:cNvGrpSpPr/>
              <p:nvPr/>
            </p:nvGrpSpPr>
            <p:grpSpPr>
              <a:xfrm>
                <a:off x="4097623" y="2709546"/>
                <a:ext cx="1302121" cy="1944661"/>
                <a:chOff x="4097623" y="2784759"/>
                <a:chExt cx="1302121" cy="1944661"/>
              </a:xfrm>
            </p:grpSpPr>
            <p:sp>
              <p:nvSpPr>
                <p:cNvPr id="77" name="Rounded Rectangle 79">
                  <a:extLst>
                    <a:ext uri="{FF2B5EF4-FFF2-40B4-BE49-F238E27FC236}">
                      <a16:creationId xmlns:a16="http://schemas.microsoft.com/office/drawing/2014/main" id="{EF8E6E10-BD84-4A7D-961F-A784205D9EEE}"/>
                    </a:ext>
                  </a:extLst>
                </p:cNvPr>
                <p:cNvSpPr/>
                <p:nvPr/>
              </p:nvSpPr>
              <p:spPr bwMode="auto">
                <a:xfrm>
                  <a:off x="4097623" y="2784760"/>
                  <a:ext cx="365760" cy="1928249"/>
                </a:xfrm>
                <a:prstGeom prst="roundRect">
                  <a:avLst/>
                </a:prstGeom>
                <a:solidFill>
                  <a:srgbClr val="C1B9B5"/>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Convolution</a:t>
                  </a:r>
                </a:p>
              </p:txBody>
            </p:sp>
            <p:sp>
              <p:nvSpPr>
                <p:cNvPr id="78" name="Rounded Rectangle 79">
                  <a:extLst>
                    <a:ext uri="{FF2B5EF4-FFF2-40B4-BE49-F238E27FC236}">
                      <a16:creationId xmlns:a16="http://schemas.microsoft.com/office/drawing/2014/main" id="{1AEC1FD4-AAD8-4D4F-B8C8-9CA16D1039E3}"/>
                    </a:ext>
                  </a:extLst>
                </p:cNvPr>
                <p:cNvSpPr/>
                <p:nvPr/>
              </p:nvSpPr>
              <p:spPr bwMode="auto">
                <a:xfrm>
                  <a:off x="5033984" y="2801171"/>
                  <a:ext cx="365760" cy="1928249"/>
                </a:xfrm>
                <a:prstGeom prst="roundRect">
                  <a:avLst/>
                </a:prstGeom>
                <a:solidFill>
                  <a:srgbClr val="F3BBB4"/>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Spatial Pooling</a:t>
                  </a:r>
                </a:p>
              </p:txBody>
            </p:sp>
            <p:sp>
              <p:nvSpPr>
                <p:cNvPr id="79" name="Rounded Rectangle 79">
                  <a:extLst>
                    <a:ext uri="{FF2B5EF4-FFF2-40B4-BE49-F238E27FC236}">
                      <a16:creationId xmlns:a16="http://schemas.microsoft.com/office/drawing/2014/main" id="{115799FF-8993-4C45-B9A9-034F227FCCE0}"/>
                    </a:ext>
                  </a:extLst>
                </p:cNvPr>
                <p:cNvSpPr/>
                <p:nvPr/>
              </p:nvSpPr>
              <p:spPr bwMode="auto">
                <a:xfrm>
                  <a:off x="4575351" y="2784759"/>
                  <a:ext cx="365760" cy="1928249"/>
                </a:xfrm>
                <a:prstGeom prst="roundRect">
                  <a:avLst/>
                </a:prstGeom>
                <a:solidFill>
                  <a:srgbClr val="FFC000"/>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Activation</a:t>
                  </a:r>
                </a:p>
              </p:txBody>
            </p:sp>
          </p:grpSp>
          <p:grpSp>
            <p:nvGrpSpPr>
              <p:cNvPr id="69" name="Group 68">
                <a:extLst>
                  <a:ext uri="{FF2B5EF4-FFF2-40B4-BE49-F238E27FC236}">
                    <a16:creationId xmlns:a16="http://schemas.microsoft.com/office/drawing/2014/main" id="{15253276-C00D-4596-ABD2-7B5A2E63D864}"/>
                  </a:ext>
                </a:extLst>
              </p:cNvPr>
              <p:cNvGrpSpPr/>
              <p:nvPr/>
            </p:nvGrpSpPr>
            <p:grpSpPr>
              <a:xfrm>
                <a:off x="6204787" y="2709546"/>
                <a:ext cx="1302121" cy="1944661"/>
                <a:chOff x="3844128" y="2784759"/>
                <a:chExt cx="1302121" cy="1944661"/>
              </a:xfrm>
            </p:grpSpPr>
            <p:sp>
              <p:nvSpPr>
                <p:cNvPr id="74" name="Rounded Rectangle 79">
                  <a:extLst>
                    <a:ext uri="{FF2B5EF4-FFF2-40B4-BE49-F238E27FC236}">
                      <a16:creationId xmlns:a16="http://schemas.microsoft.com/office/drawing/2014/main" id="{423D535B-DC8A-4571-A599-2A42AF201697}"/>
                    </a:ext>
                  </a:extLst>
                </p:cNvPr>
                <p:cNvSpPr/>
                <p:nvPr/>
              </p:nvSpPr>
              <p:spPr bwMode="auto">
                <a:xfrm>
                  <a:off x="3844128" y="2784760"/>
                  <a:ext cx="365760" cy="1928249"/>
                </a:xfrm>
                <a:prstGeom prst="roundRect">
                  <a:avLst/>
                </a:prstGeom>
                <a:solidFill>
                  <a:srgbClr val="C1B9B5"/>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Convolution</a:t>
                  </a:r>
                </a:p>
              </p:txBody>
            </p:sp>
            <p:sp>
              <p:nvSpPr>
                <p:cNvPr id="75" name="Rounded Rectangle 79">
                  <a:extLst>
                    <a:ext uri="{FF2B5EF4-FFF2-40B4-BE49-F238E27FC236}">
                      <a16:creationId xmlns:a16="http://schemas.microsoft.com/office/drawing/2014/main" id="{C4EDA278-0734-4D35-B982-E519B78198DD}"/>
                    </a:ext>
                  </a:extLst>
                </p:cNvPr>
                <p:cNvSpPr/>
                <p:nvPr/>
              </p:nvSpPr>
              <p:spPr bwMode="auto">
                <a:xfrm>
                  <a:off x="4780489" y="2801171"/>
                  <a:ext cx="365760" cy="1928249"/>
                </a:xfrm>
                <a:prstGeom prst="roundRect">
                  <a:avLst/>
                </a:prstGeom>
                <a:solidFill>
                  <a:srgbClr val="F3BBB4"/>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Spatial Pooling</a:t>
                  </a:r>
                </a:p>
              </p:txBody>
            </p:sp>
            <p:sp>
              <p:nvSpPr>
                <p:cNvPr id="76" name="Rounded Rectangle 79">
                  <a:extLst>
                    <a:ext uri="{FF2B5EF4-FFF2-40B4-BE49-F238E27FC236}">
                      <a16:creationId xmlns:a16="http://schemas.microsoft.com/office/drawing/2014/main" id="{AFB54B2B-8C27-4F7C-A465-44AE445A8BF9}"/>
                    </a:ext>
                  </a:extLst>
                </p:cNvPr>
                <p:cNvSpPr/>
                <p:nvPr/>
              </p:nvSpPr>
              <p:spPr bwMode="auto">
                <a:xfrm>
                  <a:off x="4321856" y="2784759"/>
                  <a:ext cx="365760" cy="1928249"/>
                </a:xfrm>
                <a:prstGeom prst="roundRect">
                  <a:avLst/>
                </a:prstGeom>
                <a:solidFill>
                  <a:srgbClr val="FFC000"/>
                </a:solidFill>
                <a:ln w="25400" cap="flat" cmpd="sng" algn="ctr">
                  <a:solidFill>
                    <a:schemeClr val="tx1"/>
                  </a:solidFill>
                  <a:prstDash val="solid"/>
                </a:ln>
                <a:effectLst/>
              </p:spPr>
              <p:txBody>
                <a:bodyPr vert="vert270" lIns="9142" tIns="0" rIns="9142" bIns="9142" anchor="ctr"/>
                <a:lstStyle/>
                <a:p>
                  <a:pPr algn="ctr">
                    <a:defRPr/>
                  </a:pPr>
                  <a:r>
                    <a:rPr lang="en-US" sz="1800" b="1" kern="0" dirty="0">
                      <a:latin typeface="Times New Roman" panose="02020603050405020304" pitchFamily="18" charset="0"/>
                      <a:cs typeface="Times New Roman" pitchFamily="18" charset="0"/>
                    </a:rPr>
                    <a:t>Activation</a:t>
                  </a:r>
                </a:p>
              </p:txBody>
            </p:sp>
          </p:grpSp>
          <p:grpSp>
            <p:nvGrpSpPr>
              <p:cNvPr id="70" name="Group 69">
                <a:extLst>
                  <a:ext uri="{FF2B5EF4-FFF2-40B4-BE49-F238E27FC236}">
                    <a16:creationId xmlns:a16="http://schemas.microsoft.com/office/drawing/2014/main" id="{65FEEF95-CB88-401A-A520-AA2C2DBBA202}"/>
                  </a:ext>
                </a:extLst>
              </p:cNvPr>
              <p:cNvGrpSpPr/>
              <p:nvPr/>
            </p:nvGrpSpPr>
            <p:grpSpPr>
              <a:xfrm rot="5400000">
                <a:off x="5707280" y="3389225"/>
                <a:ext cx="145897" cy="585335"/>
                <a:chOff x="6580711" y="4180016"/>
                <a:chExt cx="145897" cy="585335"/>
              </a:xfrm>
              <a:solidFill>
                <a:srgbClr val="00B0F0"/>
              </a:solidFill>
            </p:grpSpPr>
            <p:sp>
              <p:nvSpPr>
                <p:cNvPr id="71" name="Oval 70">
                  <a:extLst>
                    <a:ext uri="{FF2B5EF4-FFF2-40B4-BE49-F238E27FC236}">
                      <a16:creationId xmlns:a16="http://schemas.microsoft.com/office/drawing/2014/main" id="{A5265929-2DEC-4037-98BB-6B4C7C284A0B}"/>
                    </a:ext>
                  </a:extLst>
                </p:cNvPr>
                <p:cNvSpPr/>
                <p:nvPr/>
              </p:nvSpPr>
              <p:spPr>
                <a:xfrm>
                  <a:off x="6580711" y="4180016"/>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BE55F13-17BB-4827-9725-6BA53AF04A77}"/>
                    </a:ext>
                  </a:extLst>
                </p:cNvPr>
                <p:cNvSpPr/>
                <p:nvPr/>
              </p:nvSpPr>
              <p:spPr>
                <a:xfrm>
                  <a:off x="6589447" y="4393595"/>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82BAFA2-7C79-4D3B-ABCE-AD5809D91326}"/>
                    </a:ext>
                  </a:extLst>
                </p:cNvPr>
                <p:cNvSpPr/>
                <p:nvPr/>
              </p:nvSpPr>
              <p:spPr>
                <a:xfrm>
                  <a:off x="6589448" y="4628191"/>
                  <a:ext cx="137160" cy="1371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0" name="Right Arrow 25">
              <a:extLst>
                <a:ext uri="{FF2B5EF4-FFF2-40B4-BE49-F238E27FC236}">
                  <a16:creationId xmlns:a16="http://schemas.microsoft.com/office/drawing/2014/main" id="{651B724E-9AEB-46A7-B65A-0A83660EDD02}"/>
                </a:ext>
              </a:extLst>
            </p:cNvPr>
            <p:cNvSpPr/>
            <p:nvPr/>
          </p:nvSpPr>
          <p:spPr>
            <a:xfrm>
              <a:off x="6189535" y="2880278"/>
              <a:ext cx="457200" cy="27432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grpSp>
      <p:pic>
        <p:nvPicPr>
          <p:cNvPr id="1028" name="Picture 4" descr="Lung cancer (staging - IASLC 8th edition) | Radiology Reference Article |  Radiopaedia.org">
            <a:extLst>
              <a:ext uri="{FF2B5EF4-FFF2-40B4-BE49-F238E27FC236}">
                <a16:creationId xmlns:a16="http://schemas.microsoft.com/office/drawing/2014/main" id="{90BFC30C-F15F-4412-A30B-0D122B63F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42" y="3420000"/>
            <a:ext cx="2060171" cy="2060171"/>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DAE64763-8A56-47D2-9658-22945F5FCBAA}"/>
              </a:ext>
            </a:extLst>
          </p:cNvPr>
          <p:cNvSpPr/>
          <p:nvPr/>
        </p:nvSpPr>
        <p:spPr>
          <a:xfrm>
            <a:off x="1796607" y="4348163"/>
            <a:ext cx="252164" cy="288745"/>
          </a:xfrm>
          <a:prstGeom prst="ellipse">
            <a:avLst/>
          </a:prstGeom>
          <a:solidFill>
            <a:srgbClr val="C1218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CA8AB68-458F-4666-A2CC-01214C09558C}"/>
              </a:ext>
            </a:extLst>
          </p:cNvPr>
          <p:cNvGrpSpPr/>
          <p:nvPr/>
        </p:nvGrpSpPr>
        <p:grpSpPr>
          <a:xfrm>
            <a:off x="10521622" y="4116988"/>
            <a:ext cx="1312113" cy="1003007"/>
            <a:chOff x="10605298" y="4116988"/>
            <a:chExt cx="1312113" cy="1003007"/>
          </a:xfrm>
        </p:grpSpPr>
        <p:cxnSp>
          <p:nvCxnSpPr>
            <p:cNvPr id="40" name="Straight Arrow Connector 39">
              <a:extLst>
                <a:ext uri="{FF2B5EF4-FFF2-40B4-BE49-F238E27FC236}">
                  <a16:creationId xmlns:a16="http://schemas.microsoft.com/office/drawing/2014/main" id="{4F172288-7457-409B-8C08-8183C2675B7F}"/>
                </a:ext>
              </a:extLst>
            </p:cNvPr>
            <p:cNvCxnSpPr>
              <a:cxnSpLocks/>
            </p:cNvCxnSpPr>
            <p:nvPr/>
          </p:nvCxnSpPr>
          <p:spPr>
            <a:xfrm>
              <a:off x="10605298" y="4265756"/>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33983BA-8EDC-4720-8524-9DC06F17ED43}"/>
                </a:ext>
              </a:extLst>
            </p:cNvPr>
            <p:cNvCxnSpPr>
              <a:cxnSpLocks/>
            </p:cNvCxnSpPr>
            <p:nvPr/>
          </p:nvCxnSpPr>
          <p:spPr>
            <a:xfrm>
              <a:off x="10605298" y="4548649"/>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AC2BD72-B0F9-4096-B591-E46343A0B637}"/>
                </a:ext>
              </a:extLst>
            </p:cNvPr>
            <p:cNvCxnSpPr>
              <a:cxnSpLocks/>
            </p:cNvCxnSpPr>
            <p:nvPr/>
          </p:nvCxnSpPr>
          <p:spPr>
            <a:xfrm>
              <a:off x="10605298" y="4849737"/>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004B310-3B6C-4354-88F1-3DEBF325093D}"/>
                </a:ext>
              </a:extLst>
            </p:cNvPr>
            <p:cNvGrpSpPr/>
            <p:nvPr/>
          </p:nvGrpSpPr>
          <p:grpSpPr>
            <a:xfrm>
              <a:off x="10978628" y="4116988"/>
              <a:ext cx="938783" cy="1003007"/>
              <a:chOff x="10978628" y="4116988"/>
              <a:chExt cx="938783" cy="1003007"/>
            </a:xfrm>
          </p:grpSpPr>
          <p:sp>
            <p:nvSpPr>
              <p:cNvPr id="43" name="TextBox 42">
                <a:extLst>
                  <a:ext uri="{FF2B5EF4-FFF2-40B4-BE49-F238E27FC236}">
                    <a16:creationId xmlns:a16="http://schemas.microsoft.com/office/drawing/2014/main" id="{21E8B34B-416E-4D8D-B21C-E5701E828430}"/>
                  </a:ext>
                </a:extLst>
              </p:cNvPr>
              <p:cNvSpPr txBox="1"/>
              <p:nvPr/>
            </p:nvSpPr>
            <p:spPr>
              <a:xfrm>
                <a:off x="11516339" y="4116988"/>
                <a:ext cx="401072" cy="395589"/>
              </a:xfrm>
              <a:prstGeom prst="rect">
                <a:avLst/>
              </a:prstGeom>
              <a:noFill/>
            </p:spPr>
            <p:txBody>
              <a:bodyPr wrap="none" lIns="91440" tIns="0" rIns="91440" bIns="0">
                <a:spAutoFit/>
              </a:bodyPr>
              <a:lstStyle/>
              <a:p>
                <a:pPr algn="ctr"/>
                <a:r>
                  <a:rPr lang="en-US" sz="1600" b="1" dirty="0">
                    <a:solidFill>
                      <a:srgbClr val="000000"/>
                    </a:solidFill>
                    <a:latin typeface="Times New Roman"/>
                    <a:ea typeface="Times New Roman"/>
                    <a:cs typeface="Times New Roman"/>
                    <a:sym typeface="Times New Roman"/>
                  </a:rPr>
                  <a:t>C</a:t>
                </a:r>
                <a:r>
                  <a:rPr lang="en-US" sz="1600" b="1" baseline="-25000" dirty="0">
                    <a:solidFill>
                      <a:srgbClr val="000000"/>
                    </a:solidFill>
                    <a:latin typeface="Times New Roman"/>
                    <a:ea typeface="Times New Roman"/>
                    <a:cs typeface="Times New Roman"/>
                    <a:sym typeface="Times New Roman"/>
                  </a:rPr>
                  <a:t>1</a:t>
                </a:r>
                <a:endParaRPr lang="en-US" sz="1600" b="1" baseline="-25000" dirty="0"/>
              </a:p>
            </p:txBody>
          </p:sp>
          <p:sp>
            <p:nvSpPr>
              <p:cNvPr id="55" name="TextBox 54">
                <a:extLst>
                  <a:ext uri="{FF2B5EF4-FFF2-40B4-BE49-F238E27FC236}">
                    <a16:creationId xmlns:a16="http://schemas.microsoft.com/office/drawing/2014/main" id="{B7A36A51-C20B-4969-8720-25EAA0D31F29}"/>
                  </a:ext>
                </a:extLst>
              </p:cNvPr>
              <p:cNvSpPr txBox="1"/>
              <p:nvPr/>
            </p:nvSpPr>
            <p:spPr>
              <a:xfrm>
                <a:off x="11516339" y="4410276"/>
                <a:ext cx="401072" cy="395589"/>
              </a:xfrm>
              <a:prstGeom prst="rect">
                <a:avLst/>
              </a:prstGeom>
              <a:noFill/>
            </p:spPr>
            <p:txBody>
              <a:bodyPr wrap="none" lIns="91440" tIns="0" rIns="91440" bIns="0">
                <a:spAutoFit/>
              </a:bodyPr>
              <a:lstStyle/>
              <a:p>
                <a:pPr algn="ctr"/>
                <a:r>
                  <a:rPr lang="en-US" sz="1600" b="1" dirty="0">
                    <a:solidFill>
                      <a:srgbClr val="000000"/>
                    </a:solidFill>
                    <a:latin typeface="Times New Roman"/>
                    <a:ea typeface="Times New Roman"/>
                    <a:cs typeface="Times New Roman"/>
                    <a:sym typeface="Times New Roman"/>
                  </a:rPr>
                  <a:t>C</a:t>
                </a:r>
                <a:r>
                  <a:rPr lang="en-US" sz="1600" b="1" baseline="-25000" dirty="0">
                    <a:solidFill>
                      <a:srgbClr val="000000"/>
                    </a:solidFill>
                    <a:latin typeface="Times New Roman"/>
                    <a:ea typeface="Times New Roman"/>
                    <a:cs typeface="Times New Roman"/>
                    <a:sym typeface="Times New Roman"/>
                  </a:rPr>
                  <a:t>2</a:t>
                </a:r>
                <a:endParaRPr lang="en-US" sz="1600" b="1" baseline="-25000" dirty="0"/>
              </a:p>
            </p:txBody>
          </p:sp>
          <p:sp>
            <p:nvSpPr>
              <p:cNvPr id="56" name="TextBox 55">
                <a:extLst>
                  <a:ext uri="{FF2B5EF4-FFF2-40B4-BE49-F238E27FC236}">
                    <a16:creationId xmlns:a16="http://schemas.microsoft.com/office/drawing/2014/main" id="{0EACD148-BE5F-48AA-B17A-0735965373C6}"/>
                  </a:ext>
                </a:extLst>
              </p:cNvPr>
              <p:cNvSpPr txBox="1"/>
              <p:nvPr/>
            </p:nvSpPr>
            <p:spPr>
              <a:xfrm>
                <a:off x="11516339" y="4724406"/>
                <a:ext cx="401072" cy="395589"/>
              </a:xfrm>
              <a:prstGeom prst="rect">
                <a:avLst/>
              </a:prstGeom>
              <a:noFill/>
            </p:spPr>
            <p:txBody>
              <a:bodyPr wrap="none" lIns="91440" tIns="0" rIns="91440" bIns="0">
                <a:spAutoFit/>
              </a:bodyPr>
              <a:lstStyle/>
              <a:p>
                <a:pPr algn="ctr"/>
                <a:r>
                  <a:rPr lang="en-US" sz="1600" b="1" dirty="0">
                    <a:solidFill>
                      <a:srgbClr val="000000"/>
                    </a:solidFill>
                    <a:latin typeface="Times New Roman"/>
                    <a:ea typeface="Times New Roman"/>
                    <a:cs typeface="Times New Roman"/>
                    <a:sym typeface="Times New Roman"/>
                  </a:rPr>
                  <a:t>C</a:t>
                </a:r>
                <a:r>
                  <a:rPr lang="en-US" sz="1600" b="1" baseline="-25000" dirty="0">
                    <a:solidFill>
                      <a:srgbClr val="000000"/>
                    </a:solidFill>
                    <a:latin typeface="Times New Roman"/>
                    <a:ea typeface="Times New Roman"/>
                    <a:cs typeface="Times New Roman"/>
                    <a:sym typeface="Times New Roman"/>
                  </a:rPr>
                  <a:t>3</a:t>
                </a:r>
                <a:endParaRPr lang="en-US" sz="1600" b="1" baseline="-25000" dirty="0"/>
              </a:p>
            </p:txBody>
          </p:sp>
          <p:pic>
            <p:nvPicPr>
              <p:cNvPr id="17" name="Picture 16">
                <a:extLst>
                  <a:ext uri="{FF2B5EF4-FFF2-40B4-BE49-F238E27FC236}">
                    <a16:creationId xmlns:a16="http://schemas.microsoft.com/office/drawing/2014/main" id="{0FF2732B-E80F-4993-A0F2-F5CAFBF371AE}"/>
                  </a:ext>
                </a:extLst>
              </p:cNvPr>
              <p:cNvPicPr>
                <a:picLocks noChangeAspect="1"/>
              </p:cNvPicPr>
              <p:nvPr/>
            </p:nvPicPr>
            <p:blipFill>
              <a:blip r:embed="rId4"/>
              <a:stretch>
                <a:fillRect/>
              </a:stretch>
            </p:blipFill>
            <p:spPr>
              <a:xfrm>
                <a:off x="10978628" y="4137756"/>
                <a:ext cx="530141" cy="867930"/>
              </a:xfrm>
              <a:prstGeom prst="rect">
                <a:avLst/>
              </a:prstGeom>
            </p:spPr>
          </p:pic>
        </p:grpSp>
      </p:grpSp>
      <p:sp>
        <p:nvSpPr>
          <p:cNvPr id="89" name="TextBox 88">
            <a:extLst>
              <a:ext uri="{FF2B5EF4-FFF2-40B4-BE49-F238E27FC236}">
                <a16:creationId xmlns:a16="http://schemas.microsoft.com/office/drawing/2014/main" id="{AB8218A9-9EB4-4291-992E-3451F97EAA2F}"/>
              </a:ext>
            </a:extLst>
          </p:cNvPr>
          <p:cNvSpPr txBox="1"/>
          <p:nvPr/>
        </p:nvSpPr>
        <p:spPr>
          <a:xfrm>
            <a:off x="6301200" y="3074024"/>
            <a:ext cx="937773" cy="338554"/>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Flatten</a:t>
            </a:r>
          </a:p>
        </p:txBody>
      </p:sp>
      <p:sp>
        <p:nvSpPr>
          <p:cNvPr id="90" name="TextBox 89">
            <a:extLst>
              <a:ext uri="{FF2B5EF4-FFF2-40B4-BE49-F238E27FC236}">
                <a16:creationId xmlns:a16="http://schemas.microsoft.com/office/drawing/2014/main" id="{75BD8D1A-AAF0-4665-9AAE-E2D8AD8CAF88}"/>
              </a:ext>
            </a:extLst>
          </p:cNvPr>
          <p:cNvSpPr txBox="1"/>
          <p:nvPr/>
        </p:nvSpPr>
        <p:spPr>
          <a:xfrm>
            <a:off x="10688467" y="5117819"/>
            <a:ext cx="1285929" cy="246221"/>
          </a:xfrm>
          <a:prstGeom prst="rect">
            <a:avLst/>
          </a:prstGeom>
          <a:noFill/>
        </p:spPr>
        <p:txBody>
          <a:bodyPr wrap="none" lIns="91440" tIns="0" rIns="91440" bIns="0">
            <a:spAutoFit/>
          </a:bodyPr>
          <a:lstStyle/>
          <a:p>
            <a:pPr algn="ctr"/>
            <a:r>
              <a:rPr lang="en-US" sz="1600" b="1" dirty="0">
                <a:solidFill>
                  <a:srgbClr val="000000"/>
                </a:solidFill>
                <a:latin typeface="Times New Roman"/>
                <a:ea typeface="Times New Roman"/>
                <a:cs typeface="Times New Roman"/>
                <a:sym typeface="Times New Roman"/>
              </a:rPr>
              <a:t>C</a:t>
            </a:r>
            <a:r>
              <a:rPr lang="en-US" sz="1600" b="1" baseline="-25000" dirty="0">
                <a:solidFill>
                  <a:srgbClr val="000000"/>
                </a:solidFill>
                <a:latin typeface="Times New Roman"/>
                <a:ea typeface="Times New Roman"/>
                <a:cs typeface="Times New Roman"/>
                <a:sym typeface="Times New Roman"/>
              </a:rPr>
              <a:t>i</a:t>
            </a:r>
            <a:r>
              <a:rPr lang="en-US" sz="1600" b="1" dirty="0">
                <a:solidFill>
                  <a:srgbClr val="000000"/>
                </a:solidFill>
                <a:latin typeface="Times New Roman"/>
                <a:ea typeface="Times New Roman"/>
                <a:cs typeface="Times New Roman"/>
                <a:sym typeface="Times New Roman"/>
              </a:rPr>
              <a:t> is class # i</a:t>
            </a:r>
            <a:endParaRPr lang="en-US" sz="1600" b="1" dirty="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0B0134FD-80C0-4E98-BC76-51B058DF0AA1}"/>
                  </a:ext>
                </a:extLst>
              </p:cNvPr>
              <p:cNvSpPr txBox="1">
                <a:spLocks/>
              </p:cNvSpPr>
              <p:nvPr/>
            </p:nvSpPr>
            <p:spPr>
              <a:xfrm>
                <a:off x="182880" y="2558316"/>
                <a:ext cx="11830742" cy="43088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indent="-344488">
                  <a:lnSpc>
                    <a:spcPct val="100000"/>
                  </a:lnSpc>
                  <a:spcBef>
                    <a:spcPts val="0"/>
                  </a:spcBef>
                  <a:spcAft>
                    <a:spcPts val="1200"/>
                  </a:spcAft>
                  <a:buClr>
                    <a:srgbClr val="234CF9"/>
                  </a:buClr>
                  <a:buSzPct val="8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a:t>
                </a:r>
                <a:r>
                  <a:rPr lang="en-US" b="1" i="1" dirty="0">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converts the scores (</a:t>
                </a:r>
                <a14:m>
                  <m:oMath xmlns:m="http://schemas.openxmlformats.org/officeDocument/2006/math">
                    <m:r>
                      <a:rPr lang="en-US" i="1" dirty="0">
                        <a:latin typeface="Cambria Math" panose="02040503050406030204" pitchFamily="18" charset="0"/>
                        <a:cs typeface="Times New Roman" panose="02020603050405020304" pitchFamily="18" charset="0"/>
                      </a:rPr>
                      <m:t>𝑦</m:t>
                    </m:r>
                    <m:r>
                      <a:rPr lang="en-US" i="1" baseline="-25000" dirty="0" err="1">
                        <a:latin typeface="Cambria Math" panose="02040503050406030204" pitchFamily="18" charset="0"/>
                        <a:cs typeface="Times New Roman" panose="02020603050405020304" pitchFamily="18" charset="0"/>
                      </a:rPr>
                      <m:t>𝑘</m:t>
                    </m:r>
                  </m:oMath>
                </a14:m>
                <a:r>
                  <a:rPr lang="en-US" dirty="0">
                    <a:latin typeface="Times New Roman" panose="02020603050405020304" pitchFamily="18" charset="0"/>
                    <a:cs typeface="Times New Roman" panose="02020603050405020304" pitchFamily="18" charset="0"/>
                  </a:rPr>
                  <a:t>) to a normalized </a:t>
                </a:r>
                <a:r>
                  <a:rPr lang="en-US" i="1" dirty="0">
                    <a:latin typeface="Times New Roman" panose="02020603050405020304" pitchFamily="18" charset="0"/>
                    <a:cs typeface="Times New Roman" panose="02020603050405020304" pitchFamily="18" charset="0"/>
                  </a:rPr>
                  <a:t>probability distribution</a:t>
                </a:r>
                <a:endParaRPr lang="en-US" dirty="0">
                  <a:latin typeface="Times New Roman" panose="02020603050405020304" pitchFamily="18" charset="0"/>
                  <a:cs typeface="Times New Roman" panose="02020603050405020304" pitchFamily="18" charset="0"/>
                </a:endParaRPr>
              </a:p>
            </p:txBody>
          </p:sp>
        </mc:Choice>
        <mc:Fallback xmlns="">
          <p:sp>
            <p:nvSpPr>
              <p:cNvPr id="93" name="Content Placeholder 2">
                <a:extLst>
                  <a:ext uri="{FF2B5EF4-FFF2-40B4-BE49-F238E27FC236}">
                    <a16:creationId xmlns:a16="http://schemas.microsoft.com/office/drawing/2014/main" id="{0B0134FD-80C0-4E98-BC76-51B058DF0AA1}"/>
                  </a:ext>
                </a:extLst>
              </p:cNvPr>
              <p:cNvSpPr txBox="1">
                <a:spLocks noRot="1" noChangeAspect="1" noMove="1" noResize="1" noEditPoints="1" noAdjustHandles="1" noChangeArrowheads="1" noChangeShapeType="1" noTextEdit="1"/>
              </p:cNvSpPr>
              <p:nvPr/>
            </p:nvSpPr>
            <p:spPr>
              <a:xfrm>
                <a:off x="182880" y="2558316"/>
                <a:ext cx="11830742" cy="430887"/>
              </a:xfrm>
              <a:prstGeom prst="rect">
                <a:avLst/>
              </a:prstGeom>
              <a:blipFill>
                <a:blip r:embed="rId5"/>
                <a:stretch>
                  <a:fillRect l="-1443" t="-25714" b="-50000"/>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960E5B94-9A15-4168-AB2C-1454C3A9D423}"/>
              </a:ext>
            </a:extLst>
          </p:cNvPr>
          <p:cNvGrpSpPr/>
          <p:nvPr/>
        </p:nvGrpSpPr>
        <p:grpSpPr>
          <a:xfrm>
            <a:off x="6647398" y="3308147"/>
            <a:ext cx="2816264" cy="2591084"/>
            <a:chOff x="6342598" y="3308147"/>
            <a:chExt cx="2816264" cy="2591084"/>
          </a:xfrm>
        </p:grpSpPr>
        <p:grpSp>
          <p:nvGrpSpPr>
            <p:cNvPr id="27" name="Group 26">
              <a:extLst>
                <a:ext uri="{FF2B5EF4-FFF2-40B4-BE49-F238E27FC236}">
                  <a16:creationId xmlns:a16="http://schemas.microsoft.com/office/drawing/2014/main" id="{DDA9D1C1-77A7-4230-8F86-2B77EE8CC422}"/>
                </a:ext>
              </a:extLst>
            </p:cNvPr>
            <p:cNvGrpSpPr/>
            <p:nvPr/>
          </p:nvGrpSpPr>
          <p:grpSpPr>
            <a:xfrm>
              <a:off x="6400808" y="3308147"/>
              <a:ext cx="2538803" cy="2591084"/>
              <a:chOff x="8924336" y="2652479"/>
              <a:chExt cx="1868943" cy="2770225"/>
            </a:xfrm>
          </p:grpSpPr>
          <p:pic>
            <p:nvPicPr>
              <p:cNvPr id="28" name="Picture 2" descr="20 Questions to Test your Skills on CNN (Convolutional Neural Networks)">
                <a:extLst>
                  <a:ext uri="{FF2B5EF4-FFF2-40B4-BE49-F238E27FC236}">
                    <a16:creationId xmlns:a16="http://schemas.microsoft.com/office/drawing/2014/main" id="{C9A9BE47-3F0B-4299-A1C9-9A0BADB04D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079" t="17656" r="14211" b="24788"/>
              <a:stretch/>
            </p:blipFill>
            <p:spPr bwMode="auto">
              <a:xfrm>
                <a:off x="8924336" y="2652479"/>
                <a:ext cx="1868943" cy="270186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12C33BCC-83D2-4742-9599-40FA92B3C222}"/>
                  </a:ext>
                </a:extLst>
              </p:cNvPr>
              <p:cNvSpPr/>
              <p:nvPr/>
            </p:nvSpPr>
            <p:spPr>
              <a:xfrm>
                <a:off x="9589461" y="5053372"/>
                <a:ext cx="561330" cy="369332"/>
              </a:xfrm>
              <a:prstGeom prst="rect">
                <a:avLst/>
              </a:prstGeom>
              <a:solidFill>
                <a:schemeClr val="bg1"/>
              </a:solidFill>
            </p:spPr>
            <p:txBody>
              <a:bodyPr wrap="square">
                <a:spAutoFit/>
              </a:bodyPr>
              <a:lstStyle/>
              <a:p>
                <a:pPr algn="ctr">
                  <a:lnSpc>
                    <a:spcPct val="90000"/>
                  </a:lnSpc>
                </a:pPr>
                <a:endParaRPr lang="en-US" sz="2000" b="1" dirty="0">
                  <a:solidFill>
                    <a:srgbClr val="FF0000"/>
                  </a:solidFill>
                  <a:latin typeface="Times New Roman" panose="02020603050405020304" pitchFamily="18" charset="0"/>
                  <a:cs typeface="Times New Roman" panose="02020603050405020304" pitchFamily="18" charset="0"/>
                </a:endParaRPr>
              </a:p>
            </p:txBody>
          </p:sp>
        </p:grpSp>
        <p:pic>
          <p:nvPicPr>
            <p:cNvPr id="44" name="Picture 2" descr="20 Questions to Test your Skills on CNN (Convolutional Neural Networks)">
              <a:extLst>
                <a:ext uri="{FF2B5EF4-FFF2-40B4-BE49-F238E27FC236}">
                  <a16:creationId xmlns:a16="http://schemas.microsoft.com/office/drawing/2014/main" id="{26583374-98AF-49C9-88AF-A5EBA6DC1E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613" t="28260" r="36835" b="35419"/>
            <a:stretch/>
          </p:blipFill>
          <p:spPr bwMode="auto">
            <a:xfrm>
              <a:off x="6342598" y="3341225"/>
              <a:ext cx="245378" cy="252714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298B794B-E841-4222-930E-C61AB59F4283}"/>
                </a:ext>
              </a:extLst>
            </p:cNvPr>
            <p:cNvGrpSpPr/>
            <p:nvPr/>
          </p:nvGrpSpPr>
          <p:grpSpPr>
            <a:xfrm>
              <a:off x="8793102" y="4298551"/>
              <a:ext cx="365760" cy="558732"/>
              <a:chOff x="8793102" y="4298551"/>
              <a:chExt cx="365760" cy="558732"/>
            </a:xfrm>
          </p:grpSpPr>
          <p:cxnSp>
            <p:nvCxnSpPr>
              <p:cNvPr id="94" name="Straight Arrow Connector 93">
                <a:extLst>
                  <a:ext uri="{FF2B5EF4-FFF2-40B4-BE49-F238E27FC236}">
                    <a16:creationId xmlns:a16="http://schemas.microsoft.com/office/drawing/2014/main" id="{F2613B7E-3A47-47D6-9D07-A182F64C6A7E}"/>
                  </a:ext>
                </a:extLst>
              </p:cNvPr>
              <p:cNvCxnSpPr>
                <a:cxnSpLocks/>
              </p:cNvCxnSpPr>
              <p:nvPr/>
            </p:nvCxnSpPr>
            <p:spPr>
              <a:xfrm>
                <a:off x="8793102" y="4298551"/>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CAF1B41-C449-4C4D-AC02-2AA12CF1DC68}"/>
                  </a:ext>
                </a:extLst>
              </p:cNvPr>
              <p:cNvCxnSpPr>
                <a:cxnSpLocks/>
              </p:cNvCxnSpPr>
              <p:nvPr/>
            </p:nvCxnSpPr>
            <p:spPr>
              <a:xfrm>
                <a:off x="8793102" y="4574301"/>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B72CBFD-9C54-400F-BE14-AB77D3EED930}"/>
                  </a:ext>
                </a:extLst>
              </p:cNvPr>
              <p:cNvCxnSpPr>
                <a:cxnSpLocks/>
              </p:cNvCxnSpPr>
              <p:nvPr/>
            </p:nvCxnSpPr>
            <p:spPr>
              <a:xfrm>
                <a:off x="8793102" y="4857283"/>
                <a:ext cx="365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F5BFD4C-C01F-402F-A6E2-0291078EB7BF}"/>
                  </a:ext>
                </a:extLst>
              </p:cNvPr>
              <p:cNvSpPr txBox="1"/>
              <p:nvPr/>
            </p:nvSpPr>
            <p:spPr>
              <a:xfrm>
                <a:off x="8995440" y="3952787"/>
                <a:ext cx="6143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cs typeface="Times New Roman" panose="02020603050405020304" pitchFamily="18" charset="0"/>
                        </a:rPr>
                        <m:t>𝑦</m:t>
                      </m:r>
                      <m:r>
                        <a:rPr lang="en-US" sz="1400" b="0" i="1" baseline="-25000" dirty="0" smtClean="0">
                          <a:latin typeface="Cambria Math" panose="02040503050406030204" pitchFamily="18" charset="0"/>
                          <a:cs typeface="Times New Roman" panose="02020603050405020304" pitchFamily="18" charset="0"/>
                        </a:rPr>
                        <m:t>1</m:t>
                      </m:r>
                    </m:oMath>
                  </m:oMathPara>
                </a14:m>
                <a:endParaRPr lang="en-US" sz="1400" dirty="0"/>
              </a:p>
            </p:txBody>
          </p:sp>
        </mc:Choice>
        <mc:Fallback xmlns="">
          <p:sp>
            <p:nvSpPr>
              <p:cNvPr id="97" name="TextBox 96">
                <a:extLst>
                  <a:ext uri="{FF2B5EF4-FFF2-40B4-BE49-F238E27FC236}">
                    <a16:creationId xmlns:a16="http://schemas.microsoft.com/office/drawing/2014/main" id="{DF5BFD4C-C01F-402F-A6E2-0291078EB7BF}"/>
                  </a:ext>
                </a:extLst>
              </p:cNvPr>
              <p:cNvSpPr txBox="1">
                <a:spLocks noRot="1" noChangeAspect="1" noMove="1" noResize="1" noEditPoints="1" noAdjustHandles="1" noChangeArrowheads="1" noChangeShapeType="1" noTextEdit="1"/>
              </p:cNvSpPr>
              <p:nvPr/>
            </p:nvSpPr>
            <p:spPr>
              <a:xfrm>
                <a:off x="8995440" y="3952787"/>
                <a:ext cx="614362"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60C2705-2D5A-46E0-9C64-E412EBD621C2}"/>
                  </a:ext>
                </a:extLst>
              </p:cNvPr>
              <p:cNvSpPr txBox="1"/>
              <p:nvPr/>
            </p:nvSpPr>
            <p:spPr>
              <a:xfrm>
                <a:off x="8975179" y="4272723"/>
                <a:ext cx="6143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cs typeface="Times New Roman" panose="02020603050405020304" pitchFamily="18" charset="0"/>
                        </a:rPr>
                        <m:t>𝑦</m:t>
                      </m:r>
                      <m:r>
                        <a:rPr lang="en-US" sz="1400" b="0" i="1" baseline="-25000" dirty="0" smtClean="0">
                          <a:latin typeface="Cambria Math" panose="02040503050406030204" pitchFamily="18" charset="0"/>
                          <a:cs typeface="Times New Roman" panose="02020603050405020304" pitchFamily="18" charset="0"/>
                        </a:rPr>
                        <m:t>2</m:t>
                      </m:r>
                    </m:oMath>
                  </m:oMathPara>
                </a14:m>
                <a:endParaRPr lang="en-US" sz="1400" dirty="0"/>
              </a:p>
            </p:txBody>
          </p:sp>
        </mc:Choice>
        <mc:Fallback xmlns="">
          <p:sp>
            <p:nvSpPr>
              <p:cNvPr id="98" name="TextBox 97">
                <a:extLst>
                  <a:ext uri="{FF2B5EF4-FFF2-40B4-BE49-F238E27FC236}">
                    <a16:creationId xmlns:a16="http://schemas.microsoft.com/office/drawing/2014/main" id="{E60C2705-2D5A-46E0-9C64-E412EBD621C2}"/>
                  </a:ext>
                </a:extLst>
              </p:cNvPr>
              <p:cNvSpPr txBox="1">
                <a:spLocks noRot="1" noChangeAspect="1" noMove="1" noResize="1" noEditPoints="1" noAdjustHandles="1" noChangeArrowheads="1" noChangeShapeType="1" noTextEdit="1"/>
              </p:cNvSpPr>
              <p:nvPr/>
            </p:nvSpPr>
            <p:spPr>
              <a:xfrm>
                <a:off x="8975179" y="4272723"/>
                <a:ext cx="614362" cy="307777"/>
              </a:xfrm>
              <a:prstGeom prst="rect">
                <a:avLst/>
              </a:prstGeom>
              <a:blipFill>
                <a:blip r:embed="rId8"/>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BE63423C-102E-4516-847F-410BDB9026CD}"/>
                  </a:ext>
                </a:extLst>
              </p:cNvPr>
              <p:cNvSpPr txBox="1"/>
              <p:nvPr/>
            </p:nvSpPr>
            <p:spPr>
              <a:xfrm>
                <a:off x="8982749" y="4555705"/>
                <a:ext cx="6143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cs typeface="Times New Roman" panose="02020603050405020304" pitchFamily="18" charset="0"/>
                        </a:rPr>
                        <m:t>𝑦</m:t>
                      </m:r>
                      <m:r>
                        <a:rPr lang="en-US" sz="1400" b="0" i="1" baseline="-25000" dirty="0" smtClean="0">
                          <a:latin typeface="Cambria Math" panose="02040503050406030204" pitchFamily="18" charset="0"/>
                          <a:cs typeface="Times New Roman" panose="02020603050405020304" pitchFamily="18" charset="0"/>
                        </a:rPr>
                        <m:t>3</m:t>
                      </m:r>
                    </m:oMath>
                  </m:oMathPara>
                </a14:m>
                <a:endParaRPr lang="en-US" sz="1400" dirty="0"/>
              </a:p>
            </p:txBody>
          </p:sp>
        </mc:Choice>
        <mc:Fallback xmlns="">
          <p:sp>
            <p:nvSpPr>
              <p:cNvPr id="99" name="TextBox 98">
                <a:extLst>
                  <a:ext uri="{FF2B5EF4-FFF2-40B4-BE49-F238E27FC236}">
                    <a16:creationId xmlns:a16="http://schemas.microsoft.com/office/drawing/2014/main" id="{BE63423C-102E-4516-847F-410BDB9026CD}"/>
                  </a:ext>
                </a:extLst>
              </p:cNvPr>
              <p:cNvSpPr txBox="1">
                <a:spLocks noRot="1" noChangeAspect="1" noMove="1" noResize="1" noEditPoints="1" noAdjustHandles="1" noChangeArrowheads="1" noChangeShapeType="1" noTextEdit="1"/>
              </p:cNvSpPr>
              <p:nvPr/>
            </p:nvSpPr>
            <p:spPr>
              <a:xfrm>
                <a:off x="8982749" y="4555705"/>
                <a:ext cx="61436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BF255AF-0BA9-4496-B229-BF870147EB80}"/>
                  </a:ext>
                </a:extLst>
              </p:cNvPr>
              <p:cNvSpPr txBox="1"/>
              <p:nvPr/>
            </p:nvSpPr>
            <p:spPr>
              <a:xfrm>
                <a:off x="376677" y="5962304"/>
                <a:ext cx="5619723" cy="780278"/>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Probability of each label,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𝑃</m:t>
                    </m:r>
                    <m:r>
                      <a:rPr lang="en-US" sz="2400" i="1" dirty="0" smtClean="0">
                        <a:latin typeface="Cambria Math" panose="02040503050406030204" pitchFamily="18" charset="0"/>
                        <a:cs typeface="Times New Roman" panose="02020603050405020304" pitchFamily="18" charset="0"/>
                      </a:rPr>
                      <m:t>(</m:t>
                    </m:r>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𝐶</m:t>
                        </m:r>
                      </m:e>
                      <m:sub>
                        <m:r>
                          <a:rPr lang="en-US" sz="2400" b="0" i="1" dirty="0" smtClean="0">
                            <a:latin typeface="Cambria Math" panose="02040503050406030204" pitchFamily="18" charset="0"/>
                            <a:cs typeface="Times New Roman" panose="02020603050405020304" pitchFamily="18" charset="0"/>
                          </a:rPr>
                          <m:t>𝑖</m:t>
                        </m:r>
                      </m:sub>
                    </m:sSub>
                    <m:r>
                      <a:rPr lang="en-US" sz="2400" i="1" dirty="0" smtClean="0">
                        <a:latin typeface="Cambria Math" panose="02040503050406030204" pitchFamily="18" charset="0"/>
                        <a:cs typeface="Times New Roman" panose="02020603050405020304" pitchFamily="18" charset="0"/>
                      </a:rPr>
                      <m:t>) </m:t>
                    </m:r>
                    <m:r>
                      <a:rPr lang="en-US" sz="2400" b="0" i="0"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sup>
                        </m:sSup>
                      </m:num>
                      <m:den>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𝐾</m:t>
                            </m:r>
                          </m:sup>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𝑗</m:t>
                                    </m:r>
                                  </m:sub>
                                </m:sSub>
                              </m:sup>
                            </m:sSup>
                          </m:e>
                        </m:nary>
                      </m:den>
                    </m:f>
                  </m:oMath>
                </a14:m>
                <a:endParaRPr lang="en-US" dirty="0"/>
              </a:p>
            </p:txBody>
          </p:sp>
        </mc:Choice>
        <mc:Fallback xmlns="">
          <p:sp>
            <p:nvSpPr>
              <p:cNvPr id="103" name="TextBox 102">
                <a:extLst>
                  <a:ext uri="{FF2B5EF4-FFF2-40B4-BE49-F238E27FC236}">
                    <a16:creationId xmlns:a16="http://schemas.microsoft.com/office/drawing/2014/main" id="{3BF255AF-0BA9-4496-B229-BF870147EB80}"/>
                  </a:ext>
                </a:extLst>
              </p:cNvPr>
              <p:cNvSpPr txBox="1">
                <a:spLocks noRot="1" noChangeAspect="1" noMove="1" noResize="1" noEditPoints="1" noAdjustHandles="1" noChangeArrowheads="1" noChangeShapeType="1" noTextEdit="1"/>
              </p:cNvSpPr>
              <p:nvPr/>
            </p:nvSpPr>
            <p:spPr>
              <a:xfrm>
                <a:off x="376677" y="5962304"/>
                <a:ext cx="5619723" cy="780278"/>
              </a:xfrm>
              <a:prstGeom prst="rect">
                <a:avLst/>
              </a:prstGeom>
              <a:blipFill>
                <a:blip r:embed="rId10"/>
                <a:stretch>
                  <a:fillRect l="-1735"/>
                </a:stretch>
              </a:blipFill>
            </p:spPr>
            <p:txBody>
              <a:bodyPr/>
              <a:lstStyle/>
              <a:p>
                <a:r>
                  <a:rPr lang="en-US">
                    <a:noFill/>
                  </a:rPr>
                  <a:t> </a:t>
                </a:r>
              </a:p>
            </p:txBody>
          </p:sp>
        </mc:Fallback>
      </mc:AlternateContent>
      <p:sp>
        <p:nvSpPr>
          <p:cNvPr id="105" name="TextBox 104">
            <a:extLst>
              <a:ext uri="{FF2B5EF4-FFF2-40B4-BE49-F238E27FC236}">
                <a16:creationId xmlns:a16="http://schemas.microsoft.com/office/drawing/2014/main" id="{CD774B21-3B3B-41CE-BEE1-9DCABB5DCCAC}"/>
              </a:ext>
            </a:extLst>
          </p:cNvPr>
          <p:cNvSpPr txBox="1"/>
          <p:nvPr/>
        </p:nvSpPr>
        <p:spPr>
          <a:xfrm>
            <a:off x="182880" y="1552826"/>
            <a:ext cx="11889064" cy="861774"/>
          </a:xfrm>
          <a:prstGeom prst="rect">
            <a:avLst/>
          </a:prstGeom>
          <a:noFill/>
        </p:spPr>
        <p:txBody>
          <a:bodyPr wrap="square" lIns="0" tIns="0" rIns="0" bIns="0">
            <a:spAutoFit/>
          </a:bodyPr>
          <a:lstStyle/>
          <a:p>
            <a:pPr marL="344488" indent="-344488">
              <a:spcAft>
                <a:spcPts val="1200"/>
              </a:spcAft>
              <a:buClr>
                <a:srgbClr val="234CF9"/>
              </a:buClr>
              <a:buSzPct val="8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For </a:t>
            </a:r>
            <a:r>
              <a:rPr lang="en-US" sz="2800" i="1" dirty="0">
                <a:solidFill>
                  <a:srgbClr val="234CF9"/>
                </a:solidFill>
                <a:latin typeface="Times New Roman" panose="02020603050405020304" pitchFamily="18" charset="0"/>
                <a:cs typeface="Times New Roman" panose="02020603050405020304" pitchFamily="18" charset="0"/>
              </a:rPr>
              <a:t>multilabel</a:t>
            </a:r>
            <a:r>
              <a:rPr lang="en-US" sz="2800" dirty="0">
                <a:latin typeface="Times New Roman" panose="02020603050405020304" pitchFamily="18" charset="0"/>
                <a:cs typeface="Times New Roman" panose="02020603050405020304" pitchFamily="18" charset="0"/>
              </a:rPr>
              <a:t> classification, we need to determine the </a:t>
            </a:r>
            <a:r>
              <a:rPr lang="en-US" sz="2800" b="1" dirty="0">
                <a:latin typeface="Times New Roman" panose="02020603050405020304" pitchFamily="18" charset="0"/>
                <a:cs typeface="Times New Roman" panose="02020603050405020304" pitchFamily="18" charset="0"/>
              </a:rPr>
              <a:t>winner</a:t>
            </a:r>
            <a:r>
              <a:rPr lang="en-US" sz="2800" dirty="0">
                <a:latin typeface="Times New Roman" panose="02020603050405020304" pitchFamily="18" charset="0"/>
                <a:cs typeface="Times New Roman" panose="02020603050405020304" pitchFamily="18" charset="0"/>
              </a:rPr>
              <a:t> </a:t>
            </a:r>
            <a:r>
              <a:rPr lang="en-US" sz="2800" i="1" dirty="0">
                <a:solidFill>
                  <a:srgbClr val="234CF9"/>
                </a:solidFill>
                <a:latin typeface="Times New Roman" panose="02020603050405020304" pitchFamily="18" charset="0"/>
                <a:cs typeface="Times New Roman" panose="02020603050405020304" pitchFamily="18" charset="0"/>
              </a:rPr>
              <a:t>label</a:t>
            </a:r>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class</a:t>
            </a:r>
            <a:r>
              <a:rPr lang="en-US" sz="2800" dirty="0">
                <a:latin typeface="Times New Roman" panose="02020603050405020304" pitchFamily="18" charset="0"/>
                <a:cs typeface="Times New Roman" panose="02020603050405020304" pitchFamily="18" charset="0"/>
              </a:rPr>
              <a:t>) in a probabilistic manner</a:t>
            </a: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FB133E29-14FA-42AA-942F-B5F359541DB8}"/>
                  </a:ext>
                </a:extLst>
              </p:cNvPr>
              <p:cNvSpPr txBox="1"/>
              <p:nvPr/>
            </p:nvSpPr>
            <p:spPr>
              <a:xfrm>
                <a:off x="6162737" y="6087003"/>
                <a:ext cx="5712911" cy="481863"/>
              </a:xfrm>
              <a:prstGeom prst="rect">
                <a:avLst/>
              </a:prstGeom>
              <a:noFill/>
            </p:spPr>
            <p:txBody>
              <a:bodyPr wrap="none">
                <a:spAutoFit/>
              </a:bodyPr>
              <a:lstStyle/>
              <a:p>
                <a:pPr algn="ctr"/>
                <a:r>
                  <a:rPr lang="en-US" sz="2400" dirty="0">
                    <a:latin typeface="Times New Roman" panose="02020603050405020304" pitchFamily="18" charset="0"/>
                    <a:cs typeface="Times New Roman" panose="02020603050405020304" pitchFamily="18" charset="0"/>
                  </a:rPr>
                  <a:t>Sum of all Probability =1 → </a:t>
                </a:r>
                <a14:m>
                  <m:oMath xmlns:m="http://schemas.openxmlformats.org/officeDocument/2006/math">
                    <m:nary>
                      <m:naryPr>
                        <m:chr m:val="∑"/>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𝐾</m:t>
                        </m:r>
                      </m:sup>
                      <m:e>
                        <m:r>
                          <a:rPr lang="en-US" sz="2400" i="1" dirty="0">
                            <a:latin typeface="Cambria Math" panose="02040503050406030204" pitchFamily="18" charset="0"/>
                            <a:cs typeface="Times New Roman" panose="02020603050405020304" pitchFamily="18" charset="0"/>
                          </a:rPr>
                          <m:t>𝑃</m:t>
                        </m:r>
                        <m:r>
                          <a:rPr lang="en-US" sz="2400" i="1" dirty="0">
                            <a:latin typeface="Cambria Math" panose="02040503050406030204" pitchFamily="18" charset="0"/>
                            <a:cs typeface="Times New Roman" panose="02020603050405020304" pitchFamily="18" charset="0"/>
                          </a:rPr>
                          <m:t>(</m:t>
                        </m:r>
                        <m:sSub>
                          <m:sSubPr>
                            <m:ctrlPr>
                              <a:rPr lang="en-US" sz="2400" i="1" dirty="0">
                                <a:latin typeface="Cambria Math" panose="02040503050406030204" pitchFamily="18" charset="0"/>
                                <a:cs typeface="Times New Roman" panose="02020603050405020304" pitchFamily="18" charset="0"/>
                              </a:rPr>
                            </m:ctrlPr>
                          </m:sSubPr>
                          <m:e>
                            <m:r>
                              <a:rPr lang="en-US" sz="2400" i="1" dirty="0">
                                <a:latin typeface="Cambria Math" panose="02040503050406030204" pitchFamily="18" charset="0"/>
                                <a:cs typeface="Times New Roman" panose="02020603050405020304" pitchFamily="18" charset="0"/>
                              </a:rPr>
                              <m:t>𝐶</m:t>
                            </m:r>
                          </m:e>
                          <m:sub>
                            <m:r>
                              <a:rPr lang="en-US" sz="2400" i="1" dirty="0">
                                <a:latin typeface="Cambria Math" panose="02040503050406030204" pitchFamily="18" charset="0"/>
                                <a:cs typeface="Times New Roman" panose="02020603050405020304" pitchFamily="18" charset="0"/>
                              </a:rPr>
                              <m:t>𝑖</m:t>
                            </m:r>
                          </m:sub>
                        </m:sSub>
                        <m:r>
                          <a:rPr lang="en-US" sz="2400" i="1" dirty="0">
                            <a:latin typeface="Cambria Math" panose="02040503050406030204" pitchFamily="18" charset="0"/>
                            <a:cs typeface="Times New Roman" panose="02020603050405020304" pitchFamily="18" charset="0"/>
                          </a:rPr>
                          <m:t>)</m:t>
                        </m:r>
                      </m:e>
                    </m:nary>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1</m:t>
                    </m:r>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109" name="TextBox 108">
                <a:extLst>
                  <a:ext uri="{FF2B5EF4-FFF2-40B4-BE49-F238E27FC236}">
                    <a16:creationId xmlns:a16="http://schemas.microsoft.com/office/drawing/2014/main" id="{FB133E29-14FA-42AA-942F-B5F359541DB8}"/>
                  </a:ext>
                </a:extLst>
              </p:cNvPr>
              <p:cNvSpPr txBox="1">
                <a:spLocks noRot="1" noChangeAspect="1" noMove="1" noResize="1" noEditPoints="1" noAdjustHandles="1" noChangeArrowheads="1" noChangeShapeType="1" noTextEdit="1"/>
              </p:cNvSpPr>
              <p:nvPr/>
            </p:nvSpPr>
            <p:spPr>
              <a:xfrm>
                <a:off x="6162737" y="6087003"/>
                <a:ext cx="5712911" cy="481863"/>
              </a:xfrm>
              <a:prstGeom prst="rect">
                <a:avLst/>
              </a:prstGeom>
              <a:blipFill>
                <a:blip r:embed="rId11"/>
                <a:stretch>
                  <a:fillRect l="-1174" t="-6329" b="-27848"/>
                </a:stretch>
              </a:blipFill>
            </p:spPr>
            <p:txBody>
              <a:bodyPr/>
              <a:lstStyle/>
              <a:p>
                <a:r>
                  <a:rPr lang="en-US">
                    <a:noFill/>
                  </a:rPr>
                  <a:t> </a:t>
                </a:r>
              </a:p>
            </p:txBody>
          </p:sp>
        </mc:Fallback>
      </mc:AlternateContent>
      <p:sp>
        <p:nvSpPr>
          <p:cNvPr id="53" name="Slide Number Placeholder 16">
            <a:extLst>
              <a:ext uri="{FF2B5EF4-FFF2-40B4-BE49-F238E27FC236}">
                <a16:creationId xmlns:a16="http://schemas.microsoft.com/office/drawing/2014/main" id="{7B1276BB-65FF-467B-9D9F-5F6EA01B0A1B}"/>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26</a:t>
            </a:fld>
            <a:endParaRPr lang="en-US" sz="168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9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nodePh="1">
                                  <p:stCondLst>
                                    <p:cond delay="0"/>
                                  </p:stCondLst>
                                  <p:endCondLst>
                                    <p:cond evt="begin" delay="0">
                                      <p:tn val="21"/>
                                    </p:cond>
                                  </p:end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nodePh="1">
                                  <p:stCondLst>
                                    <p:cond delay="0"/>
                                  </p:stCondLst>
                                  <p:endCondLst>
                                    <p:cond evt="begin" delay="0">
                                      <p:tn val="41"/>
                                    </p:cond>
                                  </p:endCondLst>
                                  <p:childTnLst>
                                    <p:set>
                                      <p:cBhvr>
                                        <p:cTn id="42" dur="1" fill="hold">
                                          <p:stCondLst>
                                            <p:cond delay="0"/>
                                          </p:stCondLst>
                                        </p:cTn>
                                        <p:tgtEl>
                                          <p:spTgt spid="93">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animBg="1"/>
      <p:bldP spid="58" grpId="0"/>
      <p:bldP spid="5" grpId="0" animBg="1"/>
      <p:bldP spid="89" grpId="0"/>
      <p:bldP spid="90" grpId="0"/>
      <p:bldP spid="97" grpId="0"/>
      <p:bldP spid="98" grpId="0"/>
      <p:bldP spid="99" grpId="0"/>
      <p:bldP spid="103" grpId="0"/>
      <p:bldP spid="105" grpId="0"/>
      <p:bldP spid="10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2">
            <a:extLst>
              <a:ext uri="{FF2B5EF4-FFF2-40B4-BE49-F238E27FC236}">
                <a16:creationId xmlns:a16="http://schemas.microsoft.com/office/drawing/2014/main" id="{C086D54C-1C37-479F-B861-2E15E4171EC0}"/>
              </a:ext>
            </a:extLst>
          </p:cNvPr>
          <p:cNvSpPr/>
          <p:nvPr/>
        </p:nvSpPr>
        <p:spPr>
          <a:xfrm>
            <a:off x="523822" y="3617007"/>
            <a:ext cx="5365750" cy="2839353"/>
          </a:xfrm>
          <a:prstGeom prst="rect">
            <a:avLst/>
          </a:prstGeom>
          <a:solidFill>
            <a:schemeClr val="bg1">
              <a:lumMod val="85000"/>
              <a:alpha val="62000"/>
            </a:schemeClr>
          </a:solidFill>
          <a:ln w="38100" cap="flat" cmpd="sng" algn="ctr">
            <a:solidFill>
              <a:srgbClr val="0070C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78" name="矩形 73">
            <a:extLst>
              <a:ext uri="{FF2B5EF4-FFF2-40B4-BE49-F238E27FC236}">
                <a16:creationId xmlns:a16="http://schemas.microsoft.com/office/drawing/2014/main" id="{394CD7FD-8EF5-4C8C-8F49-75463F2BB390}"/>
              </a:ext>
            </a:extLst>
          </p:cNvPr>
          <p:cNvSpPr/>
          <p:nvPr/>
        </p:nvSpPr>
        <p:spPr>
          <a:xfrm>
            <a:off x="7476345" y="3794118"/>
            <a:ext cx="4525963" cy="2548930"/>
          </a:xfrm>
          <a:prstGeom prst="rect">
            <a:avLst/>
          </a:prstGeom>
          <a:solidFill>
            <a:srgbClr val="FFC000">
              <a:alpha val="18000"/>
            </a:srgbClr>
          </a:solidFill>
          <a:ln w="381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 in Keras</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Slide Number Placeholder 16">
            <a:extLst>
              <a:ext uri="{FF2B5EF4-FFF2-40B4-BE49-F238E27FC236}">
                <a16:creationId xmlns:a16="http://schemas.microsoft.com/office/drawing/2014/main" id="{B8EB81EC-963D-45F7-96B2-6B66D18CE50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27</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56" name="圖片 1">
            <a:extLst>
              <a:ext uri="{FF2B5EF4-FFF2-40B4-BE49-F238E27FC236}">
                <a16:creationId xmlns:a16="http://schemas.microsoft.com/office/drawing/2014/main" id="{43D6D7ED-A935-4143-B53D-026E4E8ADD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197" y="3694566"/>
            <a:ext cx="48672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圖片 12">
            <a:extLst>
              <a:ext uri="{FF2B5EF4-FFF2-40B4-BE49-F238E27FC236}">
                <a16:creationId xmlns:a16="http://schemas.microsoft.com/office/drawing/2014/main" id="{F61DAA0F-CBC5-40EE-BAD9-73D39BD2D6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8745" y="3892543"/>
            <a:ext cx="41719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直線接點 45">
            <a:extLst>
              <a:ext uri="{FF2B5EF4-FFF2-40B4-BE49-F238E27FC236}">
                <a16:creationId xmlns:a16="http://schemas.microsoft.com/office/drawing/2014/main" id="{0907E0E8-70F5-4D1B-B410-5DC986FE04B9}"/>
              </a:ext>
            </a:extLst>
          </p:cNvPr>
          <p:cNvCxnSpPr/>
          <p:nvPr/>
        </p:nvCxnSpPr>
        <p:spPr>
          <a:xfrm>
            <a:off x="2355797" y="3915229"/>
            <a:ext cx="1709737" cy="0"/>
          </a:xfrm>
          <a:prstGeom prst="line">
            <a:avLst/>
          </a:prstGeom>
          <a:noFill/>
          <a:ln w="38100" cap="flat" cmpd="sng" algn="ctr">
            <a:solidFill>
              <a:srgbClr val="FFFF00"/>
            </a:solidFill>
            <a:prstDash val="solid"/>
          </a:ln>
          <a:effectLst/>
        </p:spPr>
      </p:cxnSp>
      <p:cxnSp>
        <p:nvCxnSpPr>
          <p:cNvPr id="59" name="直線接點 46">
            <a:extLst>
              <a:ext uri="{FF2B5EF4-FFF2-40B4-BE49-F238E27FC236}">
                <a16:creationId xmlns:a16="http://schemas.microsoft.com/office/drawing/2014/main" id="{7A84A69A-D087-44D9-8C97-038BA380EBA4}"/>
              </a:ext>
            </a:extLst>
          </p:cNvPr>
          <p:cNvCxnSpPr/>
          <p:nvPr/>
        </p:nvCxnSpPr>
        <p:spPr>
          <a:xfrm>
            <a:off x="4283022" y="3915229"/>
            <a:ext cx="334962" cy="0"/>
          </a:xfrm>
          <a:prstGeom prst="line">
            <a:avLst/>
          </a:prstGeom>
          <a:noFill/>
          <a:ln w="38100" cap="flat" cmpd="sng" algn="ctr">
            <a:solidFill>
              <a:srgbClr val="FFFF00"/>
            </a:solidFill>
            <a:prstDash val="solid"/>
          </a:ln>
          <a:effectLst/>
        </p:spPr>
      </p:cxnSp>
      <p:cxnSp>
        <p:nvCxnSpPr>
          <p:cNvPr id="60" name="直線接點 48">
            <a:extLst>
              <a:ext uri="{FF2B5EF4-FFF2-40B4-BE49-F238E27FC236}">
                <a16:creationId xmlns:a16="http://schemas.microsoft.com/office/drawing/2014/main" id="{58FDD31F-12D3-4E8A-AD7A-370A70776D7D}"/>
              </a:ext>
            </a:extLst>
          </p:cNvPr>
          <p:cNvCxnSpPr/>
          <p:nvPr/>
        </p:nvCxnSpPr>
        <p:spPr>
          <a:xfrm>
            <a:off x="4713234" y="3915229"/>
            <a:ext cx="168275" cy="0"/>
          </a:xfrm>
          <a:prstGeom prst="line">
            <a:avLst/>
          </a:prstGeom>
          <a:noFill/>
          <a:ln w="38100" cap="flat" cmpd="sng" algn="ctr">
            <a:solidFill>
              <a:srgbClr val="FFFF00"/>
            </a:solidFill>
            <a:prstDash val="solid"/>
          </a:ln>
          <a:effectLst/>
        </p:spPr>
      </p:cxnSp>
      <p:cxnSp>
        <p:nvCxnSpPr>
          <p:cNvPr id="61" name="直線接點 51">
            <a:extLst>
              <a:ext uri="{FF2B5EF4-FFF2-40B4-BE49-F238E27FC236}">
                <a16:creationId xmlns:a16="http://schemas.microsoft.com/office/drawing/2014/main" id="{BEEA9CFB-AEE3-420E-8CF8-FF4000D5D8C0}"/>
              </a:ext>
            </a:extLst>
          </p:cNvPr>
          <p:cNvCxnSpPr/>
          <p:nvPr/>
        </p:nvCxnSpPr>
        <p:spPr>
          <a:xfrm>
            <a:off x="4970409" y="3916816"/>
            <a:ext cx="166688" cy="0"/>
          </a:xfrm>
          <a:prstGeom prst="line">
            <a:avLst/>
          </a:prstGeom>
          <a:noFill/>
          <a:ln w="38100" cap="flat" cmpd="sng" algn="ctr">
            <a:solidFill>
              <a:srgbClr val="FFFF00"/>
            </a:solidFill>
            <a:prstDash val="solid"/>
          </a:ln>
          <a:effectLst/>
        </p:spPr>
      </p:cxnSp>
      <p:graphicFrame>
        <p:nvGraphicFramePr>
          <p:cNvPr id="62" name="表格 54">
            <a:extLst>
              <a:ext uri="{FF2B5EF4-FFF2-40B4-BE49-F238E27FC236}">
                <a16:creationId xmlns:a16="http://schemas.microsoft.com/office/drawing/2014/main" id="{0DA03F94-513A-48BF-A09E-4C470D51AD71}"/>
              </a:ext>
            </a:extLst>
          </p:cNvPr>
          <p:cNvGraphicFramePr>
            <a:graphicFrameLocks noGrp="1"/>
          </p:cNvGraphicFramePr>
          <p:nvPr>
            <p:extLst>
              <p:ext uri="{D42A27DB-BD31-4B8C-83A1-F6EECF244321}">
                <p14:modId xmlns:p14="http://schemas.microsoft.com/office/powerpoint/2010/main" val="2829924809"/>
              </p:ext>
            </p:extLst>
          </p:nvPr>
        </p:nvGraphicFramePr>
        <p:xfrm>
          <a:off x="873072" y="4377942"/>
          <a:ext cx="1382712" cy="1112838"/>
        </p:xfrm>
        <a:graphic>
          <a:graphicData uri="http://schemas.openxmlformats.org/drawingml/2006/table">
            <a:tbl>
              <a:tblPr firstRow="1" bandRow="1"/>
              <a:tblGrid>
                <a:gridCol w="460904">
                  <a:extLst>
                    <a:ext uri="{9D8B030D-6E8A-4147-A177-3AD203B41FA5}">
                      <a16:colId xmlns:a16="http://schemas.microsoft.com/office/drawing/2014/main" val="20000"/>
                    </a:ext>
                  </a:extLst>
                </a:gridCol>
                <a:gridCol w="460904">
                  <a:extLst>
                    <a:ext uri="{9D8B030D-6E8A-4147-A177-3AD203B41FA5}">
                      <a16:colId xmlns:a16="http://schemas.microsoft.com/office/drawing/2014/main" val="20001"/>
                    </a:ext>
                  </a:extLst>
                </a:gridCol>
                <a:gridCol w="460904">
                  <a:extLst>
                    <a:ext uri="{9D8B030D-6E8A-4147-A177-3AD203B41FA5}">
                      <a16:colId xmlns:a16="http://schemas.microsoft.com/office/drawing/2014/main" val="20002"/>
                    </a:ext>
                  </a:extLst>
                </a:gridCol>
              </a:tblGrid>
              <a:tr h="370946">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47" marR="91447" marT="45733" marB="4573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D8EC">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47" marR="91447" marT="45733" marB="4573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D8EC">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47" marR="91447" marT="45733" marB="4573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D8EC">
                        <a:lumMod val="20000"/>
                        <a:lumOff val="80000"/>
                      </a:srgbClr>
                    </a:solidFill>
                  </a:tcPr>
                </a:tc>
                <a:extLst>
                  <a:ext uri="{0D108BD9-81ED-4DB2-BD59-A6C34878D82A}">
                    <a16:rowId xmlns:a16="http://schemas.microsoft.com/office/drawing/2014/main" val="10000"/>
                  </a:ext>
                </a:extLst>
              </a:tr>
              <a:tr h="370946">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47" marR="91447" marT="45733" marB="4573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D8EC">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47" marR="91447" marT="45733" marB="4573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D8EC">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47" marR="91447" marT="45733" marB="4573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D8EC">
                        <a:lumMod val="20000"/>
                        <a:lumOff val="80000"/>
                      </a:srgbClr>
                    </a:solidFill>
                  </a:tcPr>
                </a:tc>
                <a:extLst>
                  <a:ext uri="{0D108BD9-81ED-4DB2-BD59-A6C34878D82A}">
                    <a16:rowId xmlns:a16="http://schemas.microsoft.com/office/drawing/2014/main" val="10001"/>
                  </a:ext>
                </a:extLst>
              </a:tr>
              <a:tr h="370946">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47" marR="91447" marT="45733" marB="4573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D8EC">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47" marR="91447" marT="45733" marB="4573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D8EC">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47" marR="91447" marT="45733" marB="4573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D8EC">
                        <a:lumMod val="20000"/>
                        <a:lumOff val="80000"/>
                      </a:srgbClr>
                    </a:solidFill>
                  </a:tcPr>
                </a:tc>
                <a:extLst>
                  <a:ext uri="{0D108BD9-81ED-4DB2-BD59-A6C34878D82A}">
                    <a16:rowId xmlns:a16="http://schemas.microsoft.com/office/drawing/2014/main" val="10002"/>
                  </a:ext>
                </a:extLst>
              </a:tr>
            </a:tbl>
          </a:graphicData>
        </a:graphic>
      </p:graphicFrame>
      <p:graphicFrame>
        <p:nvGraphicFramePr>
          <p:cNvPr id="63" name="表格 55">
            <a:extLst>
              <a:ext uri="{FF2B5EF4-FFF2-40B4-BE49-F238E27FC236}">
                <a16:creationId xmlns:a16="http://schemas.microsoft.com/office/drawing/2014/main" id="{4B9D6205-1BE5-4440-AB51-6341812FC9E6}"/>
              </a:ext>
            </a:extLst>
          </p:cNvPr>
          <p:cNvGraphicFramePr>
            <a:graphicFrameLocks noGrp="1"/>
          </p:cNvGraphicFramePr>
          <p:nvPr>
            <p:extLst>
              <p:ext uri="{D42A27DB-BD31-4B8C-83A1-F6EECF244321}">
                <p14:modId xmlns:p14="http://schemas.microsoft.com/office/powerpoint/2010/main" val="59367503"/>
              </p:ext>
            </p:extLst>
          </p:nvPr>
        </p:nvGraphicFramePr>
        <p:xfrm>
          <a:off x="1641422" y="4407242"/>
          <a:ext cx="1398588" cy="1111251"/>
        </p:xfrm>
        <a:graphic>
          <a:graphicData uri="http://schemas.openxmlformats.org/drawingml/2006/table">
            <a:tbl>
              <a:tblPr firstRow="1" bandRow="1"/>
              <a:tblGrid>
                <a:gridCol w="466196">
                  <a:extLst>
                    <a:ext uri="{9D8B030D-6E8A-4147-A177-3AD203B41FA5}">
                      <a16:colId xmlns:a16="http://schemas.microsoft.com/office/drawing/2014/main" val="20000"/>
                    </a:ext>
                  </a:extLst>
                </a:gridCol>
                <a:gridCol w="466196">
                  <a:extLst>
                    <a:ext uri="{9D8B030D-6E8A-4147-A177-3AD203B41FA5}">
                      <a16:colId xmlns:a16="http://schemas.microsoft.com/office/drawing/2014/main" val="20001"/>
                    </a:ext>
                  </a:extLst>
                </a:gridCol>
                <a:gridCol w="466196">
                  <a:extLst>
                    <a:ext uri="{9D8B030D-6E8A-4147-A177-3AD203B41FA5}">
                      <a16:colId xmlns:a16="http://schemas.microsoft.com/office/drawing/2014/main" val="20002"/>
                    </a:ext>
                  </a:extLst>
                </a:gridCol>
              </a:tblGrid>
              <a:tr h="370417">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31" marR="91431" marT="45668" marB="45668">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2E2FF">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31" marR="91431" marT="45668" marB="45668">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2E2FF">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31" marR="91431" marT="45668" marB="45668">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2E2FF">
                        <a:lumMod val="20000"/>
                        <a:lumOff val="80000"/>
                      </a:srgbClr>
                    </a:solidFill>
                  </a:tcPr>
                </a:tc>
                <a:extLst>
                  <a:ext uri="{0D108BD9-81ED-4DB2-BD59-A6C34878D82A}">
                    <a16:rowId xmlns:a16="http://schemas.microsoft.com/office/drawing/2014/main" val="10000"/>
                  </a:ext>
                </a:extLst>
              </a:tr>
              <a:tr h="370417">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31" marR="91431" marT="45668" marB="45668">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2E2FF">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31" marR="91431" marT="45668" marB="45668">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2E2FF">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31" marR="91431" marT="45668" marB="45668">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2E2FF">
                        <a:lumMod val="20000"/>
                        <a:lumOff val="80000"/>
                      </a:srgbClr>
                    </a:solidFill>
                  </a:tcPr>
                </a:tc>
                <a:extLst>
                  <a:ext uri="{0D108BD9-81ED-4DB2-BD59-A6C34878D82A}">
                    <a16:rowId xmlns:a16="http://schemas.microsoft.com/office/drawing/2014/main" val="10001"/>
                  </a:ext>
                </a:extLst>
              </a:tr>
              <a:tr h="370417">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31" marR="91431" marT="45668" marB="45668">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2E2FF">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solidFill>
                            <a:srgbClr val="0000FF"/>
                          </a:solidFill>
                          <a:latin typeface="Times New Roman" panose="02020603050405020304" pitchFamily="18" charset="0"/>
                          <a:cs typeface="Times New Roman" panose="02020603050405020304" pitchFamily="18" charset="0"/>
                        </a:rPr>
                        <a:t>1</a:t>
                      </a:r>
                      <a:endParaRPr lang="zh-TW" altLang="en-US" sz="1800" dirty="0">
                        <a:solidFill>
                          <a:srgbClr val="0000FF"/>
                        </a:solidFill>
                        <a:latin typeface="Times New Roman" panose="02020603050405020304" pitchFamily="18" charset="0"/>
                        <a:cs typeface="Times New Roman" panose="02020603050405020304" pitchFamily="18" charset="0"/>
                      </a:endParaRPr>
                    </a:p>
                  </a:txBody>
                  <a:tcPr marL="91431" marR="91431" marT="45668" marB="45668">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2E2FF">
                        <a:lumMod val="20000"/>
                        <a:lumOff val="80000"/>
                      </a:srgbClr>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algn="ctr"/>
                      <a:r>
                        <a:rPr lang="en-US" altLang="zh-TW" sz="1800" dirty="0">
                          <a:latin typeface="Times New Roman" panose="02020603050405020304" pitchFamily="18" charset="0"/>
                          <a:cs typeface="Times New Roman" panose="02020603050405020304" pitchFamily="18" charset="0"/>
                        </a:rPr>
                        <a:t>-1</a:t>
                      </a:r>
                      <a:endParaRPr lang="zh-TW" altLang="en-US" sz="1800" dirty="0">
                        <a:latin typeface="Times New Roman" panose="02020603050405020304" pitchFamily="18" charset="0"/>
                        <a:cs typeface="Times New Roman" panose="02020603050405020304" pitchFamily="18" charset="0"/>
                      </a:endParaRPr>
                    </a:p>
                  </a:txBody>
                  <a:tcPr marL="91431" marR="91431" marT="45668" marB="45668">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2E2FF">
                        <a:lumMod val="20000"/>
                        <a:lumOff val="80000"/>
                      </a:srgbClr>
                    </a:solidFill>
                  </a:tcPr>
                </a:tc>
                <a:extLst>
                  <a:ext uri="{0D108BD9-81ED-4DB2-BD59-A6C34878D82A}">
                    <a16:rowId xmlns:a16="http://schemas.microsoft.com/office/drawing/2014/main" val="10002"/>
                  </a:ext>
                </a:extLst>
              </a:tr>
            </a:tbl>
          </a:graphicData>
        </a:graphic>
      </p:graphicFrame>
      <p:sp>
        <p:nvSpPr>
          <p:cNvPr id="64" name="文字方塊 56">
            <a:extLst>
              <a:ext uri="{FF2B5EF4-FFF2-40B4-BE49-F238E27FC236}">
                <a16:creationId xmlns:a16="http://schemas.microsoft.com/office/drawing/2014/main" id="{6D20ACAD-83D7-4899-BA63-0F4A9517EE47}"/>
              </a:ext>
            </a:extLst>
          </p:cNvPr>
          <p:cNvSpPr txBox="1">
            <a:spLocks noChangeArrowheads="1"/>
          </p:cNvSpPr>
          <p:nvPr/>
        </p:nvSpPr>
        <p:spPr bwMode="auto">
          <a:xfrm>
            <a:off x="3731427" y="4681628"/>
            <a:ext cx="18018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pPr>
            <a:r>
              <a:rPr lang="en-US" altLang="zh-TW" dirty="0">
                <a:solidFill>
                  <a:srgbClr val="000000"/>
                </a:solidFill>
                <a:latin typeface="Times New Roman" panose="02020603050405020304" pitchFamily="18" charset="0"/>
                <a:cs typeface="Times New Roman" panose="02020603050405020304" pitchFamily="18" charset="0"/>
              </a:rPr>
              <a:t>There are </a:t>
            </a:r>
            <a:r>
              <a:rPr lang="en-US" altLang="zh-TW" dirty="0">
                <a:solidFill>
                  <a:srgbClr val="FF0000"/>
                </a:solidFill>
                <a:latin typeface="Times New Roman" panose="02020603050405020304" pitchFamily="18" charset="0"/>
                <a:cs typeface="Times New Roman" panose="02020603050405020304" pitchFamily="18" charset="0"/>
              </a:rPr>
              <a:t>25</a:t>
            </a:r>
            <a:r>
              <a:rPr lang="en-US" altLang="zh-TW" dirty="0">
                <a:solidFill>
                  <a:srgbClr val="000000"/>
                </a:solidFill>
                <a:latin typeface="Times New Roman" panose="02020603050405020304" pitchFamily="18" charset="0"/>
                <a:cs typeface="Times New Roman" panose="02020603050405020304" pitchFamily="18" charset="0"/>
              </a:rPr>
              <a:t> </a:t>
            </a:r>
            <a:r>
              <a:rPr lang="en-US" altLang="zh-TW" dirty="0">
                <a:solidFill>
                  <a:srgbClr val="FF0000"/>
                </a:solidFill>
                <a:latin typeface="Times New Roman" panose="02020603050405020304" pitchFamily="18" charset="0"/>
                <a:cs typeface="Times New Roman" panose="02020603050405020304" pitchFamily="18" charset="0"/>
              </a:rPr>
              <a:t>3x3</a:t>
            </a:r>
            <a:r>
              <a:rPr lang="en-US" altLang="zh-TW" dirty="0">
                <a:solidFill>
                  <a:srgbClr val="000000"/>
                </a:solidFill>
                <a:latin typeface="Times New Roman" panose="02020603050405020304" pitchFamily="18" charset="0"/>
                <a:cs typeface="Times New Roman" panose="02020603050405020304" pitchFamily="18" charset="0"/>
              </a:rPr>
              <a:t> filters.</a:t>
            </a:r>
            <a:endParaRPr lang="zh-TW" altLang="en-US" dirty="0">
              <a:solidFill>
                <a:srgbClr val="000000"/>
              </a:solidFill>
              <a:latin typeface="Times New Roman" panose="02020603050405020304" pitchFamily="18" charset="0"/>
              <a:cs typeface="Times New Roman" panose="02020603050405020304" pitchFamily="18" charset="0"/>
            </a:endParaRPr>
          </a:p>
        </p:txBody>
      </p:sp>
      <p:sp>
        <p:nvSpPr>
          <p:cNvPr id="65" name="文字方塊 57">
            <a:extLst>
              <a:ext uri="{FF2B5EF4-FFF2-40B4-BE49-F238E27FC236}">
                <a16:creationId xmlns:a16="http://schemas.microsoft.com/office/drawing/2014/main" id="{173BFDB1-FB84-43E3-9EB9-A25FA53A4ECF}"/>
              </a:ext>
            </a:extLst>
          </p:cNvPr>
          <p:cNvSpPr txBox="1">
            <a:spLocks noChangeArrowheads="1"/>
          </p:cNvSpPr>
          <p:nvPr/>
        </p:nvSpPr>
        <p:spPr bwMode="auto">
          <a:xfrm>
            <a:off x="3076522" y="4561230"/>
            <a:ext cx="6921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pPr>
            <a:r>
              <a:rPr lang="en-US" altLang="zh-TW" sz="2800">
                <a:solidFill>
                  <a:srgbClr val="000000"/>
                </a:solidFill>
                <a:latin typeface="Times New Roman" panose="02020603050405020304" pitchFamily="18" charset="0"/>
                <a:cs typeface="Times New Roman" panose="02020603050405020304" pitchFamily="18" charset="0"/>
              </a:rPr>
              <a:t>……</a:t>
            </a:r>
            <a:endParaRPr lang="zh-TW" altLang="en-US" sz="2800">
              <a:solidFill>
                <a:srgbClr val="000000"/>
              </a:solidFill>
              <a:latin typeface="Times New Roman" panose="02020603050405020304" pitchFamily="18" charset="0"/>
              <a:cs typeface="Times New Roman" panose="02020603050405020304" pitchFamily="18" charset="0"/>
            </a:endParaRPr>
          </a:p>
        </p:txBody>
      </p:sp>
      <p:sp>
        <p:nvSpPr>
          <p:cNvPr id="66" name="文字方塊 58">
            <a:extLst>
              <a:ext uri="{FF2B5EF4-FFF2-40B4-BE49-F238E27FC236}">
                <a16:creationId xmlns:a16="http://schemas.microsoft.com/office/drawing/2014/main" id="{7CAA2AE5-FADF-46EC-9D21-1BFAFC6220F0}"/>
              </a:ext>
            </a:extLst>
          </p:cNvPr>
          <p:cNvSpPr txBox="1">
            <a:spLocks noChangeArrowheads="1"/>
          </p:cNvSpPr>
          <p:nvPr/>
        </p:nvSpPr>
        <p:spPr bwMode="auto">
          <a:xfrm>
            <a:off x="1379485" y="5473698"/>
            <a:ext cx="3951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pPr>
            <a:r>
              <a:rPr lang="en-US" altLang="zh-TW" sz="2000" dirty="0" err="1">
                <a:solidFill>
                  <a:srgbClr val="000000"/>
                </a:solidFill>
                <a:latin typeface="Times New Roman" panose="02020603050405020304" pitchFamily="18" charset="0"/>
                <a:cs typeface="Times New Roman" panose="02020603050405020304" pitchFamily="18" charset="0"/>
              </a:rPr>
              <a:t>Input_shape</a:t>
            </a:r>
            <a:r>
              <a:rPr lang="en-US" altLang="zh-TW" sz="2000" dirty="0">
                <a:solidFill>
                  <a:srgbClr val="000000"/>
                </a:solidFill>
                <a:latin typeface="Times New Roman" panose="02020603050405020304" pitchFamily="18" charset="0"/>
                <a:cs typeface="Times New Roman" panose="02020603050405020304" pitchFamily="18" charset="0"/>
              </a:rPr>
              <a:t> = ( 28 , 28 , 1)</a:t>
            </a:r>
            <a:endParaRPr lang="zh-TW" altLang="en-US" sz="2000" dirty="0">
              <a:solidFill>
                <a:srgbClr val="000000"/>
              </a:solidFill>
              <a:latin typeface="Times New Roman" panose="02020603050405020304" pitchFamily="18" charset="0"/>
              <a:cs typeface="Times New Roman" panose="02020603050405020304" pitchFamily="18" charset="0"/>
            </a:endParaRPr>
          </a:p>
        </p:txBody>
      </p:sp>
      <p:sp>
        <p:nvSpPr>
          <p:cNvPr id="67" name="文字方塊 59">
            <a:extLst>
              <a:ext uri="{FF2B5EF4-FFF2-40B4-BE49-F238E27FC236}">
                <a16:creationId xmlns:a16="http://schemas.microsoft.com/office/drawing/2014/main" id="{E6302623-DF43-435B-BBCF-0546B9D13E71}"/>
              </a:ext>
            </a:extLst>
          </p:cNvPr>
          <p:cNvSpPr txBox="1">
            <a:spLocks noChangeArrowheads="1"/>
          </p:cNvSpPr>
          <p:nvPr/>
        </p:nvSpPr>
        <p:spPr bwMode="auto">
          <a:xfrm>
            <a:off x="3044772" y="6099173"/>
            <a:ext cx="2646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pPr>
            <a:r>
              <a:rPr lang="en-US" altLang="zh-TW" sz="1800" dirty="0">
                <a:solidFill>
                  <a:srgbClr val="000000"/>
                </a:solidFill>
                <a:latin typeface="Times New Roman" panose="02020603050405020304" pitchFamily="18" charset="0"/>
                <a:cs typeface="Times New Roman" panose="02020603050405020304" pitchFamily="18" charset="0"/>
              </a:rPr>
              <a:t>1: greyscale, 3: RGB</a:t>
            </a:r>
            <a:endParaRPr lang="zh-TW" altLang="en-US" sz="1800" dirty="0">
              <a:solidFill>
                <a:srgbClr val="000000"/>
              </a:solidFill>
              <a:latin typeface="Times New Roman" panose="02020603050405020304" pitchFamily="18" charset="0"/>
              <a:cs typeface="Times New Roman" panose="02020603050405020304" pitchFamily="18" charset="0"/>
            </a:endParaRPr>
          </a:p>
        </p:txBody>
      </p:sp>
      <p:sp>
        <p:nvSpPr>
          <p:cNvPr id="68" name="文字方塊 60">
            <a:extLst>
              <a:ext uri="{FF2B5EF4-FFF2-40B4-BE49-F238E27FC236}">
                <a16:creationId xmlns:a16="http://schemas.microsoft.com/office/drawing/2014/main" id="{D5885556-9D1A-4F20-9105-1AE3B3F81484}"/>
              </a:ext>
            </a:extLst>
          </p:cNvPr>
          <p:cNvSpPr txBox="1">
            <a:spLocks noChangeArrowheads="1"/>
          </p:cNvSpPr>
          <p:nvPr/>
        </p:nvSpPr>
        <p:spPr bwMode="auto">
          <a:xfrm>
            <a:off x="1518786" y="6049382"/>
            <a:ext cx="15128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pPr>
            <a:r>
              <a:rPr lang="en-US" altLang="zh-TW" sz="1800" dirty="0">
                <a:solidFill>
                  <a:srgbClr val="000000"/>
                </a:solidFill>
                <a:latin typeface="Times New Roman" panose="02020603050405020304" pitchFamily="18" charset="0"/>
                <a:cs typeface="Times New Roman" panose="02020603050405020304" pitchFamily="18" charset="0"/>
              </a:rPr>
              <a:t>28 x 28 pixels</a:t>
            </a:r>
            <a:endParaRPr lang="zh-TW" altLang="en-US" sz="1800" dirty="0">
              <a:solidFill>
                <a:srgbClr val="000000"/>
              </a:solidFill>
              <a:latin typeface="Times New Roman" panose="02020603050405020304" pitchFamily="18" charset="0"/>
              <a:cs typeface="Times New Roman" panose="02020603050405020304" pitchFamily="18" charset="0"/>
            </a:endParaRPr>
          </a:p>
        </p:txBody>
      </p:sp>
      <p:sp>
        <p:nvSpPr>
          <p:cNvPr id="69" name="橢圓 61">
            <a:extLst>
              <a:ext uri="{FF2B5EF4-FFF2-40B4-BE49-F238E27FC236}">
                <a16:creationId xmlns:a16="http://schemas.microsoft.com/office/drawing/2014/main" id="{5C835765-5A25-49C1-AAB7-F786D83B7A5F}"/>
              </a:ext>
            </a:extLst>
          </p:cNvPr>
          <p:cNvSpPr>
            <a:spLocks noChangeArrowheads="1"/>
          </p:cNvSpPr>
          <p:nvPr/>
        </p:nvSpPr>
        <p:spPr bwMode="auto">
          <a:xfrm>
            <a:off x="7906558" y="4890747"/>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defTabSz="914400" fontAlgn="base">
              <a:spcBef>
                <a:spcPct val="0"/>
              </a:spcBef>
              <a:spcAft>
                <a:spcPct val="0"/>
              </a:spcAft>
              <a:defRPr/>
            </a:pPr>
            <a:r>
              <a:rPr lang="en-US" altLang="zh-TW" sz="20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rPr>
              <a:t>3</a:t>
            </a:r>
            <a:endParaRPr lang="zh-TW" altLang="en-US" sz="20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70" name="橢圓 62">
            <a:extLst>
              <a:ext uri="{FF2B5EF4-FFF2-40B4-BE49-F238E27FC236}">
                <a16:creationId xmlns:a16="http://schemas.microsoft.com/office/drawing/2014/main" id="{76FEC8FE-0786-4F77-A9B5-E4EA8C51EB78}"/>
              </a:ext>
            </a:extLst>
          </p:cNvPr>
          <p:cNvSpPr>
            <a:spLocks noChangeArrowheads="1"/>
          </p:cNvSpPr>
          <p:nvPr/>
        </p:nvSpPr>
        <p:spPr bwMode="auto">
          <a:xfrm>
            <a:off x="8608233" y="4890747"/>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defTabSz="914400" fontAlgn="base">
              <a:spcBef>
                <a:spcPct val="0"/>
              </a:spcBef>
              <a:spcAft>
                <a:spcPct val="0"/>
              </a:spcAft>
              <a:defRPr/>
            </a:pPr>
            <a:r>
              <a:rPr lang="en-US" altLang="zh-TW" sz="20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rPr>
              <a:t>-1</a:t>
            </a:r>
            <a:endParaRPr lang="zh-TW" altLang="en-US" sz="20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71" name="橢圓 63">
            <a:extLst>
              <a:ext uri="{FF2B5EF4-FFF2-40B4-BE49-F238E27FC236}">
                <a16:creationId xmlns:a16="http://schemas.microsoft.com/office/drawing/2014/main" id="{194448E4-589E-46F2-8E14-D6614D7D3CEF}"/>
              </a:ext>
            </a:extLst>
          </p:cNvPr>
          <p:cNvSpPr>
            <a:spLocks noChangeArrowheads="1"/>
          </p:cNvSpPr>
          <p:nvPr/>
        </p:nvSpPr>
        <p:spPr bwMode="auto">
          <a:xfrm>
            <a:off x="7900208" y="5611472"/>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defTabSz="914400" fontAlgn="base">
              <a:spcBef>
                <a:spcPct val="0"/>
              </a:spcBef>
              <a:spcAft>
                <a:spcPct val="0"/>
              </a:spcAft>
              <a:defRPr/>
            </a:pPr>
            <a:r>
              <a:rPr lang="en-US" altLang="zh-TW" sz="20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rPr>
              <a:t>-3</a:t>
            </a:r>
            <a:endParaRPr lang="zh-TW" altLang="en-US" sz="20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72" name="橢圓 64">
            <a:extLst>
              <a:ext uri="{FF2B5EF4-FFF2-40B4-BE49-F238E27FC236}">
                <a16:creationId xmlns:a16="http://schemas.microsoft.com/office/drawing/2014/main" id="{D50F7E20-1AD1-479D-B436-E2278F690262}"/>
              </a:ext>
            </a:extLst>
          </p:cNvPr>
          <p:cNvSpPr>
            <a:spLocks noChangeArrowheads="1"/>
          </p:cNvSpPr>
          <p:nvPr/>
        </p:nvSpPr>
        <p:spPr bwMode="auto">
          <a:xfrm>
            <a:off x="8600295" y="5611472"/>
            <a:ext cx="630238"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defTabSz="914400" fontAlgn="base">
              <a:spcBef>
                <a:spcPct val="0"/>
              </a:spcBef>
              <a:spcAft>
                <a:spcPct val="0"/>
              </a:spcAft>
              <a:defRPr/>
            </a:pPr>
            <a:r>
              <a:rPr lang="en-US" altLang="zh-TW" sz="20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rPr>
              <a:t>1</a:t>
            </a:r>
            <a:endParaRPr lang="zh-TW" altLang="en-US" sz="20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73" name="矩形 65">
            <a:extLst>
              <a:ext uri="{FF2B5EF4-FFF2-40B4-BE49-F238E27FC236}">
                <a16:creationId xmlns:a16="http://schemas.microsoft.com/office/drawing/2014/main" id="{B38418EF-F2B2-4D0F-AC55-75916A869048}"/>
              </a:ext>
            </a:extLst>
          </p:cNvPr>
          <p:cNvSpPr/>
          <p:nvPr/>
        </p:nvSpPr>
        <p:spPr>
          <a:xfrm>
            <a:off x="7906558" y="4865347"/>
            <a:ext cx="1331912" cy="1376363"/>
          </a:xfrm>
          <a:prstGeom prst="rect">
            <a:avLst/>
          </a:prstGeom>
          <a:noFill/>
          <a:ln w="38100"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74" name="橢圓 66">
            <a:extLst>
              <a:ext uri="{FF2B5EF4-FFF2-40B4-BE49-F238E27FC236}">
                <a16:creationId xmlns:a16="http://schemas.microsoft.com/office/drawing/2014/main" id="{086B9DAB-247D-4CEC-9336-8A20E883189A}"/>
              </a:ext>
            </a:extLst>
          </p:cNvPr>
          <p:cNvSpPr>
            <a:spLocks noChangeArrowheads="1"/>
          </p:cNvSpPr>
          <p:nvPr/>
        </p:nvSpPr>
        <p:spPr bwMode="auto">
          <a:xfrm>
            <a:off x="10194145" y="4903447"/>
            <a:ext cx="630238"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defTabSz="914400" fontAlgn="base">
              <a:spcBef>
                <a:spcPct val="0"/>
              </a:spcBef>
              <a:spcAft>
                <a:spcPct val="0"/>
              </a:spcAft>
              <a:defRPr/>
            </a:pPr>
            <a:r>
              <a:rPr lang="en-US" altLang="zh-TW" sz="20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rPr>
              <a:t>3</a:t>
            </a:r>
            <a:endParaRPr lang="zh-TW" altLang="en-US" sz="20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75" name="矩形 70">
            <a:extLst>
              <a:ext uri="{FF2B5EF4-FFF2-40B4-BE49-F238E27FC236}">
                <a16:creationId xmlns:a16="http://schemas.microsoft.com/office/drawing/2014/main" id="{8B4D68CF-5143-4686-8319-5DCC6AF97C4C}"/>
              </a:ext>
            </a:extLst>
          </p:cNvPr>
          <p:cNvSpPr/>
          <p:nvPr/>
        </p:nvSpPr>
        <p:spPr>
          <a:xfrm>
            <a:off x="10194145" y="4878047"/>
            <a:ext cx="1331913" cy="1376363"/>
          </a:xfrm>
          <a:prstGeom prst="rect">
            <a:avLst/>
          </a:prstGeom>
          <a:noFill/>
          <a:ln w="38100"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76" name="箭號: 向右 71">
            <a:extLst>
              <a:ext uri="{FF2B5EF4-FFF2-40B4-BE49-F238E27FC236}">
                <a16:creationId xmlns:a16="http://schemas.microsoft.com/office/drawing/2014/main" id="{1D10B957-B6A9-4935-A62C-738DA26F8F39}"/>
              </a:ext>
            </a:extLst>
          </p:cNvPr>
          <p:cNvSpPr/>
          <p:nvPr/>
        </p:nvSpPr>
        <p:spPr>
          <a:xfrm>
            <a:off x="9336895" y="5355885"/>
            <a:ext cx="782638" cy="477837"/>
          </a:xfrm>
          <a:prstGeom prst="rightArrow">
            <a:avLst/>
          </a:prstGeom>
          <a:solidFill>
            <a:srgbClr val="000000"/>
          </a:solidFill>
          <a:ln w="25400" cap="flat" cmpd="sng" algn="ctr">
            <a:solidFill>
              <a:srgbClr val="000000">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cxnSp>
        <p:nvCxnSpPr>
          <p:cNvPr id="81" name="直線接點 81">
            <a:extLst>
              <a:ext uri="{FF2B5EF4-FFF2-40B4-BE49-F238E27FC236}">
                <a16:creationId xmlns:a16="http://schemas.microsoft.com/office/drawing/2014/main" id="{C43CDD1B-78F6-4B25-A1CB-A1F8B1B2F2A4}"/>
              </a:ext>
            </a:extLst>
          </p:cNvPr>
          <p:cNvCxnSpPr/>
          <p:nvPr/>
        </p:nvCxnSpPr>
        <p:spPr>
          <a:xfrm>
            <a:off x="3928215" y="5869120"/>
            <a:ext cx="274638" cy="0"/>
          </a:xfrm>
          <a:prstGeom prst="line">
            <a:avLst/>
          </a:prstGeom>
          <a:noFill/>
          <a:ln w="38100" cap="flat" cmpd="sng" algn="ctr">
            <a:solidFill>
              <a:srgbClr val="000000"/>
            </a:solidFill>
            <a:prstDash val="solid"/>
          </a:ln>
          <a:effectLst/>
        </p:spPr>
      </p:cxnSp>
      <p:cxnSp>
        <p:nvCxnSpPr>
          <p:cNvPr id="82" name="直線接點 82">
            <a:extLst>
              <a:ext uri="{FF2B5EF4-FFF2-40B4-BE49-F238E27FC236}">
                <a16:creationId xmlns:a16="http://schemas.microsoft.com/office/drawing/2014/main" id="{C9483D2E-9123-49F0-AA06-6F88A2FA84DE}"/>
              </a:ext>
            </a:extLst>
          </p:cNvPr>
          <p:cNvCxnSpPr/>
          <p:nvPr/>
        </p:nvCxnSpPr>
        <p:spPr>
          <a:xfrm>
            <a:off x="3006673" y="5840900"/>
            <a:ext cx="844550" cy="0"/>
          </a:xfrm>
          <a:prstGeom prst="line">
            <a:avLst/>
          </a:prstGeom>
          <a:noFill/>
          <a:ln w="38100" cap="flat" cmpd="sng" algn="ctr">
            <a:solidFill>
              <a:srgbClr val="000000"/>
            </a:solidFill>
            <a:prstDash val="solid"/>
          </a:ln>
          <a:effectLst/>
        </p:spPr>
      </p:cxnSp>
      <p:cxnSp>
        <p:nvCxnSpPr>
          <p:cNvPr id="83" name="直線接點 84">
            <a:extLst>
              <a:ext uri="{FF2B5EF4-FFF2-40B4-BE49-F238E27FC236}">
                <a16:creationId xmlns:a16="http://schemas.microsoft.com/office/drawing/2014/main" id="{2394FB79-0E6F-483E-905E-812D82EF5944}"/>
              </a:ext>
            </a:extLst>
          </p:cNvPr>
          <p:cNvCxnSpPr>
            <a:cxnSpLocks/>
            <a:endCxn id="67" idx="0"/>
          </p:cNvCxnSpPr>
          <p:nvPr/>
        </p:nvCxnSpPr>
        <p:spPr>
          <a:xfrm>
            <a:off x="4067915" y="5869120"/>
            <a:ext cx="300039" cy="230053"/>
          </a:xfrm>
          <a:prstGeom prst="line">
            <a:avLst/>
          </a:prstGeom>
          <a:noFill/>
          <a:ln w="38100" cap="flat" cmpd="sng" algn="ctr">
            <a:solidFill>
              <a:srgbClr val="000000"/>
            </a:solidFill>
            <a:prstDash val="solid"/>
            <a:headEnd type="none" w="med" len="med"/>
            <a:tailEnd type="triangle" w="med" len="med"/>
          </a:ln>
          <a:effectLst/>
        </p:spPr>
      </p:cxnSp>
      <p:cxnSp>
        <p:nvCxnSpPr>
          <p:cNvPr id="84" name="直線接點 86">
            <a:extLst>
              <a:ext uri="{FF2B5EF4-FFF2-40B4-BE49-F238E27FC236}">
                <a16:creationId xmlns:a16="http://schemas.microsoft.com/office/drawing/2014/main" id="{E3C9B08F-6DE7-4142-954D-AE37C78D71BD}"/>
              </a:ext>
            </a:extLst>
          </p:cNvPr>
          <p:cNvCxnSpPr>
            <a:cxnSpLocks/>
            <a:stCxn id="66" idx="2"/>
            <a:endCxn id="68" idx="0"/>
          </p:cNvCxnSpPr>
          <p:nvPr/>
        </p:nvCxnSpPr>
        <p:spPr>
          <a:xfrm flipH="1">
            <a:off x="2275233" y="5873748"/>
            <a:ext cx="1079896" cy="175634"/>
          </a:xfrm>
          <a:prstGeom prst="line">
            <a:avLst/>
          </a:prstGeom>
          <a:noFill/>
          <a:ln w="38100" cap="flat" cmpd="sng" algn="ctr">
            <a:solidFill>
              <a:srgbClr val="000000"/>
            </a:solidFill>
            <a:prstDash val="solid"/>
            <a:headEnd type="none" w="med" len="med"/>
            <a:tailEnd type="triangle" w="med" len="med"/>
          </a:ln>
          <a:effectLst/>
        </p:spPr>
      </p:cxnSp>
      <p:pic>
        <p:nvPicPr>
          <p:cNvPr id="85" name="圖片 2">
            <a:extLst>
              <a:ext uri="{FF2B5EF4-FFF2-40B4-BE49-F238E27FC236}">
                <a16:creationId xmlns:a16="http://schemas.microsoft.com/office/drawing/2014/main" id="{1ECE925B-423F-438F-A13A-114D2F00BD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62334" y="3951741"/>
            <a:ext cx="12747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直線接點 52">
            <a:extLst>
              <a:ext uri="{FF2B5EF4-FFF2-40B4-BE49-F238E27FC236}">
                <a16:creationId xmlns:a16="http://schemas.microsoft.com/office/drawing/2014/main" id="{2044EDB6-EA2A-403D-9A64-14423C7B3A36}"/>
              </a:ext>
            </a:extLst>
          </p:cNvPr>
          <p:cNvCxnSpPr/>
          <p:nvPr/>
        </p:nvCxnSpPr>
        <p:spPr>
          <a:xfrm>
            <a:off x="2200222" y="4160822"/>
            <a:ext cx="2781300" cy="0"/>
          </a:xfrm>
          <a:prstGeom prst="line">
            <a:avLst/>
          </a:prstGeom>
          <a:noFill/>
          <a:ln w="38100" cap="flat" cmpd="sng" algn="ctr">
            <a:solidFill>
              <a:srgbClr val="FFFF00"/>
            </a:solidFill>
            <a:prstDash val="solid"/>
          </a:ln>
          <a:effectLst/>
        </p:spPr>
      </p:cxnSp>
      <p:sp>
        <p:nvSpPr>
          <p:cNvPr id="87" name="TextBox 86">
            <a:extLst>
              <a:ext uri="{FF2B5EF4-FFF2-40B4-BE49-F238E27FC236}">
                <a16:creationId xmlns:a16="http://schemas.microsoft.com/office/drawing/2014/main" id="{BA459719-0582-4CB3-BD5F-B0023E37499F}"/>
              </a:ext>
            </a:extLst>
          </p:cNvPr>
          <p:cNvSpPr txBox="1"/>
          <p:nvPr/>
        </p:nvSpPr>
        <p:spPr>
          <a:xfrm>
            <a:off x="220716" y="6497280"/>
            <a:ext cx="10306050" cy="276999"/>
          </a:xfrm>
          <a:prstGeom prst="rect">
            <a:avLst/>
          </a:prstGeom>
          <a:noFill/>
        </p:spPr>
        <p:txBody>
          <a:bodyPr wrap="square">
            <a:spAutoFit/>
          </a:bodyPr>
          <a:lstStyle/>
          <a:p>
            <a:r>
              <a:rPr lang="en-US" sz="1200" b="1" u="sng" dirty="0">
                <a:latin typeface="Times New Roman" panose="02020603050405020304" pitchFamily="18" charset="0"/>
                <a:cs typeface="Times New Roman" panose="02020603050405020304" pitchFamily="18" charset="0"/>
              </a:rPr>
              <a:t>Modified from</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5"/>
              </a:rPr>
              <a:t>https://www.cs.bgu.ac.il/~dip182/wiki.files/Deep-Learning-2017-Lecture5CNN.pdf</a:t>
            </a:r>
            <a:r>
              <a:rPr lang="en-US" sz="1200"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1E9433A1-ABDA-4852-AC32-62B68B773ED2}"/>
              </a:ext>
            </a:extLst>
          </p:cNvPr>
          <p:cNvPicPr>
            <a:picLocks noChangeAspect="1"/>
          </p:cNvPicPr>
          <p:nvPr/>
        </p:nvPicPr>
        <p:blipFill>
          <a:blip r:embed="rId6"/>
          <a:stretch>
            <a:fillRect/>
          </a:stretch>
        </p:blipFill>
        <p:spPr>
          <a:xfrm>
            <a:off x="1993919" y="935307"/>
            <a:ext cx="9426280" cy="2376291"/>
          </a:xfrm>
          <a:prstGeom prst="rect">
            <a:avLst/>
          </a:prstGeom>
        </p:spPr>
      </p:pic>
      <p:cxnSp>
        <p:nvCxnSpPr>
          <p:cNvPr id="80" name="直線單箭頭接點 77">
            <a:extLst>
              <a:ext uri="{FF2B5EF4-FFF2-40B4-BE49-F238E27FC236}">
                <a16:creationId xmlns:a16="http://schemas.microsoft.com/office/drawing/2014/main" id="{2A07582D-E591-4287-A4DC-DBD780E3C999}"/>
              </a:ext>
            </a:extLst>
          </p:cNvPr>
          <p:cNvCxnSpPr>
            <a:cxnSpLocks/>
          </p:cNvCxnSpPr>
          <p:nvPr/>
        </p:nvCxnSpPr>
        <p:spPr>
          <a:xfrm>
            <a:off x="4617984" y="2814243"/>
            <a:ext cx="2858361" cy="1061653"/>
          </a:xfrm>
          <a:prstGeom prst="straightConnector1">
            <a:avLst/>
          </a:prstGeom>
          <a:noFill/>
          <a:ln w="57150" cap="flat" cmpd="sng" algn="ctr">
            <a:solidFill>
              <a:srgbClr val="0070C0"/>
            </a:solidFill>
            <a:prstDash val="solid"/>
            <a:tailEnd type="triangle"/>
          </a:ln>
          <a:effectLst/>
        </p:spPr>
      </p:cxnSp>
      <p:cxnSp>
        <p:nvCxnSpPr>
          <p:cNvPr id="79" name="直線單箭頭接點 75">
            <a:extLst>
              <a:ext uri="{FF2B5EF4-FFF2-40B4-BE49-F238E27FC236}">
                <a16:creationId xmlns:a16="http://schemas.microsoft.com/office/drawing/2014/main" id="{09115B2C-3F42-4AE3-B112-B56145E6C9D6}"/>
              </a:ext>
            </a:extLst>
          </p:cNvPr>
          <p:cNvCxnSpPr>
            <a:cxnSpLocks/>
          </p:cNvCxnSpPr>
          <p:nvPr/>
        </p:nvCxnSpPr>
        <p:spPr>
          <a:xfrm flipH="1">
            <a:off x="580157" y="2814243"/>
            <a:ext cx="3062115" cy="778219"/>
          </a:xfrm>
          <a:prstGeom prst="straightConnector1">
            <a:avLst/>
          </a:prstGeom>
          <a:noFill/>
          <a:ln w="57150" cap="flat" cmpd="sng" algn="ctr">
            <a:solidFill>
              <a:srgbClr val="0070C0"/>
            </a:solidFill>
            <a:prstDash val="solid"/>
            <a:tailEnd type="triangle"/>
          </a:ln>
          <a:effectLst/>
        </p:spPr>
      </p:cxnSp>
      <p:grpSp>
        <p:nvGrpSpPr>
          <p:cNvPr id="4" name="Group 3">
            <a:extLst>
              <a:ext uri="{FF2B5EF4-FFF2-40B4-BE49-F238E27FC236}">
                <a16:creationId xmlns:a16="http://schemas.microsoft.com/office/drawing/2014/main" id="{941F9E62-8128-4698-9050-B08FA0FA94BE}"/>
              </a:ext>
            </a:extLst>
          </p:cNvPr>
          <p:cNvGrpSpPr/>
          <p:nvPr/>
        </p:nvGrpSpPr>
        <p:grpSpPr>
          <a:xfrm>
            <a:off x="1421354" y="1238622"/>
            <a:ext cx="1557736" cy="1525830"/>
            <a:chOff x="428242" y="3420000"/>
            <a:chExt cx="2060171" cy="2060171"/>
          </a:xfrm>
        </p:grpSpPr>
        <p:pic>
          <p:nvPicPr>
            <p:cNvPr id="37" name="Picture 4" descr="Lung cancer (staging - IASLC 8th edition) | Radiology Reference Article |  Radiopaedia.org">
              <a:extLst>
                <a:ext uri="{FF2B5EF4-FFF2-40B4-BE49-F238E27FC236}">
                  <a16:creationId xmlns:a16="http://schemas.microsoft.com/office/drawing/2014/main" id="{E788F7F8-F46B-4C0B-939A-3D5DAB866F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242" y="3420000"/>
              <a:ext cx="2060171" cy="2060171"/>
            </a:xfrm>
            <a:prstGeom prst="rect">
              <a:avLst/>
            </a:prstGeom>
            <a:noFill/>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4315E7C4-E28C-4FDB-BC93-50AF070A83E7}"/>
                </a:ext>
              </a:extLst>
            </p:cNvPr>
            <p:cNvSpPr/>
            <p:nvPr/>
          </p:nvSpPr>
          <p:spPr>
            <a:xfrm>
              <a:off x="1796607" y="4348163"/>
              <a:ext cx="252164" cy="288745"/>
            </a:xfrm>
            <a:prstGeom prst="ellipse">
              <a:avLst/>
            </a:prstGeom>
            <a:solidFill>
              <a:srgbClr val="C1218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直線接點 45">
            <a:extLst>
              <a:ext uri="{FF2B5EF4-FFF2-40B4-BE49-F238E27FC236}">
                <a16:creationId xmlns:a16="http://schemas.microsoft.com/office/drawing/2014/main" id="{38654FF7-277B-4385-9EB2-380506D5B7C0}"/>
              </a:ext>
            </a:extLst>
          </p:cNvPr>
          <p:cNvCxnSpPr>
            <a:cxnSpLocks/>
          </p:cNvCxnSpPr>
          <p:nvPr/>
        </p:nvCxnSpPr>
        <p:spPr>
          <a:xfrm>
            <a:off x="10982425" y="4115755"/>
            <a:ext cx="443578" cy="0"/>
          </a:xfrm>
          <a:prstGeom prst="line">
            <a:avLst/>
          </a:prstGeom>
          <a:noFill/>
          <a:ln w="38100" cap="flat" cmpd="sng" algn="ctr">
            <a:solidFill>
              <a:srgbClr val="FFFF00"/>
            </a:solidFill>
            <a:prstDash val="solid"/>
          </a:ln>
          <a:effectLst/>
        </p:spPr>
      </p:cxnSp>
      <mc:AlternateContent xmlns:mc="http://schemas.openxmlformats.org/markup-compatibility/2006" xmlns:a14="http://schemas.microsoft.com/office/drawing/2010/main">
        <mc:Choice Requires="a14">
          <p:sp>
            <p:nvSpPr>
              <p:cNvPr id="42" name="文字方塊 56">
                <a:extLst>
                  <a:ext uri="{FF2B5EF4-FFF2-40B4-BE49-F238E27FC236}">
                    <a16:creationId xmlns:a16="http://schemas.microsoft.com/office/drawing/2014/main" id="{64E5375C-31DD-48C3-BD5B-A7FEA4700A2D}"/>
                  </a:ext>
                </a:extLst>
              </p:cNvPr>
              <p:cNvSpPr txBox="1">
                <a:spLocks noChangeArrowheads="1"/>
              </p:cNvSpPr>
              <p:nvPr/>
            </p:nvSpPr>
            <p:spPr bwMode="auto">
              <a:xfrm>
                <a:off x="7628745" y="4248603"/>
                <a:ext cx="4247958"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pPr>
                <a:r>
                  <a:rPr lang="en-US" altLang="zh-TW" sz="2000" dirty="0">
                    <a:solidFill>
                      <a:srgbClr val="000000"/>
                    </a:solidFill>
                    <a:latin typeface="Times New Roman" panose="02020603050405020304" pitchFamily="18" charset="0"/>
                    <a:cs typeface="Times New Roman" panose="02020603050405020304" pitchFamily="18" charset="0"/>
                  </a:rPr>
                  <a:t>Pooling window size is </a:t>
                </a:r>
                <a14:m>
                  <m:oMath xmlns:m="http://schemas.openxmlformats.org/officeDocument/2006/math">
                    <m:r>
                      <a:rPr lang="en-US" altLang="zh-TW" sz="2000" i="1" dirty="0" smtClean="0">
                        <a:solidFill>
                          <a:srgbClr val="FF0000"/>
                        </a:solidFill>
                        <a:latin typeface="Cambria Math" panose="02040503050406030204" pitchFamily="18" charset="0"/>
                        <a:cs typeface="Times New Roman" panose="02020603050405020304" pitchFamily="18" charset="0"/>
                      </a:rPr>
                      <m:t>2</m:t>
                    </m:r>
                    <m:r>
                      <a:rPr lang="en-US" altLang="zh-TW" sz="2000" i="1" dirty="0" smtClean="0">
                        <a:solidFill>
                          <a:srgbClr val="FF0000"/>
                        </a:solidFill>
                        <a:latin typeface="Cambria Math" panose="02040503050406030204" pitchFamily="18" charset="0"/>
                        <a:cs typeface="Times New Roman" panose="02020603050405020304" pitchFamily="18" charset="0"/>
                      </a:rPr>
                      <m:t>𝑥</m:t>
                    </m:r>
                    <m:r>
                      <a:rPr lang="en-US" altLang="zh-TW" sz="2000" i="1" dirty="0" smtClean="0">
                        <a:solidFill>
                          <a:srgbClr val="FF0000"/>
                        </a:solidFill>
                        <a:latin typeface="Cambria Math" panose="02040503050406030204" pitchFamily="18" charset="0"/>
                        <a:cs typeface="Times New Roman" panose="02020603050405020304" pitchFamily="18" charset="0"/>
                      </a:rPr>
                      <m:t>2</m:t>
                    </m:r>
                  </m:oMath>
                </a14:m>
                <a:r>
                  <a:rPr lang="en-US" altLang="zh-TW" sz="2000" dirty="0">
                    <a:solidFill>
                      <a:srgbClr val="000000"/>
                    </a:solidFill>
                    <a:latin typeface="Times New Roman" panose="02020603050405020304" pitchFamily="18" charset="0"/>
                    <a:cs typeface="Times New Roman" panose="02020603050405020304" pitchFamily="18" charset="0"/>
                  </a:rPr>
                  <a:t> and strid is </a:t>
                </a:r>
                <a:r>
                  <a:rPr lang="en-US" altLang="zh-TW" sz="2000" dirty="0">
                    <a:solidFill>
                      <a:srgbClr val="FF0000"/>
                    </a:solidFill>
                    <a:latin typeface="Times New Roman" panose="02020603050405020304" pitchFamily="18" charset="0"/>
                    <a:cs typeface="Times New Roman" panose="02020603050405020304" pitchFamily="18" charset="0"/>
                  </a:rPr>
                  <a:t>2</a:t>
                </a:r>
                <a:endParaRPr lang="zh-TW" altLang="en-US"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42" name="文字方塊 56">
                <a:extLst>
                  <a:ext uri="{FF2B5EF4-FFF2-40B4-BE49-F238E27FC236}">
                    <a16:creationId xmlns:a16="http://schemas.microsoft.com/office/drawing/2014/main" id="{64E5375C-31DD-48C3-BD5B-A7FEA4700A2D}"/>
                  </a:ext>
                </a:extLst>
              </p:cNvPr>
              <p:cNvSpPr txBox="1">
                <a:spLocks noRot="1" noChangeAspect="1" noMove="1" noResize="1" noEditPoints="1" noAdjustHandles="1" noChangeArrowheads="1" noChangeShapeType="1" noTextEdit="1"/>
              </p:cNvSpPr>
              <p:nvPr/>
            </p:nvSpPr>
            <p:spPr bwMode="auto">
              <a:xfrm>
                <a:off x="7628745" y="4248603"/>
                <a:ext cx="4247958" cy="307777"/>
              </a:xfrm>
              <a:prstGeom prst="rect">
                <a:avLst/>
              </a:prstGeom>
              <a:blipFill>
                <a:blip r:embed="rId8"/>
                <a:stretch>
                  <a:fillRect l="-3587" t="-26000" r="-2726" b="-5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669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64" grpId="0"/>
      <p:bldP spid="65" grpId="0"/>
      <p:bldP spid="66" grpId="0"/>
      <p:bldP spid="67" grpId="0"/>
      <p:bldP spid="68" grpId="0"/>
      <p:bldP spid="69" grpId="0" animBg="1"/>
      <p:bldP spid="70" grpId="0" animBg="1"/>
      <p:bldP spid="71" grpId="0" animBg="1"/>
      <p:bldP spid="72" grpId="0" animBg="1"/>
      <p:bldP spid="73" grpId="0" animBg="1"/>
      <p:bldP spid="74" grpId="0" animBg="1"/>
      <p:bldP spid="75" grpId="0" animBg="1"/>
      <p:bldP spid="76" grpId="0" animBg="1"/>
      <p:bldP spid="87" grpId="0"/>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 in Keras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8" name="矩形 28">
            <a:extLst>
              <a:ext uri="{FF2B5EF4-FFF2-40B4-BE49-F238E27FC236}">
                <a16:creationId xmlns:a16="http://schemas.microsoft.com/office/drawing/2014/main" id="{BBE9816D-DBEE-4B5F-A095-91C4342ABDA3}"/>
              </a:ext>
            </a:extLst>
          </p:cNvPr>
          <p:cNvSpPr/>
          <p:nvPr/>
        </p:nvSpPr>
        <p:spPr>
          <a:xfrm>
            <a:off x="4898580" y="1900838"/>
            <a:ext cx="1736724" cy="556488"/>
          </a:xfrm>
          <a:prstGeom prst="rect">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TW"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Convolution</a:t>
            </a:r>
            <a:endParaRPr kumimoji="0" lang="zh-TW" altLang="en-US"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19" name="矩形 29">
            <a:extLst>
              <a:ext uri="{FF2B5EF4-FFF2-40B4-BE49-F238E27FC236}">
                <a16:creationId xmlns:a16="http://schemas.microsoft.com/office/drawing/2014/main" id="{DEA47AE1-9DEF-43DD-8CF7-E6E62A38C84F}"/>
              </a:ext>
            </a:extLst>
          </p:cNvPr>
          <p:cNvSpPr/>
          <p:nvPr/>
        </p:nvSpPr>
        <p:spPr>
          <a:xfrm>
            <a:off x="4898580" y="3000850"/>
            <a:ext cx="1736724" cy="556488"/>
          </a:xfrm>
          <a:prstGeom prst="rect">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TW"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Max Pooling</a:t>
            </a:r>
            <a:endParaRPr kumimoji="0" lang="zh-TW" altLang="en-US"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20" name="矩形 30">
            <a:extLst>
              <a:ext uri="{FF2B5EF4-FFF2-40B4-BE49-F238E27FC236}">
                <a16:creationId xmlns:a16="http://schemas.microsoft.com/office/drawing/2014/main" id="{98A30D95-182E-459E-9ACE-D08B37C592B6}"/>
              </a:ext>
            </a:extLst>
          </p:cNvPr>
          <p:cNvSpPr/>
          <p:nvPr/>
        </p:nvSpPr>
        <p:spPr>
          <a:xfrm>
            <a:off x="4898580" y="4069063"/>
            <a:ext cx="1736724" cy="556488"/>
          </a:xfrm>
          <a:prstGeom prst="rect">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TW"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Convolution</a:t>
            </a:r>
            <a:endParaRPr kumimoji="0" lang="zh-TW" altLang="en-US"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21" name="矩形 31">
            <a:extLst>
              <a:ext uri="{FF2B5EF4-FFF2-40B4-BE49-F238E27FC236}">
                <a16:creationId xmlns:a16="http://schemas.microsoft.com/office/drawing/2014/main" id="{19AD9188-E6A4-4558-A058-35F71A8DB409}"/>
              </a:ext>
            </a:extLst>
          </p:cNvPr>
          <p:cNvSpPr/>
          <p:nvPr/>
        </p:nvSpPr>
        <p:spPr>
          <a:xfrm>
            <a:off x="4898580" y="5102315"/>
            <a:ext cx="1736724" cy="556488"/>
          </a:xfrm>
          <a:prstGeom prst="rect">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TW"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Max Pooling</a:t>
            </a:r>
            <a:endParaRPr kumimoji="0" lang="zh-TW" altLang="en-US"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22" name="向下箭號 11">
            <a:extLst>
              <a:ext uri="{FF2B5EF4-FFF2-40B4-BE49-F238E27FC236}">
                <a16:creationId xmlns:a16="http://schemas.microsoft.com/office/drawing/2014/main" id="{DFC600BC-5231-46C1-B8EE-F56121F2AFE1}"/>
              </a:ext>
            </a:extLst>
          </p:cNvPr>
          <p:cNvSpPr/>
          <p:nvPr/>
        </p:nvSpPr>
        <p:spPr>
          <a:xfrm>
            <a:off x="5576938" y="1423782"/>
            <a:ext cx="315072" cy="365760"/>
          </a:xfrm>
          <a:prstGeom prst="downArrow">
            <a:avLst/>
          </a:prstGeom>
          <a:solidFill>
            <a:srgbClr val="00B0F0"/>
          </a:solidFill>
          <a:ln w="254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en-US" sz="16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23" name="向下箭號 17">
            <a:extLst>
              <a:ext uri="{FF2B5EF4-FFF2-40B4-BE49-F238E27FC236}">
                <a16:creationId xmlns:a16="http://schemas.microsoft.com/office/drawing/2014/main" id="{B5D2C486-CF72-4E2F-8A51-E7DE07ADC129}"/>
              </a:ext>
            </a:extLst>
          </p:cNvPr>
          <p:cNvSpPr/>
          <p:nvPr/>
        </p:nvSpPr>
        <p:spPr>
          <a:xfrm>
            <a:off x="5576938" y="2533445"/>
            <a:ext cx="315072" cy="365760"/>
          </a:xfrm>
          <a:prstGeom prst="downArrow">
            <a:avLst/>
          </a:prstGeom>
          <a:solidFill>
            <a:srgbClr val="00B0F0"/>
          </a:solidFill>
          <a:ln w="254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en-US" sz="16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24" name="向下箭號 18">
            <a:extLst>
              <a:ext uri="{FF2B5EF4-FFF2-40B4-BE49-F238E27FC236}">
                <a16:creationId xmlns:a16="http://schemas.microsoft.com/office/drawing/2014/main" id="{45D5F95F-1432-4BC0-A0C0-C3CB7BF96B4D}"/>
              </a:ext>
            </a:extLst>
          </p:cNvPr>
          <p:cNvSpPr/>
          <p:nvPr/>
        </p:nvSpPr>
        <p:spPr>
          <a:xfrm>
            <a:off x="5576938" y="3625645"/>
            <a:ext cx="315072" cy="365760"/>
          </a:xfrm>
          <a:prstGeom prst="downArrow">
            <a:avLst/>
          </a:prstGeom>
          <a:solidFill>
            <a:srgbClr val="00B0F0"/>
          </a:solidFill>
          <a:ln w="254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en-US" sz="16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25" name="向下箭號 19">
            <a:extLst>
              <a:ext uri="{FF2B5EF4-FFF2-40B4-BE49-F238E27FC236}">
                <a16:creationId xmlns:a16="http://schemas.microsoft.com/office/drawing/2014/main" id="{5A5797D6-E26A-4BF6-9E27-FEF161681B0F}"/>
              </a:ext>
            </a:extLst>
          </p:cNvPr>
          <p:cNvSpPr/>
          <p:nvPr/>
        </p:nvSpPr>
        <p:spPr>
          <a:xfrm>
            <a:off x="5576938" y="4660695"/>
            <a:ext cx="315072" cy="365760"/>
          </a:xfrm>
          <a:prstGeom prst="downArrow">
            <a:avLst/>
          </a:prstGeom>
          <a:solidFill>
            <a:srgbClr val="00B0F0"/>
          </a:solidFill>
          <a:ln w="254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TW" altLang="en-US" sz="16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26" name="文字方塊 41">
            <a:extLst>
              <a:ext uri="{FF2B5EF4-FFF2-40B4-BE49-F238E27FC236}">
                <a16:creationId xmlns:a16="http://schemas.microsoft.com/office/drawing/2014/main" id="{B06A662F-6E49-403D-81E6-D2BAA2AE1D54}"/>
              </a:ext>
            </a:extLst>
          </p:cNvPr>
          <p:cNvSpPr txBox="1">
            <a:spLocks noChangeArrowheads="1"/>
          </p:cNvSpPr>
          <p:nvPr/>
        </p:nvSpPr>
        <p:spPr bwMode="auto">
          <a:xfrm>
            <a:off x="4589016" y="1000869"/>
            <a:ext cx="2046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914400" eaLnBrk="1" fontAlgn="base" hangingPunct="1">
              <a:spcBef>
                <a:spcPct val="0"/>
              </a:spcBef>
              <a:spcAft>
                <a:spcPct val="0"/>
              </a:spcAft>
            </a:pPr>
            <a:r>
              <a:rPr lang="en-US" altLang="zh-TW" sz="2000" dirty="0">
                <a:solidFill>
                  <a:srgbClr val="000000"/>
                </a:solidFill>
                <a:latin typeface="Times New Roman" panose="02020603050405020304" pitchFamily="18" charset="0"/>
                <a:cs typeface="Times New Roman" panose="02020603050405020304" pitchFamily="18" charset="0"/>
              </a:rPr>
              <a:t>Input data</a:t>
            </a:r>
            <a:endParaRPr lang="zh-TW" altLang="en-US" sz="2000" dirty="0">
              <a:solidFill>
                <a:srgbClr val="000000"/>
              </a:solidFill>
              <a:latin typeface="Times New Roman" panose="02020603050405020304" pitchFamily="18" charset="0"/>
              <a:cs typeface="Times New Roman" panose="02020603050405020304" pitchFamily="18" charset="0"/>
            </a:endParaRPr>
          </a:p>
        </p:txBody>
      </p:sp>
      <p:pic>
        <p:nvPicPr>
          <p:cNvPr id="127" name="圖片 1">
            <a:extLst>
              <a:ext uri="{FF2B5EF4-FFF2-40B4-BE49-F238E27FC236}">
                <a16:creationId xmlns:a16="http://schemas.microsoft.com/office/drawing/2014/main" id="{E9935979-8117-4529-AFF8-B87C11760A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920" y="1901620"/>
            <a:ext cx="4186077" cy="475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圖片 12">
            <a:extLst>
              <a:ext uri="{FF2B5EF4-FFF2-40B4-BE49-F238E27FC236}">
                <a16:creationId xmlns:a16="http://schemas.microsoft.com/office/drawing/2014/main" id="{1AC75864-1F4E-4754-90AB-7E68CF928C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47" y="3146220"/>
            <a:ext cx="41719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圖片 42">
            <a:extLst>
              <a:ext uri="{FF2B5EF4-FFF2-40B4-BE49-F238E27FC236}">
                <a16:creationId xmlns:a16="http://schemas.microsoft.com/office/drawing/2014/main" id="{AF90CA20-61BF-40A1-9BFC-7FAB0BE860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0421" y="4224132"/>
            <a:ext cx="4219576" cy="29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圖片 43">
            <a:extLst>
              <a:ext uri="{FF2B5EF4-FFF2-40B4-BE49-F238E27FC236}">
                <a16:creationId xmlns:a16="http://schemas.microsoft.com/office/drawing/2014/main" id="{0CC8F5E7-1A02-4EE4-996C-7F28533EFD8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0422" y="5265532"/>
            <a:ext cx="42195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文字方塊 22">
            <a:extLst>
              <a:ext uri="{FF2B5EF4-FFF2-40B4-BE49-F238E27FC236}">
                <a16:creationId xmlns:a16="http://schemas.microsoft.com/office/drawing/2014/main" id="{0BE5E2BC-C856-46E8-B5FE-068502D9A371}"/>
              </a:ext>
            </a:extLst>
          </p:cNvPr>
          <p:cNvSpPr txBox="1">
            <a:spLocks noChangeArrowheads="1"/>
          </p:cNvSpPr>
          <p:nvPr/>
        </p:nvSpPr>
        <p:spPr bwMode="auto">
          <a:xfrm>
            <a:off x="3227178" y="1400728"/>
            <a:ext cx="1298448" cy="374571"/>
          </a:xfrm>
          <a:prstGeom prst="roundRect">
            <a:avLst/>
          </a:prstGeom>
          <a:solidFill>
            <a:schemeClr val="accent6">
              <a:lumMod val="40000"/>
              <a:lumOff val="60000"/>
            </a:schemeClr>
          </a:soli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defTabSz="914400" fontAlgn="base">
              <a:spcBef>
                <a:spcPct val="0"/>
              </a:spcBef>
              <a:spcAft>
                <a:spcPct val="0"/>
              </a:spcAft>
              <a:defRPr/>
            </a:pPr>
            <a:r>
              <a:rPr lang="en-US" altLang="zh-TW" sz="16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rPr>
              <a:t>1 x 28 x 28</a:t>
            </a:r>
            <a:endParaRPr lang="zh-TW" altLang="en-US" sz="16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32" name="文字方塊 23">
            <a:extLst>
              <a:ext uri="{FF2B5EF4-FFF2-40B4-BE49-F238E27FC236}">
                <a16:creationId xmlns:a16="http://schemas.microsoft.com/office/drawing/2014/main" id="{20D039F8-9BB6-4CF2-9B10-BA861A467847}"/>
              </a:ext>
            </a:extLst>
          </p:cNvPr>
          <p:cNvSpPr txBox="1">
            <a:spLocks noChangeArrowheads="1"/>
          </p:cNvSpPr>
          <p:nvPr/>
        </p:nvSpPr>
        <p:spPr bwMode="auto">
          <a:xfrm>
            <a:off x="3227178" y="2582019"/>
            <a:ext cx="1298448" cy="374571"/>
          </a:xfrm>
          <a:prstGeom prst="roundRect">
            <a:avLst/>
          </a:prstGeom>
          <a:solidFill>
            <a:schemeClr val="accent6">
              <a:lumMod val="40000"/>
              <a:lumOff val="60000"/>
            </a:schemeClr>
          </a:solidFill>
          <a:ln w="9525">
            <a:solidFill>
              <a:schemeClr val="tx1"/>
            </a:solidFill>
            <a:miter lim="800000"/>
            <a:headEnd/>
            <a:tailEnd/>
          </a:ln>
          <a:effectLst>
            <a:outerShdw blurRad="40000" dist="20000" dir="5400000" rotWithShape="0">
              <a:srgbClr val="808080">
                <a:alpha val="37999"/>
              </a:srgbClr>
            </a:outerShdw>
          </a:effectLst>
        </p:spPr>
        <p:txBody>
          <a:bodyPr>
            <a:spAutoFit/>
          </a:bodyPr>
          <a:lstStyle/>
          <a:p>
            <a:pPr algn="ctr" defTabSz="914400" fontAlgn="base">
              <a:spcBef>
                <a:spcPct val="0"/>
              </a:spcBef>
              <a:spcAft>
                <a:spcPct val="0"/>
              </a:spcAft>
              <a:defRPr/>
            </a:pPr>
            <a:r>
              <a:rPr lang="en-US" altLang="zh-TW" sz="16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rPr>
              <a:t>25 x 26 x 26</a:t>
            </a:r>
            <a:endParaRPr lang="zh-TW" altLang="en-US" sz="16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33" name="文字方塊 24">
            <a:extLst>
              <a:ext uri="{FF2B5EF4-FFF2-40B4-BE49-F238E27FC236}">
                <a16:creationId xmlns:a16="http://schemas.microsoft.com/office/drawing/2014/main" id="{CE23C856-38C8-4BF9-BED8-3101746E36CB}"/>
              </a:ext>
            </a:extLst>
          </p:cNvPr>
          <p:cNvSpPr txBox="1">
            <a:spLocks noChangeArrowheads="1"/>
          </p:cNvSpPr>
          <p:nvPr/>
        </p:nvSpPr>
        <p:spPr bwMode="auto">
          <a:xfrm>
            <a:off x="3230353" y="3580557"/>
            <a:ext cx="1298448" cy="374571"/>
          </a:xfrm>
          <a:prstGeom prst="roundRect">
            <a:avLst/>
          </a:prstGeom>
          <a:solidFill>
            <a:schemeClr val="accent6">
              <a:lumMod val="40000"/>
              <a:lumOff val="60000"/>
            </a:schemeClr>
          </a:solidFill>
          <a:ln w="9525">
            <a:solidFill>
              <a:schemeClr val="tx1"/>
            </a:solidFill>
            <a:miter lim="800000"/>
            <a:headEnd/>
            <a:tailEnd/>
          </a:ln>
          <a:effectLst>
            <a:outerShdw blurRad="40000" dist="20000" dir="5400000" rotWithShape="0">
              <a:srgbClr val="808080">
                <a:alpha val="37999"/>
              </a:srgbClr>
            </a:outerShdw>
          </a:effectLst>
        </p:spPr>
        <p:txBody>
          <a:bodyPr>
            <a:spAutoFit/>
          </a:bodyPr>
          <a:lstStyle/>
          <a:p>
            <a:pPr algn="ctr" defTabSz="914400" fontAlgn="base">
              <a:spcBef>
                <a:spcPct val="0"/>
              </a:spcBef>
              <a:spcAft>
                <a:spcPct val="0"/>
              </a:spcAft>
              <a:defRPr/>
            </a:pPr>
            <a:r>
              <a:rPr lang="en-US" altLang="zh-TW" sz="16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rPr>
              <a:t>25 x 13 x 13</a:t>
            </a:r>
            <a:endParaRPr lang="zh-TW" altLang="en-US" sz="16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34" name="文字方塊 25">
            <a:extLst>
              <a:ext uri="{FF2B5EF4-FFF2-40B4-BE49-F238E27FC236}">
                <a16:creationId xmlns:a16="http://schemas.microsoft.com/office/drawing/2014/main" id="{D02018BD-F145-4987-8C46-459911B8407A}"/>
              </a:ext>
            </a:extLst>
          </p:cNvPr>
          <p:cNvSpPr txBox="1">
            <a:spLocks noChangeArrowheads="1"/>
          </p:cNvSpPr>
          <p:nvPr/>
        </p:nvSpPr>
        <p:spPr bwMode="auto">
          <a:xfrm>
            <a:off x="3230353" y="4663232"/>
            <a:ext cx="1298448" cy="374571"/>
          </a:xfrm>
          <a:prstGeom prst="roundRect">
            <a:avLst/>
          </a:prstGeom>
          <a:solidFill>
            <a:schemeClr val="accent6">
              <a:lumMod val="40000"/>
              <a:lumOff val="60000"/>
            </a:schemeClr>
          </a:solidFill>
          <a:ln w="9525">
            <a:solidFill>
              <a:schemeClr val="tx1"/>
            </a:solidFill>
            <a:miter lim="800000"/>
            <a:headEnd/>
            <a:tailEnd/>
          </a:ln>
          <a:effectLst>
            <a:outerShdw blurRad="40000" dist="20000" dir="5400000" rotWithShape="0">
              <a:srgbClr val="808080">
                <a:alpha val="37999"/>
              </a:srgbClr>
            </a:outerShdw>
          </a:effectLst>
        </p:spPr>
        <p:txBody>
          <a:bodyPr>
            <a:spAutoFit/>
          </a:bodyPr>
          <a:lstStyle/>
          <a:p>
            <a:pPr algn="ctr" defTabSz="914400" fontAlgn="base">
              <a:spcBef>
                <a:spcPct val="0"/>
              </a:spcBef>
              <a:spcAft>
                <a:spcPct val="0"/>
              </a:spcAft>
              <a:defRPr/>
            </a:pPr>
            <a:r>
              <a:rPr lang="en-US" altLang="zh-TW" sz="16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rPr>
              <a:t>50 x 11 x 11</a:t>
            </a:r>
            <a:endParaRPr lang="zh-TW" altLang="en-US" sz="16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35" name="文字方塊 26">
            <a:extLst>
              <a:ext uri="{FF2B5EF4-FFF2-40B4-BE49-F238E27FC236}">
                <a16:creationId xmlns:a16="http://schemas.microsoft.com/office/drawing/2014/main" id="{BEC9671B-7A6E-4770-96C8-AD078669BC48}"/>
              </a:ext>
            </a:extLst>
          </p:cNvPr>
          <p:cNvSpPr txBox="1">
            <a:spLocks noChangeArrowheads="1"/>
          </p:cNvSpPr>
          <p:nvPr/>
        </p:nvSpPr>
        <p:spPr bwMode="auto">
          <a:xfrm>
            <a:off x="3230353" y="5691932"/>
            <a:ext cx="1298448" cy="374571"/>
          </a:xfrm>
          <a:prstGeom prst="roundRect">
            <a:avLst/>
          </a:prstGeom>
          <a:solidFill>
            <a:schemeClr val="accent6">
              <a:lumMod val="40000"/>
              <a:lumOff val="60000"/>
            </a:schemeClr>
          </a:solidFill>
          <a:ln w="9525">
            <a:solidFill>
              <a:schemeClr val="tx1"/>
            </a:solidFill>
            <a:miter lim="800000"/>
            <a:headEnd/>
            <a:tailEnd/>
          </a:ln>
          <a:effectLst>
            <a:outerShdw blurRad="40000" dist="20000" dir="5400000" rotWithShape="0">
              <a:srgbClr val="808080">
                <a:alpha val="37999"/>
              </a:srgbClr>
            </a:outerShdw>
          </a:effectLst>
        </p:spPr>
        <p:txBody>
          <a:bodyPr>
            <a:spAutoFit/>
          </a:bodyPr>
          <a:lstStyle/>
          <a:p>
            <a:pPr algn="ctr" defTabSz="914400" fontAlgn="base">
              <a:spcBef>
                <a:spcPct val="0"/>
              </a:spcBef>
              <a:spcAft>
                <a:spcPct val="0"/>
              </a:spcAft>
              <a:defRPr/>
            </a:pPr>
            <a:r>
              <a:rPr lang="en-US" altLang="zh-TW" sz="16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rPr>
              <a:t>50 x 5 x 5</a:t>
            </a:r>
            <a:endParaRPr lang="zh-TW" altLang="en-US" sz="1600"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cxnSp>
        <p:nvCxnSpPr>
          <p:cNvPr id="136" name="直線單箭頭接點 32">
            <a:extLst>
              <a:ext uri="{FF2B5EF4-FFF2-40B4-BE49-F238E27FC236}">
                <a16:creationId xmlns:a16="http://schemas.microsoft.com/office/drawing/2014/main" id="{0EBBE3BE-725D-4554-A1CE-2690760D52C2}"/>
              </a:ext>
            </a:extLst>
          </p:cNvPr>
          <p:cNvCxnSpPr>
            <a:cxnSpLocks/>
          </p:cNvCxnSpPr>
          <p:nvPr/>
        </p:nvCxnSpPr>
        <p:spPr>
          <a:xfrm flipH="1" flipV="1">
            <a:off x="4316101" y="2177845"/>
            <a:ext cx="548640" cy="1587"/>
          </a:xfrm>
          <a:prstGeom prst="straightConnector1">
            <a:avLst/>
          </a:prstGeom>
          <a:noFill/>
          <a:ln w="57150" cap="flat" cmpd="sng" algn="ctr">
            <a:solidFill>
              <a:srgbClr val="0070C0"/>
            </a:solidFill>
            <a:prstDash val="solid"/>
            <a:tailEnd type="triangle"/>
          </a:ln>
          <a:effectLst/>
        </p:spPr>
      </p:cxnSp>
      <p:cxnSp>
        <p:nvCxnSpPr>
          <p:cNvPr id="137" name="直線單箭頭接點 37">
            <a:extLst>
              <a:ext uri="{FF2B5EF4-FFF2-40B4-BE49-F238E27FC236}">
                <a16:creationId xmlns:a16="http://schemas.microsoft.com/office/drawing/2014/main" id="{885C668B-0B98-4C1E-B955-1B4E05829D24}"/>
              </a:ext>
            </a:extLst>
          </p:cNvPr>
          <p:cNvCxnSpPr/>
          <p:nvPr/>
        </p:nvCxnSpPr>
        <p:spPr>
          <a:xfrm flipH="1" flipV="1">
            <a:off x="4316101" y="3276395"/>
            <a:ext cx="548640" cy="3175"/>
          </a:xfrm>
          <a:prstGeom prst="straightConnector1">
            <a:avLst/>
          </a:prstGeom>
          <a:noFill/>
          <a:ln w="57150" cap="flat" cmpd="sng" algn="ctr">
            <a:solidFill>
              <a:srgbClr val="0070C0"/>
            </a:solidFill>
            <a:prstDash val="solid"/>
            <a:tailEnd type="triangle"/>
          </a:ln>
          <a:effectLst/>
        </p:spPr>
      </p:cxnSp>
      <p:cxnSp>
        <p:nvCxnSpPr>
          <p:cNvPr id="138" name="直線單箭頭接點 38">
            <a:extLst>
              <a:ext uri="{FF2B5EF4-FFF2-40B4-BE49-F238E27FC236}">
                <a16:creationId xmlns:a16="http://schemas.microsoft.com/office/drawing/2014/main" id="{3F1EB06E-CB9C-424F-9356-4154E7253887}"/>
              </a:ext>
            </a:extLst>
          </p:cNvPr>
          <p:cNvCxnSpPr/>
          <p:nvPr/>
        </p:nvCxnSpPr>
        <p:spPr>
          <a:xfrm flipH="1" flipV="1">
            <a:off x="4316101" y="4379707"/>
            <a:ext cx="548640" cy="1588"/>
          </a:xfrm>
          <a:prstGeom prst="straightConnector1">
            <a:avLst/>
          </a:prstGeom>
          <a:noFill/>
          <a:ln w="57150" cap="flat" cmpd="sng" algn="ctr">
            <a:solidFill>
              <a:srgbClr val="0070C0"/>
            </a:solidFill>
            <a:prstDash val="solid"/>
            <a:tailEnd type="triangle"/>
          </a:ln>
          <a:effectLst/>
        </p:spPr>
      </p:cxnSp>
      <p:cxnSp>
        <p:nvCxnSpPr>
          <p:cNvPr id="139" name="直線單箭頭接點 39">
            <a:extLst>
              <a:ext uri="{FF2B5EF4-FFF2-40B4-BE49-F238E27FC236}">
                <a16:creationId xmlns:a16="http://schemas.microsoft.com/office/drawing/2014/main" id="{B3FC17BA-DA1D-4CA3-81A3-47A28CC95DF1}"/>
              </a:ext>
            </a:extLst>
          </p:cNvPr>
          <p:cNvCxnSpPr/>
          <p:nvPr/>
        </p:nvCxnSpPr>
        <p:spPr>
          <a:xfrm flipH="1" flipV="1">
            <a:off x="4324039" y="5427457"/>
            <a:ext cx="548640" cy="1588"/>
          </a:xfrm>
          <a:prstGeom prst="straightConnector1">
            <a:avLst/>
          </a:prstGeom>
          <a:noFill/>
          <a:ln w="57150" cap="flat" cmpd="sng" algn="ctr">
            <a:solidFill>
              <a:srgbClr val="0070C0"/>
            </a:solidFill>
            <a:prstDash val="solid"/>
            <a:tailEnd type="triangle"/>
          </a:ln>
          <a:effectLst/>
        </p:spPr>
      </p:cxnSp>
      <p:sp>
        <p:nvSpPr>
          <p:cNvPr id="140" name="文字方塊 2">
            <a:extLst>
              <a:ext uri="{FF2B5EF4-FFF2-40B4-BE49-F238E27FC236}">
                <a16:creationId xmlns:a16="http://schemas.microsoft.com/office/drawing/2014/main" id="{E3C84482-A4A1-48AF-9C8E-6715681CBBE8}"/>
              </a:ext>
            </a:extLst>
          </p:cNvPr>
          <p:cNvSpPr txBox="1">
            <a:spLocks noChangeArrowheads="1"/>
          </p:cNvSpPr>
          <p:nvPr/>
        </p:nvSpPr>
        <p:spPr bwMode="auto">
          <a:xfrm>
            <a:off x="150905" y="2437907"/>
            <a:ext cx="24927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pPr>
            <a:r>
              <a:rPr lang="en-US" altLang="zh-TW" sz="1600" dirty="0">
                <a:solidFill>
                  <a:srgbClr val="000000"/>
                </a:solidFill>
                <a:latin typeface="Times New Roman" panose="02020603050405020304" pitchFamily="18" charset="0"/>
                <a:cs typeface="Times New Roman" panose="02020603050405020304" pitchFamily="18" charset="0"/>
              </a:rPr>
              <a:t>How many parameters for each filter?</a:t>
            </a:r>
            <a:endParaRPr lang="zh-TW" altLang="en-US" sz="1600" dirty="0">
              <a:solidFill>
                <a:srgbClr val="000000"/>
              </a:solidFill>
              <a:latin typeface="Times New Roman" panose="02020603050405020304" pitchFamily="18" charset="0"/>
              <a:cs typeface="Times New Roman" panose="02020603050405020304" pitchFamily="18" charset="0"/>
            </a:endParaRPr>
          </a:p>
        </p:txBody>
      </p:sp>
      <p:sp>
        <p:nvSpPr>
          <p:cNvPr id="141" name="文字方塊 27">
            <a:extLst>
              <a:ext uri="{FF2B5EF4-FFF2-40B4-BE49-F238E27FC236}">
                <a16:creationId xmlns:a16="http://schemas.microsoft.com/office/drawing/2014/main" id="{02A21EEB-431A-4537-A5D5-C2403F7F83E1}"/>
              </a:ext>
            </a:extLst>
          </p:cNvPr>
          <p:cNvSpPr txBox="1">
            <a:spLocks noChangeArrowheads="1"/>
          </p:cNvSpPr>
          <p:nvPr/>
        </p:nvSpPr>
        <p:spPr bwMode="auto">
          <a:xfrm>
            <a:off x="22505" y="4531683"/>
            <a:ext cx="2657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pPr>
            <a:r>
              <a:rPr lang="en-US" altLang="zh-TW" sz="1600" dirty="0">
                <a:solidFill>
                  <a:srgbClr val="000000"/>
                </a:solidFill>
                <a:latin typeface="Times New Roman" panose="02020603050405020304" pitchFamily="18" charset="0"/>
                <a:cs typeface="Times New Roman" panose="02020603050405020304" pitchFamily="18" charset="0"/>
              </a:rPr>
              <a:t>How many parameters</a:t>
            </a:r>
          </a:p>
          <a:p>
            <a:pPr defTabSz="914400" eaLnBrk="1" fontAlgn="base" hangingPunct="1">
              <a:spcBef>
                <a:spcPct val="0"/>
              </a:spcBef>
              <a:spcAft>
                <a:spcPct val="0"/>
              </a:spcAft>
            </a:pPr>
            <a:r>
              <a:rPr lang="en-US" altLang="zh-TW" sz="1600" dirty="0">
                <a:solidFill>
                  <a:srgbClr val="000000"/>
                </a:solidFill>
                <a:latin typeface="Times New Roman" panose="02020603050405020304" pitchFamily="18" charset="0"/>
                <a:cs typeface="Times New Roman" panose="02020603050405020304" pitchFamily="18" charset="0"/>
              </a:rPr>
              <a:t>for each filter?</a:t>
            </a:r>
            <a:endParaRPr lang="zh-TW" altLang="en-US" sz="1600" dirty="0">
              <a:solidFill>
                <a:srgbClr val="000000"/>
              </a:solidFill>
              <a:latin typeface="Times New Roman" panose="02020603050405020304" pitchFamily="18" charset="0"/>
              <a:cs typeface="Times New Roman" panose="02020603050405020304" pitchFamily="18" charset="0"/>
            </a:endParaRPr>
          </a:p>
        </p:txBody>
      </p:sp>
      <p:sp>
        <p:nvSpPr>
          <p:cNvPr id="142" name="文字方塊 3">
            <a:extLst>
              <a:ext uri="{FF2B5EF4-FFF2-40B4-BE49-F238E27FC236}">
                <a16:creationId xmlns:a16="http://schemas.microsoft.com/office/drawing/2014/main" id="{47426BBC-88A7-4C14-97C0-E631840A5DD0}"/>
              </a:ext>
            </a:extLst>
          </p:cNvPr>
          <p:cNvSpPr txBox="1"/>
          <p:nvPr/>
        </p:nvSpPr>
        <p:spPr>
          <a:xfrm>
            <a:off x="2643613" y="2592209"/>
            <a:ext cx="487810" cy="338554"/>
          </a:xfrm>
          <a:prstGeom prst="rect">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TW" sz="1600" b="1" i="0" u="none" strike="noStrike" kern="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9</a:t>
            </a:r>
            <a:endParaRPr kumimoji="0" lang="zh-TW" altLang="en-US" sz="1600" b="1" i="0" u="none" strike="noStrike" kern="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p:txBody>
      </p:sp>
      <p:sp>
        <p:nvSpPr>
          <p:cNvPr id="143" name="文字方塊 40">
            <a:extLst>
              <a:ext uri="{FF2B5EF4-FFF2-40B4-BE49-F238E27FC236}">
                <a16:creationId xmlns:a16="http://schemas.microsoft.com/office/drawing/2014/main" id="{F536A57A-4742-4BFC-B576-968F0E43BF98}"/>
              </a:ext>
            </a:extLst>
          </p:cNvPr>
          <p:cNvSpPr txBox="1"/>
          <p:nvPr/>
        </p:nvSpPr>
        <p:spPr>
          <a:xfrm>
            <a:off x="2000515" y="4681240"/>
            <a:ext cx="1162892" cy="338554"/>
          </a:xfrm>
          <a:prstGeom prst="rect">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TW" sz="1600" b="1" i="0" u="none" strike="noStrike" kern="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225=25x9</a:t>
            </a:r>
            <a:endParaRPr kumimoji="0" lang="zh-TW" altLang="en-US" sz="1600" b="1" i="0" u="none" strike="noStrike" kern="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p:txBody>
      </p:sp>
      <p:pic>
        <p:nvPicPr>
          <p:cNvPr id="144" name="圖片 46">
            <a:extLst>
              <a:ext uri="{FF2B5EF4-FFF2-40B4-BE49-F238E27FC236}">
                <a16:creationId xmlns:a16="http://schemas.microsoft.com/office/drawing/2014/main" id="{5EB0CE2D-EB8A-4C14-BF4A-315ED5D9FAC8}"/>
              </a:ext>
            </a:extLst>
          </p:cNvPr>
          <p:cNvPicPr>
            <a:picLocks noChangeAspect="1"/>
          </p:cNvPicPr>
          <p:nvPr/>
        </p:nvPicPr>
        <p:blipFill rotWithShape="1">
          <a:blip r:embed="rId6">
            <a:extLst>
              <a:ext uri="{28A0092B-C50C-407E-A947-70E740481C1C}">
                <a14:useLocalDpi xmlns:a14="http://schemas.microsoft.com/office/drawing/2010/main" val="0"/>
              </a:ext>
            </a:extLst>
          </a:blip>
          <a:srcRect l="10250" r="8814" b="7893"/>
          <a:stretch/>
        </p:blipFill>
        <p:spPr bwMode="auto">
          <a:xfrm>
            <a:off x="2940628" y="2121394"/>
            <a:ext cx="914400" cy="22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文字方塊 32">
            <a:extLst>
              <a:ext uri="{FF2B5EF4-FFF2-40B4-BE49-F238E27FC236}">
                <a16:creationId xmlns:a16="http://schemas.microsoft.com/office/drawing/2014/main" id="{BC398F8A-3A7E-4E1D-8C11-19588A70B4F9}"/>
              </a:ext>
            </a:extLst>
          </p:cNvPr>
          <p:cNvSpPr txBox="1"/>
          <p:nvPr/>
        </p:nvSpPr>
        <p:spPr>
          <a:xfrm>
            <a:off x="7645508" y="6022617"/>
            <a:ext cx="1556991" cy="40011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000" dirty="0">
                <a:solidFill>
                  <a:srgbClr val="000000"/>
                </a:solidFill>
                <a:latin typeface="Times New Roman" panose="02020603050405020304" pitchFamily="18" charset="0"/>
                <a:cs typeface="Times New Roman" panose="02020603050405020304" pitchFamily="18" charset="0"/>
              </a:rPr>
              <a:t>Flattened</a:t>
            </a:r>
            <a:endParaRPr lang="zh-TW" altLang="en-US" sz="2000" dirty="0">
              <a:solidFill>
                <a:srgbClr val="000000"/>
              </a:solidFill>
              <a:latin typeface="Times New Roman" panose="02020603050405020304" pitchFamily="18" charset="0"/>
              <a:cs typeface="Times New Roman" panose="02020603050405020304" pitchFamily="18" charset="0"/>
            </a:endParaRPr>
          </a:p>
        </p:txBody>
      </p:sp>
      <p:sp>
        <p:nvSpPr>
          <p:cNvPr id="146" name="右彎箭號 16">
            <a:extLst>
              <a:ext uri="{FF2B5EF4-FFF2-40B4-BE49-F238E27FC236}">
                <a16:creationId xmlns:a16="http://schemas.microsoft.com/office/drawing/2014/main" id="{0811B764-83FD-40C2-A58A-41797BB0DF8E}"/>
              </a:ext>
            </a:extLst>
          </p:cNvPr>
          <p:cNvSpPr/>
          <p:nvPr/>
        </p:nvSpPr>
        <p:spPr>
          <a:xfrm rot="10800000" flipH="1">
            <a:off x="5599220" y="5704316"/>
            <a:ext cx="2046288" cy="631825"/>
          </a:xfrm>
          <a:prstGeom prst="bentArrow">
            <a:avLst>
              <a:gd name="adj1" fmla="val 36585"/>
              <a:gd name="adj2" fmla="val 25000"/>
              <a:gd name="adj3" fmla="val 25000"/>
              <a:gd name="adj4" fmla="val 43750"/>
            </a:avLst>
          </a:prstGeom>
          <a:solidFill>
            <a:srgbClr val="00B0F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latin typeface="Times New Roman" panose="02020603050405020304" pitchFamily="18" charset="0"/>
              <a:cs typeface="Times New Roman" panose="02020603050405020304" pitchFamily="18" charset="0"/>
            </a:endParaRPr>
          </a:p>
        </p:txBody>
      </p:sp>
      <p:sp>
        <p:nvSpPr>
          <p:cNvPr id="147" name="右彎箭號 21">
            <a:extLst>
              <a:ext uri="{FF2B5EF4-FFF2-40B4-BE49-F238E27FC236}">
                <a16:creationId xmlns:a16="http://schemas.microsoft.com/office/drawing/2014/main" id="{71A22C6E-5DE8-4DE1-8A49-9B895BB81E22}"/>
              </a:ext>
            </a:extLst>
          </p:cNvPr>
          <p:cNvSpPr/>
          <p:nvPr/>
        </p:nvSpPr>
        <p:spPr>
          <a:xfrm rot="5400000" flipH="1">
            <a:off x="9438362" y="5338278"/>
            <a:ext cx="727075" cy="1198801"/>
          </a:xfrm>
          <a:prstGeom prst="bentArrow">
            <a:avLst>
              <a:gd name="adj1" fmla="val 28061"/>
              <a:gd name="adj2" fmla="val 25000"/>
              <a:gd name="adj3" fmla="val 25000"/>
              <a:gd name="adj4" fmla="val 43750"/>
            </a:avLst>
          </a:prstGeom>
          <a:solidFill>
            <a:srgbClr val="00B0F0"/>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latin typeface="Times New Roman" panose="02020603050405020304" pitchFamily="18" charset="0"/>
              <a:cs typeface="Times New Roman" panose="02020603050405020304" pitchFamily="18" charset="0"/>
            </a:endParaRPr>
          </a:p>
        </p:txBody>
      </p:sp>
      <p:pic>
        <p:nvPicPr>
          <p:cNvPr id="148" name="圖片 2">
            <a:extLst>
              <a:ext uri="{FF2B5EF4-FFF2-40B4-BE49-F238E27FC236}">
                <a16:creationId xmlns:a16="http://schemas.microsoft.com/office/drawing/2014/main" id="{09525358-EB8A-4D0D-BF16-849BBCF802F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8637" y="6495487"/>
            <a:ext cx="28479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文字方塊 39">
            <a:extLst>
              <a:ext uri="{FF2B5EF4-FFF2-40B4-BE49-F238E27FC236}">
                <a16:creationId xmlns:a16="http://schemas.microsoft.com/office/drawing/2014/main" id="{9674EEA4-FA8B-459F-970A-452949D49478}"/>
              </a:ext>
            </a:extLst>
          </p:cNvPr>
          <p:cNvSpPr txBox="1">
            <a:spLocks noChangeArrowheads="1"/>
          </p:cNvSpPr>
          <p:nvPr/>
        </p:nvSpPr>
        <p:spPr bwMode="auto">
          <a:xfrm>
            <a:off x="9268363" y="5654310"/>
            <a:ext cx="640080" cy="374571"/>
          </a:xfrm>
          <a:prstGeom prst="roundRect">
            <a:avLst/>
          </a:prstGeom>
          <a:solidFill>
            <a:schemeClr val="accent6">
              <a:lumMod val="40000"/>
              <a:lumOff val="60000"/>
            </a:schemeClr>
          </a:solidFill>
          <a:ln w="9525">
            <a:solidFill>
              <a:schemeClr val="tx1"/>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1600" dirty="0">
                <a:solidFill>
                  <a:schemeClr val="dk1"/>
                </a:solidFill>
                <a:latin typeface="Times New Roman" panose="02020603050405020304" pitchFamily="18" charset="0"/>
                <a:cs typeface="Times New Roman" panose="02020603050405020304" pitchFamily="18" charset="0"/>
              </a:rPr>
              <a:t>1250</a:t>
            </a:r>
            <a:endParaRPr lang="zh-TW" altLang="en-US" sz="1600" dirty="0">
              <a:solidFill>
                <a:schemeClr val="dk1"/>
              </a:solidFill>
              <a:latin typeface="Times New Roman" panose="02020603050405020304" pitchFamily="18" charset="0"/>
              <a:cs typeface="Times New Roman" panose="02020603050405020304" pitchFamily="18" charset="0"/>
            </a:endParaRPr>
          </a:p>
        </p:txBody>
      </p:sp>
      <p:grpSp>
        <p:nvGrpSpPr>
          <p:cNvPr id="150" name="群組 40">
            <a:extLst>
              <a:ext uri="{FF2B5EF4-FFF2-40B4-BE49-F238E27FC236}">
                <a16:creationId xmlns:a16="http://schemas.microsoft.com/office/drawing/2014/main" id="{32D901FE-9127-41C0-9D97-4DF625DC18A6}"/>
              </a:ext>
            </a:extLst>
          </p:cNvPr>
          <p:cNvGrpSpPr>
            <a:grpSpLocks/>
          </p:cNvGrpSpPr>
          <p:nvPr/>
        </p:nvGrpSpPr>
        <p:grpSpPr bwMode="auto">
          <a:xfrm>
            <a:off x="8743757" y="2324589"/>
            <a:ext cx="2906713" cy="3201987"/>
            <a:chOff x="-1595803" y="3999117"/>
            <a:chExt cx="2906568" cy="3201477"/>
          </a:xfrm>
        </p:grpSpPr>
        <p:pic>
          <p:nvPicPr>
            <p:cNvPr id="151" name="圖片 44">
              <a:extLst>
                <a:ext uri="{FF2B5EF4-FFF2-40B4-BE49-F238E27FC236}">
                  <a16:creationId xmlns:a16="http://schemas.microsoft.com/office/drawing/2014/main" id="{94B11962-8690-4A84-8799-23FD5A6BA73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文字方塊 45">
              <a:extLst>
                <a:ext uri="{FF2B5EF4-FFF2-40B4-BE49-F238E27FC236}">
                  <a16:creationId xmlns:a16="http://schemas.microsoft.com/office/drawing/2014/main" id="{181810FF-5D32-4A47-BFBC-78FA4D40DD40}"/>
                </a:ext>
              </a:extLst>
            </p:cNvPr>
            <p:cNvSpPr txBox="1"/>
            <p:nvPr/>
          </p:nvSpPr>
          <p:spPr>
            <a:xfrm>
              <a:off x="-1595803" y="4773762"/>
              <a:ext cx="2906568" cy="707886"/>
            </a:xfrm>
            <a:prstGeom prst="rect">
              <a:avLst/>
            </a:prstGeom>
            <a:solidFill>
              <a:srgbClr val="199819"/>
            </a:solidFill>
            <a:ln w="28575">
              <a:solidFill>
                <a:schemeClr val="tx1"/>
              </a:solidFill>
            </a:ln>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latin typeface="Times New Roman" panose="02020603050405020304" pitchFamily="18" charset="0"/>
                  <a:cs typeface="Times New Roman" panose="02020603050405020304" pitchFamily="18" charset="0"/>
                </a:rPr>
                <a:t>Fully connected feedforward network</a:t>
              </a:r>
              <a:endParaRPr lang="zh-TW" altLang="en-US" sz="2000" dirty="0">
                <a:solidFill>
                  <a:srgbClr val="000000"/>
                </a:solidFill>
                <a:latin typeface="Times New Roman" panose="02020603050405020304" pitchFamily="18" charset="0"/>
                <a:cs typeface="Times New Roman" panose="02020603050405020304" pitchFamily="18" charset="0"/>
              </a:endParaRPr>
            </a:p>
          </p:txBody>
        </p:sp>
      </p:grpSp>
      <p:sp>
        <p:nvSpPr>
          <p:cNvPr id="153" name="文字方塊 46">
            <a:extLst>
              <a:ext uri="{FF2B5EF4-FFF2-40B4-BE49-F238E27FC236}">
                <a16:creationId xmlns:a16="http://schemas.microsoft.com/office/drawing/2014/main" id="{31416B2D-EDE5-473E-8702-C3185A520161}"/>
              </a:ext>
            </a:extLst>
          </p:cNvPr>
          <p:cNvSpPr txBox="1">
            <a:spLocks noChangeArrowheads="1"/>
          </p:cNvSpPr>
          <p:nvPr/>
        </p:nvSpPr>
        <p:spPr bwMode="auto">
          <a:xfrm>
            <a:off x="9180320" y="1943589"/>
            <a:ext cx="2046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latin typeface="Times New Roman" panose="02020603050405020304" pitchFamily="18" charset="0"/>
                <a:cs typeface="Times New Roman" panose="02020603050405020304" pitchFamily="18" charset="0"/>
              </a:rPr>
              <a:t>Output</a:t>
            </a:r>
            <a:endParaRPr lang="zh-TW" altLang="en-US">
              <a:latin typeface="Times New Roman" panose="02020603050405020304" pitchFamily="18" charset="0"/>
              <a:cs typeface="Times New Roman" panose="02020603050405020304" pitchFamily="18" charset="0"/>
            </a:endParaRPr>
          </a:p>
        </p:txBody>
      </p:sp>
      <p:pic>
        <p:nvPicPr>
          <p:cNvPr id="154" name="圖片 3">
            <a:extLst>
              <a:ext uri="{FF2B5EF4-FFF2-40B4-BE49-F238E27FC236}">
                <a16:creationId xmlns:a16="http://schemas.microsoft.com/office/drawing/2014/main" id="{0B6A7E75-1C1E-4283-B533-9D5B477B0F7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31968" y="3915403"/>
            <a:ext cx="45529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746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5" grpId="0" animBg="1"/>
      <p:bldP spid="140" grpId="0"/>
      <p:bldP spid="141" grpId="0"/>
      <p:bldP spid="149" grpId="0" animBg="1"/>
      <p:bldP spid="1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82880" y="1005840"/>
            <a:ext cx="2512518" cy="485030"/>
          </a:xfrm>
          <a:prstGeom prst="rect">
            <a:avLst/>
          </a:prstGeom>
        </p:spPr>
        <p:txBody>
          <a:bodyPr vert="horz" wrap="none" lIns="0" tIns="0" rIns="0" bIns="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234CF9"/>
              </a:buClr>
              <a:buSzPct val="85000"/>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LeNet</a:t>
            </a: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1998</a:t>
            </a:r>
          </a:p>
          <a:p>
            <a:pPr>
              <a:buClr>
                <a:srgbClr val="234CF9"/>
              </a:buClr>
              <a:buSzPct val="85000"/>
              <a:buFont typeface="Wingdings" panose="05000000000000000000" pitchFamily="2" charset="2"/>
              <a:buChar char="q"/>
            </a:pPr>
            <a:endParaRPr lang="en-US" dirty="0">
              <a:solidFill>
                <a:srgbClr val="234CF9"/>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33652C29-472D-414B-8958-8ACBD44BF784}"/>
              </a:ext>
            </a:extLst>
          </p:cNvPr>
          <p:cNvSpPr txBox="1">
            <a:spLocks/>
          </p:cNvSpPr>
          <p:nvPr/>
        </p:nvSpPr>
        <p:spPr>
          <a:xfrm>
            <a:off x="220717" y="183822"/>
            <a:ext cx="11830743" cy="768731"/>
          </a:xfrm>
          <a:prstGeom prst="rect">
            <a:avLst/>
          </a:prstGeom>
          <a:solidFill>
            <a:srgbClr val="C00000"/>
          </a:solidFill>
          <a:ln>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CNN Architectures</a:t>
            </a:r>
          </a:p>
        </p:txBody>
      </p:sp>
      <p:sp>
        <p:nvSpPr>
          <p:cNvPr id="9" name="TextBox 8">
            <a:extLst>
              <a:ext uri="{FF2B5EF4-FFF2-40B4-BE49-F238E27FC236}">
                <a16:creationId xmlns:a16="http://schemas.microsoft.com/office/drawing/2014/main" id="{4BAB527D-5C85-4F80-9F17-DA9F265CE677}"/>
              </a:ext>
            </a:extLst>
          </p:cNvPr>
          <p:cNvSpPr txBox="1"/>
          <p:nvPr/>
        </p:nvSpPr>
        <p:spPr>
          <a:xfrm>
            <a:off x="220717" y="6099674"/>
            <a:ext cx="7449768" cy="523220"/>
          </a:xfrm>
          <a:prstGeom prst="rect">
            <a:avLst/>
          </a:prstGeom>
          <a:noFill/>
        </p:spPr>
        <p:txBody>
          <a:bodyPr wrap="square">
            <a:spAutoFit/>
          </a:bodyPr>
          <a:lstStyle/>
          <a:p>
            <a:r>
              <a:rPr lang="en-US" sz="1400" dirty="0"/>
              <a:t>It was applied by several banks to recognize hand-written numbers on checks (cheques) digitized in 32x32 pixel greyscale input images.</a:t>
            </a:r>
            <a:endParaRPr lang="en-US" sz="1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1727705-C839-46AE-99B9-25A9EE9B52F5}"/>
              </a:ext>
            </a:extLst>
          </p:cNvPr>
          <p:cNvSpPr txBox="1"/>
          <p:nvPr/>
        </p:nvSpPr>
        <p:spPr>
          <a:xfrm>
            <a:off x="220717" y="3744801"/>
            <a:ext cx="8377572" cy="276999"/>
          </a:xfrm>
          <a:prstGeom prst="rect">
            <a:avLst/>
          </a:prstGeom>
          <a:noFill/>
        </p:spPr>
        <p:txBody>
          <a:bodyPr wrap="square">
            <a:spAutoFit/>
          </a:bodyPr>
          <a:lstStyle/>
          <a:p>
            <a:r>
              <a:rPr lang="en-US" sz="1200" b="1" u="sng" dirty="0">
                <a:latin typeface="Times New Roman" panose="02020603050405020304" pitchFamily="18" charset="0"/>
                <a:cs typeface="Times New Roman" panose="02020603050405020304" pitchFamily="18" charset="0"/>
              </a:rPr>
              <a:t>Image Source: </a:t>
            </a:r>
            <a:r>
              <a:rPr lang="en-US" sz="1200" dirty="0">
                <a:latin typeface="Times New Roman" panose="02020603050405020304" pitchFamily="18" charset="0"/>
                <a:cs typeface="Times New Roman" panose="02020603050405020304" pitchFamily="18" charset="0"/>
                <a:hlinkClick r:id="rId3"/>
              </a:rPr>
              <a:t>https://medium.com/analytics-vidhya/cnns-architectures-lenet-alexnet-vgg-googlenet-resnet-and-more-666091488df5</a:t>
            </a:r>
            <a:r>
              <a:rPr lang="en-US" sz="1200" dirty="0">
                <a:latin typeface="Times New Roman" panose="02020603050405020304" pitchFamily="18" charset="0"/>
                <a:cs typeface="Times New Roman" panose="02020603050405020304" pitchFamily="18" charset="0"/>
              </a:rPr>
              <a:t> </a:t>
            </a:r>
          </a:p>
        </p:txBody>
      </p:sp>
      <p:sp>
        <p:nvSpPr>
          <p:cNvPr id="13" name="Slide Number Placeholder 16">
            <a:extLst>
              <a:ext uri="{FF2B5EF4-FFF2-40B4-BE49-F238E27FC236}">
                <a16:creationId xmlns:a16="http://schemas.microsoft.com/office/drawing/2014/main" id="{9B9B679E-8988-499C-A471-7A7D39EA67E7}"/>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29</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CNN - LeNet5">
            <a:extLst>
              <a:ext uri="{FF2B5EF4-FFF2-40B4-BE49-F238E27FC236}">
                <a16:creationId xmlns:a16="http://schemas.microsoft.com/office/drawing/2014/main" id="{A4B5CD7D-6450-4447-83CC-97C191568B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62" r="1190" b="3600"/>
          <a:stretch/>
        </p:blipFill>
        <p:spPr bwMode="auto">
          <a:xfrm>
            <a:off x="914400" y="1510219"/>
            <a:ext cx="8030818" cy="2157219"/>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5">
            <a:extLst>
              <a:ext uri="{FF2B5EF4-FFF2-40B4-BE49-F238E27FC236}">
                <a16:creationId xmlns:a16="http://schemas.microsoft.com/office/drawing/2014/main" id="{C081BECA-BAFC-43F9-BCA2-D789471FCD24}"/>
              </a:ext>
            </a:extLst>
          </p:cNvPr>
          <p:cNvSpPr>
            <a:spLocks noGrp="1"/>
          </p:cNvSpPr>
          <p:nvPr>
            <p:ph idx="1"/>
          </p:nvPr>
        </p:nvSpPr>
        <p:spPr>
          <a:xfrm>
            <a:off x="424744" y="4261183"/>
            <a:ext cx="3505768" cy="1831271"/>
          </a:xfrm>
        </p:spPr>
        <p:txBody>
          <a:bodyPr wrap="none" lIns="0" tIns="0" rIns="0" bIns="0">
            <a:spAutoFit/>
          </a:bodyPr>
          <a:lstStyle/>
          <a:p>
            <a:pPr marL="406400" indent="-406400">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5 layers</a:t>
            </a:r>
          </a:p>
          <a:p>
            <a:pPr marL="406400" indent="-406400">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Only </a:t>
            </a:r>
            <a:r>
              <a:rPr lang="en-HK" sz="2200" dirty="0">
                <a:solidFill>
                  <a:srgbClr val="FF0000"/>
                </a:solidFill>
                <a:latin typeface="Times New Roman" panose="02020603050405020304" pitchFamily="18" charset="0"/>
                <a:cs typeface="Times New Roman" panose="02020603050405020304" pitchFamily="18" charset="0"/>
              </a:rPr>
              <a:t>5x5</a:t>
            </a:r>
            <a:r>
              <a:rPr lang="en-HK" sz="2200" dirty="0">
                <a:latin typeface="Times New Roman" panose="02020603050405020304" pitchFamily="18" charset="0"/>
                <a:cs typeface="Times New Roman" panose="02020603050405020304" pitchFamily="18" charset="0"/>
              </a:rPr>
              <a:t> convolutions </a:t>
            </a:r>
          </a:p>
          <a:p>
            <a:pPr marL="406400" indent="-406400">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Average-Pooling</a:t>
            </a:r>
          </a:p>
          <a:p>
            <a:pPr marL="406400" indent="-406400">
              <a:spcBef>
                <a:spcPts val="0"/>
              </a:spcBef>
              <a:spcAft>
                <a:spcPts val="600"/>
              </a:spcAft>
              <a:buClr>
                <a:srgbClr val="FF0000"/>
              </a:buCl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10 possible classes (0-to-9)</a:t>
            </a:r>
          </a:p>
          <a:p>
            <a:pPr marL="406400" indent="-406400">
              <a:spcBef>
                <a:spcPts val="0"/>
              </a:spcBef>
              <a:spcAft>
                <a:spcPts val="600"/>
              </a:spcAft>
              <a:buClr>
                <a:srgbClr val="FF0000"/>
              </a:buCl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~60k parameters</a:t>
            </a:r>
          </a:p>
        </p:txBody>
      </p:sp>
      <p:pic>
        <p:nvPicPr>
          <p:cNvPr id="18" name="Picture 17">
            <a:extLst>
              <a:ext uri="{FF2B5EF4-FFF2-40B4-BE49-F238E27FC236}">
                <a16:creationId xmlns:a16="http://schemas.microsoft.com/office/drawing/2014/main" id="{96DDF4A0-8139-482C-B27D-9AAB60E7D8EE}"/>
              </a:ext>
            </a:extLst>
          </p:cNvPr>
          <p:cNvPicPr>
            <a:picLocks noChangeAspect="1"/>
          </p:cNvPicPr>
          <p:nvPr/>
        </p:nvPicPr>
        <p:blipFill rotWithShape="1">
          <a:blip r:embed="rId5"/>
          <a:srcRect l="38147" t="39421" r="50908" b="23768"/>
          <a:stretch/>
        </p:blipFill>
        <p:spPr>
          <a:xfrm>
            <a:off x="9144000" y="1097280"/>
            <a:ext cx="2512518" cy="5105439"/>
          </a:xfrm>
          <a:prstGeom prst="rect">
            <a:avLst/>
          </a:prstGeom>
        </p:spPr>
      </p:pic>
      <p:sp>
        <p:nvSpPr>
          <p:cNvPr id="21" name="TextBox 20">
            <a:extLst>
              <a:ext uri="{FF2B5EF4-FFF2-40B4-BE49-F238E27FC236}">
                <a16:creationId xmlns:a16="http://schemas.microsoft.com/office/drawing/2014/main" id="{39BF0F68-1493-4AFD-9129-0088942040CE}"/>
              </a:ext>
            </a:extLst>
          </p:cNvPr>
          <p:cNvSpPr txBox="1"/>
          <p:nvPr/>
        </p:nvSpPr>
        <p:spPr>
          <a:xfrm>
            <a:off x="7599641" y="6163333"/>
            <a:ext cx="4652684" cy="276999"/>
          </a:xfrm>
          <a:prstGeom prst="rect">
            <a:avLst/>
          </a:prstGeom>
          <a:noFill/>
        </p:spPr>
        <p:txBody>
          <a:bodyPr wrap="none">
            <a:spAutoFit/>
          </a:bodyPr>
          <a:lstStyle/>
          <a:p>
            <a:r>
              <a:rPr lang="en-US" sz="1200" b="1" u="sng" dirty="0">
                <a:latin typeface="Times New Roman" panose="02020603050405020304" pitchFamily="18" charset="0"/>
                <a:cs typeface="Times New Roman" panose="02020603050405020304" pitchFamily="18" charset="0"/>
              </a:rPr>
              <a:t>Image Source:</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6"/>
              </a:rPr>
              <a:t>http://d2l.ai/chapter_convolutional-modern/alexnet.html</a:t>
            </a:r>
            <a:r>
              <a:rPr lang="en-US" sz="1200" dirty="0">
                <a:latin typeface="Times New Roman" panose="02020603050405020304" pitchFamily="18" charset="0"/>
                <a:cs typeface="Times New Roman" panose="02020603050405020304" pitchFamily="18" charset="0"/>
              </a:rPr>
              <a:t> </a:t>
            </a:r>
          </a:p>
        </p:txBody>
      </p:sp>
      <p:sp>
        <p:nvSpPr>
          <p:cNvPr id="2" name="Rectangle 1">
            <a:extLst>
              <a:ext uri="{FF2B5EF4-FFF2-40B4-BE49-F238E27FC236}">
                <a16:creationId xmlns:a16="http://schemas.microsoft.com/office/drawing/2014/main" id="{AFB41AB4-3E69-4883-8DC9-3E076A3F0EEA}"/>
              </a:ext>
            </a:extLst>
          </p:cNvPr>
          <p:cNvSpPr/>
          <p:nvPr/>
        </p:nvSpPr>
        <p:spPr>
          <a:xfrm>
            <a:off x="10044392" y="1248355"/>
            <a:ext cx="711733" cy="307777"/>
          </a:xfrm>
          <a:prstGeom prst="rect">
            <a:avLst/>
          </a:prstGeom>
          <a:solidFill>
            <a:srgbClr val="FAFAFA"/>
          </a:solidFill>
        </p:spPr>
        <p:txBody>
          <a:bodyPr wrap="none" lIns="0" tIns="0" rIns="0" bIns="0">
            <a:spAutoFit/>
          </a:bodyPr>
          <a:lstStyle/>
          <a:p>
            <a:pPr>
              <a:spcBef>
                <a:spcPts val="0"/>
              </a:spcBef>
              <a:spcAft>
                <a:spcPts val="600"/>
              </a:spcAft>
              <a:buClr>
                <a:srgbClr val="FF0000"/>
              </a:buClr>
            </a:pPr>
            <a:r>
              <a:rPr lang="en-HK" sz="2000"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100697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build="p"/>
      <p:bldP spid="21"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Selection for Classical ML</a:t>
            </a:r>
            <a:endParaRPr lang="en-US" sz="4500" b="1" dirty="0">
              <a:solidFill>
                <a:srgbClr val="FBF81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 name="Google Shape;497;p50">
            <a:extLst>
              <a:ext uri="{FF2B5EF4-FFF2-40B4-BE49-F238E27FC236}">
                <a16:creationId xmlns:a16="http://schemas.microsoft.com/office/drawing/2014/main" id="{A249DC14-05D3-4142-9759-3D521CAC820E}"/>
              </a:ext>
            </a:extLst>
          </p:cNvPr>
          <p:cNvSpPr txBox="1"/>
          <p:nvPr/>
        </p:nvSpPr>
        <p:spPr>
          <a:xfrm>
            <a:off x="182881" y="1005839"/>
            <a:ext cx="8561070" cy="4050357"/>
          </a:xfrm>
          <a:prstGeom prst="rect">
            <a:avLst/>
          </a:prstGeom>
          <a:noFill/>
          <a:ln>
            <a:noFill/>
          </a:ln>
        </p:spPr>
        <p:txBody>
          <a:bodyPr spcFirstLastPara="1" wrap="square" lIns="0" tIns="0" rIns="0" bIns="0" anchor="t" anchorCtr="0">
            <a:noAutofit/>
          </a:bodyPr>
          <a:lstStyle/>
          <a:p>
            <a:pPr marL="355600" indent="-342900" algn="just">
              <a:spcAft>
                <a:spcPts val="600"/>
              </a:spcAft>
              <a:buClr>
                <a:srgbClr val="234CF9"/>
              </a:buClr>
              <a:buSzPct val="85000"/>
              <a:buFont typeface="Wingdings" panose="05000000000000000000" pitchFamily="2" charset="2"/>
              <a:buChar char="q"/>
            </a:pPr>
            <a:r>
              <a:rPr lang="en-US" sz="2800" dirty="0">
                <a:solidFill>
                  <a:srgbClr val="000000"/>
                </a:solidFill>
                <a:latin typeface="Times New Roman" panose="02020603050405020304" pitchFamily="18" charset="0"/>
                <a:ea typeface="Arial"/>
                <a:cs typeface="Times New Roman" panose="02020603050405020304" pitchFamily="18" charset="0"/>
                <a:sym typeface="Arial"/>
              </a:rPr>
              <a:t>Features are distinctive aspect or characteristic of objects (</a:t>
            </a:r>
            <a:r>
              <a:rPr lang="en-US" sz="2800" b="1" i="1" dirty="0">
                <a:solidFill>
                  <a:srgbClr val="000000"/>
                </a:solidFill>
                <a:latin typeface="Times New Roman" panose="02020603050405020304" pitchFamily="18" charset="0"/>
                <a:ea typeface="Arial"/>
                <a:cs typeface="Times New Roman" panose="02020603050405020304" pitchFamily="18" charset="0"/>
                <a:sym typeface="Arial"/>
              </a:rPr>
              <a:t>e.g., tumor shape or volume</a:t>
            </a:r>
            <a:r>
              <a:rPr lang="en-US" sz="2800" dirty="0">
                <a:solidFill>
                  <a:srgbClr val="000000"/>
                </a:solidFill>
                <a:latin typeface="Times New Roman" panose="02020603050405020304" pitchFamily="18" charset="0"/>
                <a:ea typeface="Arial"/>
                <a:cs typeface="Times New Roman" panose="02020603050405020304" pitchFamily="18" charset="0"/>
                <a:sym typeface="Arial"/>
              </a:rPr>
              <a:t>).</a:t>
            </a:r>
          </a:p>
          <a:p>
            <a:pPr marL="355600" marR="0" lvl="0" indent="-342900" algn="just" rtl="0">
              <a:spcAft>
                <a:spcPts val="600"/>
              </a:spcAft>
              <a:buClr>
                <a:srgbClr val="234CF9"/>
              </a:buClr>
              <a:buSzPct val="85000"/>
              <a:buFont typeface="Wingdings" panose="05000000000000000000" pitchFamily="2" charset="2"/>
              <a:buChar char="q"/>
            </a:pPr>
            <a:r>
              <a:rPr lang="en-US" sz="2800" dirty="0">
                <a:solidFill>
                  <a:srgbClr val="000000"/>
                </a:solidFill>
                <a:latin typeface="Times New Roman" panose="02020603050405020304" pitchFamily="18" charset="0"/>
                <a:ea typeface="Arial"/>
                <a:cs typeface="Times New Roman" panose="02020603050405020304" pitchFamily="18" charset="0"/>
                <a:sym typeface="Arial"/>
              </a:rPr>
              <a:t>F</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eatures’ quality is related to their </a:t>
            </a:r>
            <a:r>
              <a:rPr lang="en-US" sz="2800" b="0"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ability</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to </a:t>
            </a:r>
            <a:r>
              <a:rPr lang="en-US" sz="2800" b="0" i="0" u="none" strike="noStrike" cap="none" dirty="0">
                <a:solidFill>
                  <a:srgbClr val="FF0000"/>
                </a:solidFill>
                <a:latin typeface="Times New Roman" panose="02020603050405020304" pitchFamily="18" charset="0"/>
                <a:ea typeface="Arial"/>
                <a:cs typeface="Times New Roman" panose="02020603050405020304" pitchFamily="18" charset="0"/>
                <a:sym typeface="Arial"/>
              </a:rPr>
              <a:t>discriminate</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subjects from different classes (</a:t>
            </a:r>
            <a:r>
              <a:rPr lang="en-US" sz="2800" b="1" i="0" u="none" strike="noStrike" cap="none" dirty="0">
                <a:solidFill>
                  <a:srgbClr val="1C8101"/>
                </a:solidFill>
                <a:latin typeface="Times New Roman" panose="02020603050405020304" pitchFamily="18" charset="0"/>
                <a:ea typeface="Arial"/>
                <a:cs typeface="Times New Roman" panose="02020603050405020304" pitchFamily="18" charset="0"/>
                <a:sym typeface="Arial"/>
              </a:rPr>
              <a:t>normal</a:t>
            </a:r>
            <a:r>
              <a:rPr lang="en-US" sz="2800"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and </a:t>
            </a:r>
            <a:r>
              <a:rPr lang="en-US" sz="2800" b="1" i="0" u="none" strike="noStrike" cap="none" dirty="0">
                <a:solidFill>
                  <a:srgbClr val="FF0000"/>
                </a:solidFill>
                <a:latin typeface="Times New Roman" panose="02020603050405020304" pitchFamily="18" charset="0"/>
                <a:ea typeface="Arial"/>
                <a:cs typeface="Times New Roman" panose="02020603050405020304" pitchFamily="18" charset="0"/>
                <a:sym typeface="Arial"/>
              </a:rPr>
              <a:t>abnormal</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a:t>
            </a:r>
            <a:endParaRPr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355600" marR="0" lvl="0" indent="-342900" algn="l" rtl="0">
              <a:spcAft>
                <a:spcPts val="600"/>
              </a:spcAft>
              <a:buClr>
                <a:srgbClr val="234CF9"/>
              </a:buClr>
              <a:buSzPct val="85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Subjects from the </a:t>
            </a:r>
            <a:r>
              <a:rPr lang="en-US" sz="2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same class </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should have </a:t>
            </a:r>
            <a:r>
              <a:rPr lang="en-US" sz="2800" b="1" i="1" u="none" strike="noStrike" cap="none" dirty="0">
                <a:solidFill>
                  <a:srgbClr val="FF0000"/>
                </a:solidFill>
                <a:latin typeface="Times New Roman" panose="02020603050405020304" pitchFamily="18" charset="0"/>
                <a:ea typeface="Arial"/>
                <a:cs typeface="Times New Roman" panose="02020603050405020304" pitchFamily="18" charset="0"/>
                <a:sym typeface="Arial"/>
              </a:rPr>
              <a:t>common feature </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values, while examples from </a:t>
            </a:r>
            <a:r>
              <a:rPr lang="en-US" sz="2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different classes </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should have </a:t>
            </a:r>
            <a:r>
              <a:rPr lang="en-US" sz="2800" b="1" i="1" u="none" strike="noStrike" cap="none" dirty="0">
                <a:solidFill>
                  <a:srgbClr val="FF0000"/>
                </a:solidFill>
                <a:latin typeface="Times New Roman" panose="02020603050405020304" pitchFamily="18" charset="0"/>
                <a:ea typeface="Arial"/>
                <a:cs typeface="Times New Roman" panose="02020603050405020304" pitchFamily="18" charset="0"/>
                <a:sym typeface="Arial"/>
              </a:rPr>
              <a:t>different feature values</a:t>
            </a:r>
            <a:r>
              <a:rPr lang="en-US" sz="2800" b="1" i="1"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a:t>
            </a:r>
          </a:p>
          <a:p>
            <a:pPr marL="355600" marR="0" lvl="0" indent="-342900" algn="l" rtl="0">
              <a:spcAft>
                <a:spcPts val="600"/>
              </a:spcAft>
              <a:buClr>
                <a:srgbClr val="234CF9"/>
              </a:buClr>
              <a:buSzPct val="85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Good (</a:t>
            </a:r>
            <a:r>
              <a:rPr lang="en-US" sz="2800" b="0" i="1" u="none" strike="noStrike" cap="none" dirty="0">
                <a:solidFill>
                  <a:srgbClr val="FF0000"/>
                </a:solidFill>
                <a:latin typeface="Times New Roman" panose="02020603050405020304" pitchFamily="18" charset="0"/>
                <a:ea typeface="Arial"/>
                <a:cs typeface="Times New Roman" panose="02020603050405020304" pitchFamily="18" charset="0"/>
                <a:sym typeface="Arial"/>
              </a:rPr>
              <a:t>discriminative</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features should have </a:t>
            </a:r>
            <a:r>
              <a:rPr lang="en-US" sz="2800" b="0"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small</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a:t>
            </a:r>
            <a:r>
              <a:rPr lang="en-US" sz="2800" b="1" i="0" u="none" strike="noStrike" cap="none" dirty="0">
                <a:solidFill>
                  <a:srgbClr val="FF0000"/>
                </a:solidFill>
                <a:latin typeface="Times New Roman" panose="02020603050405020304" pitchFamily="18" charset="0"/>
                <a:ea typeface="Arial"/>
                <a:cs typeface="Times New Roman" panose="02020603050405020304" pitchFamily="18" charset="0"/>
                <a:sym typeface="Arial"/>
              </a:rPr>
              <a:t>intra-class</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variations and </a:t>
            </a:r>
            <a:r>
              <a:rPr lang="en-US" sz="2800" b="0"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large</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a:t>
            </a:r>
            <a:r>
              <a:rPr lang="en-US" sz="2800" b="1" i="0" u="none" strike="noStrike" cap="none" dirty="0">
                <a:solidFill>
                  <a:srgbClr val="FF0000"/>
                </a:solidFill>
                <a:latin typeface="Times New Roman" panose="02020603050405020304" pitchFamily="18" charset="0"/>
                <a:ea typeface="Arial"/>
                <a:cs typeface="Times New Roman" panose="02020603050405020304" pitchFamily="18" charset="0"/>
                <a:sym typeface="Arial"/>
              </a:rPr>
              <a:t>inter-class</a:t>
            </a:r>
            <a:r>
              <a:rPr lang="en-US"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variations</a:t>
            </a:r>
            <a:endParaRPr sz="2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grpSp>
        <p:nvGrpSpPr>
          <p:cNvPr id="7" name="Group 6">
            <a:extLst>
              <a:ext uri="{FF2B5EF4-FFF2-40B4-BE49-F238E27FC236}">
                <a16:creationId xmlns:a16="http://schemas.microsoft.com/office/drawing/2014/main" id="{B999A405-6E15-4A2F-B2A2-49C87CE5B99E}"/>
              </a:ext>
            </a:extLst>
          </p:cNvPr>
          <p:cNvGrpSpPr/>
          <p:nvPr/>
        </p:nvGrpSpPr>
        <p:grpSpPr>
          <a:xfrm>
            <a:off x="682462" y="5056196"/>
            <a:ext cx="5149171" cy="1692630"/>
            <a:chOff x="2521257" y="3773010"/>
            <a:chExt cx="6276514" cy="2430222"/>
          </a:xfrm>
        </p:grpSpPr>
        <p:grpSp>
          <p:nvGrpSpPr>
            <p:cNvPr id="4" name="Group 3">
              <a:extLst>
                <a:ext uri="{FF2B5EF4-FFF2-40B4-BE49-F238E27FC236}">
                  <a16:creationId xmlns:a16="http://schemas.microsoft.com/office/drawing/2014/main" id="{38E44A06-BD06-4A89-83C3-72B726FC9B94}"/>
                </a:ext>
              </a:extLst>
            </p:cNvPr>
            <p:cNvGrpSpPr/>
            <p:nvPr/>
          </p:nvGrpSpPr>
          <p:grpSpPr>
            <a:xfrm>
              <a:off x="2521257" y="3773010"/>
              <a:ext cx="6276514" cy="2430222"/>
              <a:chOff x="2521257" y="3773010"/>
              <a:chExt cx="6276514" cy="2430222"/>
            </a:xfrm>
          </p:grpSpPr>
          <p:pic>
            <p:nvPicPr>
              <p:cNvPr id="6" name="Google Shape;498;p50">
                <a:extLst>
                  <a:ext uri="{FF2B5EF4-FFF2-40B4-BE49-F238E27FC236}">
                    <a16:creationId xmlns:a16="http://schemas.microsoft.com/office/drawing/2014/main" id="{5D69AF8C-E0C1-4A68-B2C9-C254D688B30C}"/>
                  </a:ext>
                </a:extLst>
              </p:cNvPr>
              <p:cNvPicPr preferRelativeResize="0"/>
              <p:nvPr/>
            </p:nvPicPr>
            <p:blipFill rotWithShape="1">
              <a:blip r:embed="rId2">
                <a:alphaModFix/>
              </a:blip>
              <a:srcRect l="21053" t="27778" r="40559" b="45935"/>
              <a:stretch/>
            </p:blipFill>
            <p:spPr>
              <a:xfrm>
                <a:off x="2521257" y="3773010"/>
                <a:ext cx="6276514" cy="2430222"/>
              </a:xfrm>
              <a:prstGeom prst="rect">
                <a:avLst/>
              </a:prstGeom>
              <a:noFill/>
              <a:ln>
                <a:noFill/>
              </a:ln>
            </p:spPr>
          </p:pic>
          <p:sp>
            <p:nvSpPr>
              <p:cNvPr id="3" name="Rectangle 2">
                <a:extLst>
                  <a:ext uri="{FF2B5EF4-FFF2-40B4-BE49-F238E27FC236}">
                    <a16:creationId xmlns:a16="http://schemas.microsoft.com/office/drawing/2014/main" id="{F56FAF2E-B7DF-4B65-9D52-006D9314C8E5}"/>
                  </a:ext>
                </a:extLst>
              </p:cNvPr>
              <p:cNvSpPr/>
              <p:nvPr/>
            </p:nvSpPr>
            <p:spPr>
              <a:xfrm>
                <a:off x="5483962" y="5761336"/>
                <a:ext cx="2028210" cy="441896"/>
              </a:xfrm>
              <a:prstGeom prst="rect">
                <a:avLst/>
              </a:prstGeom>
              <a:solidFill>
                <a:schemeClr val="bg1"/>
              </a:solidFill>
            </p:spPr>
            <p:txBody>
              <a:bodyPr wrap="none" lIns="0" tIns="0" rIns="0" bIns="0">
                <a:spAutoFit/>
              </a:bodyPr>
              <a:lstStyle/>
              <a:p>
                <a:r>
                  <a:rPr lang="en-US" sz="2000" dirty="0">
                    <a:solidFill>
                      <a:srgbClr val="0000FF"/>
                    </a:solidFill>
                    <a:latin typeface="Times New Roman" panose="02020603050405020304" pitchFamily="18" charset="0"/>
                    <a:ea typeface="Arial"/>
                    <a:cs typeface="Times New Roman" panose="02020603050405020304" pitchFamily="18" charset="0"/>
                    <a:sym typeface="Arial"/>
                  </a:rPr>
                  <a:t>Feature </a:t>
                </a:r>
                <a:r>
                  <a:rPr lang="en-US" sz="2000" i="1" dirty="0">
                    <a:solidFill>
                      <a:srgbClr val="0000FF"/>
                    </a:solidFill>
                    <a:latin typeface="Times New Roman" panose="02020603050405020304" pitchFamily="18" charset="0"/>
                    <a:ea typeface="Arial"/>
                    <a:cs typeface="Times New Roman" panose="02020603050405020304" pitchFamily="18" charset="0"/>
                    <a:sym typeface="Arial"/>
                  </a:rPr>
                  <a:t>x</a:t>
                </a:r>
                <a:r>
                  <a:rPr lang="en-US" sz="2000" dirty="0">
                    <a:solidFill>
                      <a:srgbClr val="0000FF"/>
                    </a:solidFill>
                    <a:latin typeface="Times New Roman" panose="02020603050405020304" pitchFamily="18" charset="0"/>
                    <a:ea typeface="Arial"/>
                    <a:cs typeface="Times New Roman" panose="02020603050405020304" pitchFamily="18" charset="0"/>
                    <a:sym typeface="Arial"/>
                  </a:rPr>
                  <a:t> values</a:t>
                </a:r>
                <a:endParaRPr lang="en-US" dirty="0">
                  <a:latin typeface="Times New Roman" panose="02020603050405020304" pitchFamily="18" charset="0"/>
                  <a:cs typeface="Times New Roman" panose="02020603050405020304" pitchFamily="18" charset="0"/>
                </a:endParaRPr>
              </a:p>
            </p:txBody>
          </p:sp>
        </p:grpSp>
        <p:sp>
          <p:nvSpPr>
            <p:cNvPr id="5" name="TextBox 4">
              <a:extLst>
                <a:ext uri="{FF2B5EF4-FFF2-40B4-BE49-F238E27FC236}">
                  <a16:creationId xmlns:a16="http://schemas.microsoft.com/office/drawing/2014/main" id="{0FBDC2ED-9613-4824-9BB9-E5BC2141B46C}"/>
                </a:ext>
              </a:extLst>
            </p:cNvPr>
            <p:cNvSpPr txBox="1"/>
            <p:nvPr/>
          </p:nvSpPr>
          <p:spPr>
            <a:xfrm>
              <a:off x="3078879" y="4199097"/>
              <a:ext cx="1170337" cy="450870"/>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Class A</a:t>
              </a:r>
              <a:r>
                <a:rPr lang="en-US" sz="1800"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BE96CF09-330C-46EC-9D72-E2A659CC690E}"/>
                </a:ext>
              </a:extLst>
            </p:cNvPr>
            <p:cNvSpPr txBox="1"/>
            <p:nvPr/>
          </p:nvSpPr>
          <p:spPr>
            <a:xfrm>
              <a:off x="7267362" y="4265033"/>
              <a:ext cx="1028017" cy="450870"/>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Class B </a:t>
              </a:r>
            </a:p>
          </p:txBody>
        </p:sp>
      </p:grpSp>
      <p:pic>
        <p:nvPicPr>
          <p:cNvPr id="12" name="Picture 11">
            <a:extLst>
              <a:ext uri="{FF2B5EF4-FFF2-40B4-BE49-F238E27FC236}">
                <a16:creationId xmlns:a16="http://schemas.microsoft.com/office/drawing/2014/main" id="{B406518C-E320-4466-80D0-68C3A45EEA68}"/>
              </a:ext>
            </a:extLst>
          </p:cNvPr>
          <p:cNvPicPr>
            <a:picLocks noChangeAspect="1"/>
          </p:cNvPicPr>
          <p:nvPr/>
        </p:nvPicPr>
        <p:blipFill>
          <a:blip r:embed="rId3"/>
          <a:stretch>
            <a:fillRect/>
          </a:stretch>
        </p:blipFill>
        <p:spPr>
          <a:xfrm>
            <a:off x="8866125" y="1097280"/>
            <a:ext cx="3111879" cy="4149173"/>
          </a:xfrm>
          <a:prstGeom prst="rect">
            <a:avLst/>
          </a:prstGeom>
        </p:spPr>
      </p:pic>
      <p:sp>
        <p:nvSpPr>
          <p:cNvPr id="13" name="Rectangle 12">
            <a:extLst>
              <a:ext uri="{FF2B5EF4-FFF2-40B4-BE49-F238E27FC236}">
                <a16:creationId xmlns:a16="http://schemas.microsoft.com/office/drawing/2014/main" id="{7CD65015-EDE1-4412-A158-D835B7E60920}"/>
              </a:ext>
            </a:extLst>
          </p:cNvPr>
          <p:cNvSpPr/>
          <p:nvPr/>
        </p:nvSpPr>
        <p:spPr>
          <a:xfrm>
            <a:off x="9346761" y="1097280"/>
            <a:ext cx="1825193" cy="3600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24FC4470-6F20-4A1A-AA09-FF5AFC20238C}"/>
              </a:ext>
            </a:extLst>
          </p:cNvPr>
          <p:cNvSpPr/>
          <p:nvPr/>
        </p:nvSpPr>
        <p:spPr>
          <a:xfrm>
            <a:off x="11246992" y="1487038"/>
            <a:ext cx="522825" cy="264401"/>
          </a:xfrm>
          <a:prstGeom prst="ellipse">
            <a:avLst/>
          </a:prstGeom>
          <a:noFill/>
          <a:ln w="38100">
            <a:solidFill>
              <a:srgbClr val="234C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Oval 14">
            <a:extLst>
              <a:ext uri="{FF2B5EF4-FFF2-40B4-BE49-F238E27FC236}">
                <a16:creationId xmlns:a16="http://schemas.microsoft.com/office/drawing/2014/main" id="{B62D1CE2-88CC-4F29-AB1D-B1E8D587DA3C}"/>
              </a:ext>
            </a:extLst>
          </p:cNvPr>
          <p:cNvSpPr/>
          <p:nvPr/>
        </p:nvSpPr>
        <p:spPr>
          <a:xfrm>
            <a:off x="11246992" y="1776553"/>
            <a:ext cx="522825" cy="26440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93F1AED2-7700-428C-9E52-0B3A6E1EE907}"/>
              </a:ext>
            </a:extLst>
          </p:cNvPr>
          <p:cNvSpPr/>
          <p:nvPr/>
        </p:nvSpPr>
        <p:spPr>
          <a:xfrm>
            <a:off x="11246992" y="2066068"/>
            <a:ext cx="522825" cy="26440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7" name="Oval 16">
            <a:extLst>
              <a:ext uri="{FF2B5EF4-FFF2-40B4-BE49-F238E27FC236}">
                <a16:creationId xmlns:a16="http://schemas.microsoft.com/office/drawing/2014/main" id="{0C43B20E-EC76-4CC0-879D-F35C0261FE70}"/>
              </a:ext>
            </a:extLst>
          </p:cNvPr>
          <p:cNvSpPr/>
          <p:nvPr/>
        </p:nvSpPr>
        <p:spPr>
          <a:xfrm>
            <a:off x="11246991" y="3756651"/>
            <a:ext cx="522825" cy="264401"/>
          </a:xfrm>
          <a:prstGeom prst="ellipse">
            <a:avLst/>
          </a:prstGeom>
          <a:noFill/>
          <a:ln w="38100">
            <a:solidFill>
              <a:srgbClr val="234C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533889B-E76E-41B9-846B-E27FC1D79B74}"/>
              </a:ext>
            </a:extLst>
          </p:cNvPr>
          <p:cNvSpPr txBox="1"/>
          <p:nvPr/>
        </p:nvSpPr>
        <p:spPr>
          <a:xfrm>
            <a:off x="6679844" y="5751225"/>
            <a:ext cx="5371616" cy="955000"/>
          </a:xfrm>
          <a:prstGeom prst="roundRect">
            <a:avLst>
              <a:gd name="adj" fmla="val 28143"/>
            </a:avLst>
          </a:prstGeom>
          <a:solidFill>
            <a:schemeClr val="bg1">
              <a:lumMod val="85000"/>
            </a:schemeClr>
          </a:solidFill>
          <a:ln w="28575">
            <a:solidFill>
              <a:srgbClr val="234CF9"/>
            </a:solidFill>
          </a:ln>
        </p:spPr>
        <p:txBody>
          <a:bodyPr wrap="square">
            <a:spAutoFit/>
          </a:bodyPr>
          <a:lstStyle/>
          <a:p>
            <a:pPr marL="12700" marR="0" lvl="0" algn="ctr" rtl="0">
              <a:spcBef>
                <a:spcPts val="0"/>
              </a:spcBef>
              <a:spcAft>
                <a:spcPts val="600"/>
              </a:spcAft>
              <a:buClr>
                <a:srgbClr val="0000CC"/>
              </a:buClr>
              <a:buSzPts val="2400"/>
            </a:pPr>
            <a:r>
              <a:rPr lang="en-US" sz="23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In classical </a:t>
            </a:r>
            <a:r>
              <a:rPr lang="en-US" sz="2300" b="1" i="0" u="none" strike="noStrike" cap="none" dirty="0">
                <a:solidFill>
                  <a:srgbClr val="FF0000"/>
                </a:solidFill>
                <a:latin typeface="Times New Roman" panose="02020603050405020304" pitchFamily="18" charset="0"/>
                <a:ea typeface="Arial"/>
                <a:cs typeface="Times New Roman" panose="02020603050405020304" pitchFamily="18" charset="0"/>
                <a:sym typeface="Arial"/>
              </a:rPr>
              <a:t>ML</a:t>
            </a:r>
            <a:r>
              <a:rPr lang="en-US" sz="23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a:t>
            </a:r>
            <a:r>
              <a:rPr lang="en-US" sz="2300" b="0" i="1" u="none" strike="noStrike" cap="none" dirty="0">
                <a:solidFill>
                  <a:srgbClr val="081AC8"/>
                </a:solidFill>
                <a:latin typeface="Times New Roman" panose="02020603050405020304" pitchFamily="18" charset="0"/>
                <a:ea typeface="Arial"/>
                <a:cs typeface="Times New Roman" panose="02020603050405020304" pitchFamily="18" charset="0"/>
                <a:sym typeface="Arial"/>
              </a:rPr>
              <a:t>features selection </a:t>
            </a:r>
            <a:r>
              <a:rPr lang="en-US" sz="23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is very challenging and </a:t>
            </a:r>
            <a:r>
              <a:rPr lang="en-US" sz="2300" b="1" i="0" u="sng" strike="noStrike" cap="none" dirty="0">
                <a:solidFill>
                  <a:srgbClr val="000000"/>
                </a:solidFill>
                <a:latin typeface="Times New Roman" panose="02020603050405020304" pitchFamily="18" charset="0"/>
                <a:ea typeface="Arial"/>
                <a:cs typeface="Times New Roman" panose="02020603050405020304" pitchFamily="18" charset="0"/>
                <a:sym typeface="Arial"/>
              </a:rPr>
              <a:t>must</a:t>
            </a:r>
            <a:r>
              <a:rPr lang="en-US" sz="23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be carefully chosen</a:t>
            </a:r>
          </a:p>
        </p:txBody>
      </p:sp>
    </p:spTree>
    <p:extLst>
      <p:ext uri="{BB962C8B-B14F-4D97-AF65-F5344CB8AC3E}">
        <p14:creationId xmlns:p14="http://schemas.microsoft.com/office/powerpoint/2010/main" val="36571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82880" y="1005840"/>
            <a:ext cx="2512518" cy="485030"/>
          </a:xfrm>
          <a:prstGeom prst="rect">
            <a:avLst/>
          </a:prstGeom>
        </p:spPr>
        <p:txBody>
          <a:bodyPr vert="horz" wrap="none" lIns="0" tIns="0" rIns="0" bIns="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234CF9"/>
              </a:buClr>
              <a:buSzPct val="85000"/>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LeNet</a:t>
            </a: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1998</a:t>
            </a:r>
          </a:p>
          <a:p>
            <a:pPr>
              <a:buClr>
                <a:srgbClr val="234CF9"/>
              </a:buClr>
              <a:buSzPct val="85000"/>
              <a:buFont typeface="Wingdings" panose="05000000000000000000" pitchFamily="2" charset="2"/>
              <a:buChar char="q"/>
            </a:pPr>
            <a:endParaRPr lang="en-US" dirty="0">
              <a:solidFill>
                <a:srgbClr val="234CF9"/>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33652C29-472D-414B-8958-8ACBD44BF784}"/>
              </a:ext>
            </a:extLst>
          </p:cNvPr>
          <p:cNvSpPr txBox="1">
            <a:spLocks/>
          </p:cNvSpPr>
          <p:nvPr/>
        </p:nvSpPr>
        <p:spPr>
          <a:xfrm>
            <a:off x="220717" y="183822"/>
            <a:ext cx="11830743" cy="768731"/>
          </a:xfrm>
          <a:prstGeom prst="rect">
            <a:avLst/>
          </a:prstGeom>
          <a:solidFill>
            <a:srgbClr val="C00000"/>
          </a:solidFill>
          <a:ln>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CNN Architectures</a:t>
            </a:r>
          </a:p>
        </p:txBody>
      </p:sp>
      <p:sp>
        <p:nvSpPr>
          <p:cNvPr id="13" name="Slide Number Placeholder 16">
            <a:extLst>
              <a:ext uri="{FF2B5EF4-FFF2-40B4-BE49-F238E27FC236}">
                <a16:creationId xmlns:a16="http://schemas.microsoft.com/office/drawing/2014/main" id="{9B9B679E-8988-499C-A471-7A7D39EA67E7}"/>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30</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96DDF4A0-8139-482C-B27D-9AAB60E7D8EE}"/>
              </a:ext>
            </a:extLst>
          </p:cNvPr>
          <p:cNvPicPr>
            <a:picLocks noChangeAspect="1"/>
          </p:cNvPicPr>
          <p:nvPr/>
        </p:nvPicPr>
        <p:blipFill rotWithShape="1">
          <a:blip r:embed="rId3"/>
          <a:srcRect l="38147" t="39421" r="50908" b="23768"/>
          <a:stretch/>
        </p:blipFill>
        <p:spPr>
          <a:xfrm>
            <a:off x="9144000" y="1097280"/>
            <a:ext cx="2512518" cy="5105439"/>
          </a:xfrm>
          <a:prstGeom prst="rect">
            <a:avLst/>
          </a:prstGeom>
        </p:spPr>
      </p:pic>
      <p:pic>
        <p:nvPicPr>
          <p:cNvPr id="1026" name="Picture 2" descr="lenet1">
            <a:extLst>
              <a:ext uri="{FF2B5EF4-FFF2-40B4-BE49-F238E27FC236}">
                <a16:creationId xmlns:a16="http://schemas.microsoft.com/office/drawing/2014/main" id="{D63BBCFB-3C38-4526-A1E9-A6DDA64EE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819" y="4099163"/>
            <a:ext cx="5051335" cy="23411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FB41AB4-3E69-4883-8DC9-3E076A3F0EEA}"/>
              </a:ext>
            </a:extLst>
          </p:cNvPr>
          <p:cNvSpPr/>
          <p:nvPr/>
        </p:nvSpPr>
        <p:spPr>
          <a:xfrm>
            <a:off x="10044392" y="1248355"/>
            <a:ext cx="711733" cy="307777"/>
          </a:xfrm>
          <a:prstGeom prst="rect">
            <a:avLst/>
          </a:prstGeom>
          <a:solidFill>
            <a:srgbClr val="FAFAFA"/>
          </a:solidFill>
        </p:spPr>
        <p:txBody>
          <a:bodyPr wrap="none" lIns="0" tIns="0" rIns="0" bIns="0">
            <a:spAutoFit/>
          </a:bodyPr>
          <a:lstStyle/>
          <a:p>
            <a:pPr>
              <a:spcBef>
                <a:spcPts val="0"/>
              </a:spcBef>
              <a:spcAft>
                <a:spcPts val="600"/>
              </a:spcAft>
              <a:buClr>
                <a:srgbClr val="FF0000"/>
              </a:buClr>
            </a:pPr>
            <a:r>
              <a:rPr lang="en-HK" sz="2000" dirty="0">
                <a:latin typeface="Times New Roman" panose="02020603050405020304" pitchFamily="18" charset="0"/>
                <a:cs typeface="Times New Roman" panose="02020603050405020304" pitchFamily="18" charset="0"/>
              </a:rPr>
              <a:t>Output</a:t>
            </a:r>
          </a:p>
        </p:txBody>
      </p:sp>
      <p:sp>
        <p:nvSpPr>
          <p:cNvPr id="15" name="TextBox 14">
            <a:extLst>
              <a:ext uri="{FF2B5EF4-FFF2-40B4-BE49-F238E27FC236}">
                <a16:creationId xmlns:a16="http://schemas.microsoft.com/office/drawing/2014/main" id="{0BB9D751-F239-4699-9F6F-D6451E0FED06}"/>
              </a:ext>
            </a:extLst>
          </p:cNvPr>
          <p:cNvSpPr txBox="1"/>
          <p:nvPr/>
        </p:nvSpPr>
        <p:spPr>
          <a:xfrm>
            <a:off x="220717" y="3744801"/>
            <a:ext cx="8377572" cy="276999"/>
          </a:xfrm>
          <a:prstGeom prst="rect">
            <a:avLst/>
          </a:prstGeom>
          <a:noFill/>
        </p:spPr>
        <p:txBody>
          <a:bodyPr wrap="square">
            <a:spAutoFit/>
          </a:bodyPr>
          <a:lstStyle/>
          <a:p>
            <a:r>
              <a:rPr lang="en-US" sz="1200" b="1" u="sng" dirty="0">
                <a:latin typeface="Times New Roman" panose="02020603050405020304" pitchFamily="18" charset="0"/>
                <a:cs typeface="Times New Roman" panose="02020603050405020304" pitchFamily="18" charset="0"/>
              </a:rPr>
              <a:t>Image Source: </a:t>
            </a:r>
            <a:r>
              <a:rPr lang="en-US" sz="1200" dirty="0">
                <a:latin typeface="Times New Roman" panose="02020603050405020304" pitchFamily="18" charset="0"/>
                <a:cs typeface="Times New Roman" panose="02020603050405020304" pitchFamily="18" charset="0"/>
                <a:hlinkClick r:id="rId5"/>
              </a:rPr>
              <a:t>https://medium.com/analytics-vidhya/cnns-architectures-lenet-alexnet-vgg-googlenet-resnet-and-more-666091488df5</a:t>
            </a:r>
            <a:r>
              <a:rPr lang="en-US" sz="1200" dirty="0">
                <a:latin typeface="Times New Roman" panose="02020603050405020304" pitchFamily="18" charset="0"/>
                <a:cs typeface="Times New Roman" panose="02020603050405020304" pitchFamily="18" charset="0"/>
              </a:rPr>
              <a:t> </a:t>
            </a:r>
          </a:p>
        </p:txBody>
      </p:sp>
      <p:pic>
        <p:nvPicPr>
          <p:cNvPr id="17" name="Picture 4" descr="CNN - LeNet5">
            <a:extLst>
              <a:ext uri="{FF2B5EF4-FFF2-40B4-BE49-F238E27FC236}">
                <a16:creationId xmlns:a16="http://schemas.microsoft.com/office/drawing/2014/main" id="{2E46013D-D1EA-4C02-B973-55756F2C0B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62" r="1190" b="3600"/>
          <a:stretch/>
        </p:blipFill>
        <p:spPr bwMode="auto">
          <a:xfrm>
            <a:off x="914400" y="1510219"/>
            <a:ext cx="8030818" cy="21572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AD298E6-01C7-493C-807D-3F2B3468F665}"/>
              </a:ext>
            </a:extLst>
          </p:cNvPr>
          <p:cNvSpPr txBox="1"/>
          <p:nvPr/>
        </p:nvSpPr>
        <p:spPr>
          <a:xfrm>
            <a:off x="567646" y="6482156"/>
            <a:ext cx="6325508" cy="276999"/>
          </a:xfrm>
          <a:prstGeom prst="rect">
            <a:avLst/>
          </a:prstGeom>
          <a:noFill/>
        </p:spPr>
        <p:txBody>
          <a:bodyPr wrap="square">
            <a:spAutoFit/>
          </a:bodyPr>
          <a:lstStyle/>
          <a:p>
            <a:r>
              <a:rPr lang="en-US" sz="1200" b="1" u="sng" dirty="0">
                <a:latin typeface="Times New Roman" panose="02020603050405020304" pitchFamily="18" charset="0"/>
                <a:cs typeface="Times New Roman" panose="02020603050405020304" pitchFamily="18" charset="0"/>
              </a:rPr>
              <a:t>Table Source: </a:t>
            </a:r>
            <a:r>
              <a:rPr lang="en-US" sz="1200" dirty="0">
                <a:latin typeface="Times New Roman" panose="02020603050405020304" pitchFamily="18" charset="0"/>
                <a:cs typeface="Times New Roman" panose="02020603050405020304" pitchFamily="18" charset="0"/>
                <a:hlinkClick r:id="rId7"/>
              </a:rPr>
              <a:t>https://www.kaggle.com/code/blurredmachine/lenet-architecture-a-complete-guide</a:t>
            </a:r>
            <a:r>
              <a:rPr lang="en-US" sz="1200" dirty="0">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2361B8F2-BACE-4C0F-85ED-3371AD0ABD4C}"/>
              </a:ext>
            </a:extLst>
          </p:cNvPr>
          <p:cNvSpPr txBox="1"/>
          <p:nvPr/>
        </p:nvSpPr>
        <p:spPr>
          <a:xfrm>
            <a:off x="7599641" y="6163333"/>
            <a:ext cx="4652684" cy="276999"/>
          </a:xfrm>
          <a:prstGeom prst="rect">
            <a:avLst/>
          </a:prstGeom>
          <a:noFill/>
        </p:spPr>
        <p:txBody>
          <a:bodyPr wrap="none">
            <a:spAutoFit/>
          </a:bodyPr>
          <a:lstStyle/>
          <a:p>
            <a:r>
              <a:rPr lang="en-US" sz="1200" b="1" u="sng" dirty="0">
                <a:latin typeface="Times New Roman" panose="02020603050405020304" pitchFamily="18" charset="0"/>
                <a:cs typeface="Times New Roman" panose="02020603050405020304" pitchFamily="18" charset="0"/>
              </a:rPr>
              <a:t>Image Source:</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8"/>
              </a:rPr>
              <a:t>http://d2l.ai/chapter_convolutional-modern/alexnet.html</a:t>
            </a:r>
            <a:r>
              <a:rPr lang="en-US" sz="1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84945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82880" y="1005840"/>
            <a:ext cx="2512518" cy="1008901"/>
          </a:xfrm>
          <a:prstGeom prst="rect">
            <a:avLst/>
          </a:prstGeom>
        </p:spPr>
        <p:txBody>
          <a:bodyPr vert="horz" wrap="none" lIns="0" tIns="0" rIns="0" bIns="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234CF9"/>
              </a:buClr>
              <a:buSzPct val="85000"/>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LeNet</a:t>
            </a: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1998</a:t>
            </a:r>
          </a:p>
          <a:p>
            <a:pPr>
              <a:buClr>
                <a:srgbClr val="234CF9"/>
              </a:buClr>
              <a:buSzPct val="85000"/>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AlexNet</a:t>
            </a: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2012</a:t>
            </a:r>
          </a:p>
        </p:txBody>
      </p:sp>
      <p:sp>
        <p:nvSpPr>
          <p:cNvPr id="6" name="Title 1">
            <a:extLst>
              <a:ext uri="{FF2B5EF4-FFF2-40B4-BE49-F238E27FC236}">
                <a16:creationId xmlns:a16="http://schemas.microsoft.com/office/drawing/2014/main" id="{33652C29-472D-414B-8958-8ACBD44BF784}"/>
              </a:ext>
            </a:extLst>
          </p:cNvPr>
          <p:cNvSpPr txBox="1">
            <a:spLocks/>
          </p:cNvSpPr>
          <p:nvPr/>
        </p:nvSpPr>
        <p:spPr>
          <a:xfrm>
            <a:off x="220717" y="183822"/>
            <a:ext cx="11830743" cy="768731"/>
          </a:xfrm>
          <a:prstGeom prst="rect">
            <a:avLst/>
          </a:prstGeom>
          <a:solidFill>
            <a:srgbClr val="C00000"/>
          </a:solidFill>
          <a:ln>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CNN Architectures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13" name="Slide Number Placeholder 16">
            <a:extLst>
              <a:ext uri="{FF2B5EF4-FFF2-40B4-BE49-F238E27FC236}">
                <a16:creationId xmlns:a16="http://schemas.microsoft.com/office/drawing/2014/main" id="{9B9B679E-8988-499C-A471-7A7D39EA67E7}"/>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31</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3458774-7BDB-4EE7-866D-D56093700BC0}"/>
              </a:ext>
            </a:extLst>
          </p:cNvPr>
          <p:cNvPicPr>
            <a:picLocks noChangeAspect="1"/>
          </p:cNvPicPr>
          <p:nvPr/>
        </p:nvPicPr>
        <p:blipFill rotWithShape="1">
          <a:blip r:embed="rId3"/>
          <a:srcRect l="49913" t="21818" r="38649" b="24505"/>
          <a:stretch/>
        </p:blipFill>
        <p:spPr>
          <a:xfrm>
            <a:off x="9144000" y="1097280"/>
            <a:ext cx="1915019" cy="5429387"/>
          </a:xfrm>
          <a:prstGeom prst="rect">
            <a:avLst/>
          </a:prstGeom>
        </p:spPr>
      </p:pic>
      <p:grpSp>
        <p:nvGrpSpPr>
          <p:cNvPr id="22" name="Group 21">
            <a:extLst>
              <a:ext uri="{FF2B5EF4-FFF2-40B4-BE49-F238E27FC236}">
                <a16:creationId xmlns:a16="http://schemas.microsoft.com/office/drawing/2014/main" id="{C4FB6AD0-30BB-4E79-8E6A-D651FEAD139B}"/>
              </a:ext>
            </a:extLst>
          </p:cNvPr>
          <p:cNvGrpSpPr/>
          <p:nvPr/>
        </p:nvGrpSpPr>
        <p:grpSpPr>
          <a:xfrm>
            <a:off x="887050" y="2287758"/>
            <a:ext cx="7284412" cy="2445698"/>
            <a:chOff x="914400" y="2524539"/>
            <a:chExt cx="7284412" cy="2445698"/>
          </a:xfrm>
        </p:grpSpPr>
        <p:pic>
          <p:nvPicPr>
            <p:cNvPr id="3074" name="Picture 2" descr="CNN Architectures — LeNet, AlexNet, VGG, GoogLeNet and ResNet | Linear  transformations, Architecture, Cnn">
              <a:extLst>
                <a:ext uri="{FF2B5EF4-FFF2-40B4-BE49-F238E27FC236}">
                  <a16:creationId xmlns:a16="http://schemas.microsoft.com/office/drawing/2014/main" id="{2134444C-2CE3-431A-9E04-2F006E2DE4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9808" r="-365" b="26639"/>
            <a:stretch/>
          </p:blipFill>
          <p:spPr bwMode="auto">
            <a:xfrm>
              <a:off x="914400" y="2524539"/>
              <a:ext cx="7284412" cy="23417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7396CA94-1108-4C32-8EC8-B2B8B7DE3C97}"/>
                </a:ext>
              </a:extLst>
            </p:cNvPr>
            <p:cNvSpPr/>
            <p:nvPr/>
          </p:nvSpPr>
          <p:spPr>
            <a:xfrm>
              <a:off x="6283510" y="3871502"/>
              <a:ext cx="310958" cy="2037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D39898D-6981-4767-A385-539CC203D6BE}"/>
                </a:ext>
              </a:extLst>
            </p:cNvPr>
            <p:cNvSpPr/>
            <p:nvPr/>
          </p:nvSpPr>
          <p:spPr>
            <a:xfrm>
              <a:off x="6911583" y="3875044"/>
              <a:ext cx="248900" cy="2037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0A5925F-8C14-4473-973E-89D9A6896E20}"/>
                </a:ext>
              </a:extLst>
            </p:cNvPr>
            <p:cNvSpPr/>
            <p:nvPr/>
          </p:nvSpPr>
          <p:spPr>
            <a:xfrm>
              <a:off x="4805484" y="4777838"/>
              <a:ext cx="752933" cy="19239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ontent Placeholder 5">
            <a:extLst>
              <a:ext uri="{FF2B5EF4-FFF2-40B4-BE49-F238E27FC236}">
                <a16:creationId xmlns:a16="http://schemas.microsoft.com/office/drawing/2014/main" id="{F787DFE0-A975-4A18-8D28-3E00E4CA9FB2}"/>
              </a:ext>
            </a:extLst>
          </p:cNvPr>
          <p:cNvSpPr>
            <a:spLocks noGrp="1"/>
          </p:cNvSpPr>
          <p:nvPr>
            <p:ph idx="1"/>
          </p:nvPr>
        </p:nvSpPr>
        <p:spPr>
          <a:xfrm>
            <a:off x="182880" y="4976373"/>
            <a:ext cx="8413906" cy="1831271"/>
          </a:xfrm>
        </p:spPr>
        <p:txBody>
          <a:bodyPr wrap="none" lIns="0" tIns="0" rIns="0" bIns="0">
            <a:spAutoFit/>
          </a:bodyPr>
          <a:lstStyle/>
          <a:p>
            <a:pPr>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Larger input image size</a:t>
            </a:r>
          </a:p>
          <a:p>
            <a:pPr>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8 layers with </a:t>
            </a:r>
            <a:r>
              <a:rPr lang="en-HK" sz="2200" b="1" u="sng" dirty="0">
                <a:latin typeface="Times New Roman" panose="02020603050405020304" pitchFamily="18" charset="0"/>
                <a:cs typeface="Times New Roman" panose="02020603050405020304" pitchFamily="18" charset="0"/>
              </a:rPr>
              <a:t>different</a:t>
            </a:r>
            <a:r>
              <a:rPr lang="en-HK" sz="2200" dirty="0">
                <a:latin typeface="Times New Roman" panose="02020603050405020304" pitchFamily="18" charset="0"/>
                <a:cs typeface="Times New Roman" panose="02020603050405020304" pitchFamily="18" charset="0"/>
              </a:rPr>
              <a:t> </a:t>
            </a:r>
            <a:r>
              <a:rPr lang="en-HK" sz="2200" dirty="0">
                <a:solidFill>
                  <a:srgbClr val="FF0000"/>
                </a:solidFill>
                <a:latin typeface="Times New Roman" panose="02020603050405020304" pitchFamily="18" charset="0"/>
                <a:cs typeface="Times New Roman" panose="02020603050405020304" pitchFamily="18" charset="0"/>
              </a:rPr>
              <a:t>Conv</a:t>
            </a:r>
            <a:r>
              <a:rPr lang="en-HK" sz="2200" dirty="0">
                <a:latin typeface="Times New Roman" panose="02020603050405020304" pitchFamily="18" charset="0"/>
                <a:cs typeface="Times New Roman" panose="02020603050405020304" pitchFamily="18" charset="0"/>
              </a:rPr>
              <a:t> filter </a:t>
            </a:r>
            <a:r>
              <a:rPr lang="en-HK" sz="2200" b="1" i="1" dirty="0">
                <a:solidFill>
                  <a:srgbClr val="00B050"/>
                </a:solidFill>
                <a:latin typeface="Times New Roman" panose="02020603050405020304" pitchFamily="18" charset="0"/>
                <a:cs typeface="Times New Roman" panose="02020603050405020304" pitchFamily="18" charset="0"/>
              </a:rPr>
              <a:t>sizes</a:t>
            </a:r>
            <a:r>
              <a:rPr lang="en-HK" sz="2200" dirty="0">
                <a:latin typeface="Times New Roman" panose="02020603050405020304" pitchFamily="18" charset="0"/>
                <a:cs typeface="Times New Roman" panose="02020603050405020304" pitchFamily="18" charset="0"/>
              </a:rPr>
              <a:t> and </a:t>
            </a:r>
            <a:r>
              <a:rPr lang="en-HK" sz="2200" b="1" i="1" dirty="0">
                <a:solidFill>
                  <a:srgbClr val="0000FF"/>
                </a:solidFill>
                <a:latin typeface="Times New Roman" panose="02020603050405020304" pitchFamily="18" charset="0"/>
                <a:cs typeface="Times New Roman" panose="02020603050405020304" pitchFamily="18" charset="0"/>
              </a:rPr>
              <a:t>strides</a:t>
            </a:r>
            <a:r>
              <a:rPr lang="en-HK" sz="2200" dirty="0">
                <a:latin typeface="Times New Roman" panose="02020603050405020304" pitchFamily="18" charset="0"/>
                <a:cs typeface="Times New Roman" panose="02020603050405020304" pitchFamily="18" charset="0"/>
              </a:rPr>
              <a:t> (</a:t>
            </a:r>
            <a:r>
              <a:rPr lang="en-HK" sz="2200" dirty="0">
                <a:solidFill>
                  <a:srgbClr val="0000FF"/>
                </a:solidFill>
                <a:latin typeface="Times New Roman" panose="02020603050405020304" pitchFamily="18" charset="0"/>
                <a:cs typeface="Times New Roman" panose="02020603050405020304" pitchFamily="18" charset="0"/>
              </a:rPr>
              <a:t>some with padding</a:t>
            </a:r>
            <a:r>
              <a:rPr lang="en-HK" sz="2200" dirty="0">
                <a:latin typeface="Times New Roman" panose="02020603050405020304" pitchFamily="18" charset="0"/>
                <a:cs typeface="Times New Roman" panose="02020603050405020304" pitchFamily="18" charset="0"/>
              </a:rPr>
              <a:t>)</a:t>
            </a:r>
          </a:p>
          <a:p>
            <a:pPr>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Max-Pooling</a:t>
            </a:r>
          </a:p>
          <a:p>
            <a:pPr>
              <a:spcBef>
                <a:spcPts val="0"/>
              </a:spcBef>
              <a:spcAft>
                <a:spcPts val="600"/>
              </a:spcAft>
              <a:buClr>
                <a:srgbClr val="FF0000"/>
              </a:buCl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1000 possible classes (</a:t>
            </a:r>
            <a:r>
              <a:rPr lang="en-US" sz="2200" dirty="0">
                <a:solidFill>
                  <a:srgbClr val="FF0000"/>
                </a:solidFill>
                <a:latin typeface="Times New Roman" panose="02020603050405020304" pitchFamily="18" charset="0"/>
                <a:cs typeface="Times New Roman" panose="02020603050405020304" pitchFamily="18" charset="0"/>
              </a:rPr>
              <a:t>ImageNet dataset</a:t>
            </a:r>
            <a:r>
              <a:rPr lang="en-US" sz="2200" dirty="0">
                <a:latin typeface="Times New Roman" panose="02020603050405020304" pitchFamily="18" charset="0"/>
                <a:cs typeface="Times New Roman" panose="02020603050405020304" pitchFamily="18" charset="0"/>
              </a:rPr>
              <a:t>)</a:t>
            </a:r>
          </a:p>
          <a:p>
            <a:pPr>
              <a:spcBef>
                <a:spcPts val="0"/>
              </a:spcBef>
              <a:spcAft>
                <a:spcPts val="600"/>
              </a:spcAft>
              <a:buClr>
                <a:srgbClr val="FF0000"/>
              </a:buCl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~61M parameters </a:t>
            </a:r>
          </a:p>
        </p:txBody>
      </p:sp>
      <p:sp>
        <p:nvSpPr>
          <p:cNvPr id="17" name="TextBox 16">
            <a:extLst>
              <a:ext uri="{FF2B5EF4-FFF2-40B4-BE49-F238E27FC236}">
                <a16:creationId xmlns:a16="http://schemas.microsoft.com/office/drawing/2014/main" id="{0E8A64BC-070A-4A8E-8390-D2902117BE26}"/>
              </a:ext>
            </a:extLst>
          </p:cNvPr>
          <p:cNvSpPr txBox="1"/>
          <p:nvPr/>
        </p:nvSpPr>
        <p:spPr>
          <a:xfrm>
            <a:off x="1193306" y="4608291"/>
            <a:ext cx="4551311" cy="276999"/>
          </a:xfrm>
          <a:prstGeom prst="rect">
            <a:avLst/>
          </a:prstGeom>
          <a:noFill/>
        </p:spPr>
        <p:txBody>
          <a:bodyPr wrap="none">
            <a:spAutoFit/>
          </a:bodyPr>
          <a:lstStyle/>
          <a:p>
            <a:r>
              <a:rPr lang="en-US" sz="1200" b="1" u="sng" dirty="0">
                <a:latin typeface="Times New Roman" panose="02020603050405020304" pitchFamily="18" charset="0"/>
                <a:cs typeface="Times New Roman" panose="02020603050405020304" pitchFamily="18" charset="0"/>
              </a:rPr>
              <a:t>Image Source:</a:t>
            </a:r>
            <a:r>
              <a:rPr 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5"/>
              </a:rPr>
              <a:t>https://www.pinterest.com/pin/567805465522531905/</a:t>
            </a:r>
            <a:r>
              <a:rPr lang="en-US" sz="1200" dirty="0">
                <a:latin typeface="Times New Roman" panose="02020603050405020304" pitchFamily="18" charset="0"/>
                <a:cs typeface="Times New Roman" panose="02020603050405020304" pitchFamily="18" charset="0"/>
              </a:rPr>
              <a:t> </a:t>
            </a:r>
          </a:p>
        </p:txBody>
      </p:sp>
      <p:sp>
        <p:nvSpPr>
          <p:cNvPr id="25" name="TextBox 24">
            <a:extLst>
              <a:ext uri="{FF2B5EF4-FFF2-40B4-BE49-F238E27FC236}">
                <a16:creationId xmlns:a16="http://schemas.microsoft.com/office/drawing/2014/main" id="{68ED835E-FB45-4522-A845-C26D636AEC97}"/>
              </a:ext>
            </a:extLst>
          </p:cNvPr>
          <p:cNvSpPr txBox="1"/>
          <p:nvPr/>
        </p:nvSpPr>
        <p:spPr>
          <a:xfrm>
            <a:off x="7198923" y="6482999"/>
            <a:ext cx="4652684" cy="276999"/>
          </a:xfrm>
          <a:prstGeom prst="rect">
            <a:avLst/>
          </a:prstGeom>
          <a:noFill/>
        </p:spPr>
        <p:txBody>
          <a:bodyPr wrap="none">
            <a:spAutoFit/>
          </a:bodyPr>
          <a:lstStyle/>
          <a:p>
            <a:r>
              <a:rPr lang="en-US" sz="1200" b="1" u="sng" dirty="0">
                <a:latin typeface="Times New Roman" panose="02020603050405020304" pitchFamily="18" charset="0"/>
                <a:cs typeface="Times New Roman" panose="02020603050405020304" pitchFamily="18" charset="0"/>
              </a:rPr>
              <a:t>Image Source:</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6"/>
              </a:rPr>
              <a:t>http://d2l.ai/chapter_convolutional-modern/alexnet.html</a:t>
            </a:r>
            <a:r>
              <a:rPr lang="en-US" sz="1200" dirty="0">
                <a:latin typeface="Times New Roman" panose="02020603050405020304" pitchFamily="18" charset="0"/>
                <a:cs typeface="Times New Roman" panose="02020603050405020304" pitchFamily="18" charset="0"/>
              </a:rPr>
              <a:t> </a:t>
            </a:r>
          </a:p>
        </p:txBody>
      </p:sp>
      <p:sp>
        <p:nvSpPr>
          <p:cNvPr id="14" name="Rectangle 13">
            <a:extLst>
              <a:ext uri="{FF2B5EF4-FFF2-40B4-BE49-F238E27FC236}">
                <a16:creationId xmlns:a16="http://schemas.microsoft.com/office/drawing/2014/main" id="{33EA0981-731D-4B20-A833-24F79012553D}"/>
              </a:ext>
            </a:extLst>
          </p:cNvPr>
          <p:cNvSpPr/>
          <p:nvPr/>
        </p:nvSpPr>
        <p:spPr>
          <a:xfrm>
            <a:off x="9469314" y="1127760"/>
            <a:ext cx="498534" cy="215444"/>
          </a:xfrm>
          <a:prstGeom prst="rect">
            <a:avLst/>
          </a:prstGeom>
          <a:solidFill>
            <a:srgbClr val="FAFAFA"/>
          </a:solidFill>
        </p:spPr>
        <p:txBody>
          <a:bodyPr wrap="none" lIns="0" tIns="0" rIns="0" bIns="0">
            <a:spAutoFit/>
          </a:bodyPr>
          <a:lstStyle/>
          <a:p>
            <a:pPr>
              <a:spcBef>
                <a:spcPts val="0"/>
              </a:spcBef>
              <a:spcAft>
                <a:spcPts val="600"/>
              </a:spcAft>
              <a:buClr>
                <a:srgbClr val="FF0000"/>
              </a:buClr>
            </a:pPr>
            <a:r>
              <a:rPr lang="en-HK" sz="1400" dirty="0">
                <a:latin typeface="Times New Roman" panose="02020603050405020304" pitchFamily="18" charset="0"/>
                <a:cs typeface="Times New Roman" panose="02020603050405020304" pitchFamily="18" charset="0"/>
              </a:rPr>
              <a:t>Output</a:t>
            </a:r>
            <a:endParaRPr lang="en-HK"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781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17" grpId="0"/>
      <p:bldP spid="25"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3652C29-472D-414B-8958-8ACBD44BF784}"/>
              </a:ext>
            </a:extLst>
          </p:cNvPr>
          <p:cNvSpPr txBox="1">
            <a:spLocks/>
          </p:cNvSpPr>
          <p:nvPr/>
        </p:nvSpPr>
        <p:spPr>
          <a:xfrm>
            <a:off x="220717" y="183822"/>
            <a:ext cx="11830743" cy="768731"/>
          </a:xfrm>
          <a:prstGeom prst="rect">
            <a:avLst/>
          </a:prstGeom>
          <a:solidFill>
            <a:srgbClr val="C00000"/>
          </a:solidFill>
          <a:ln>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CNN Architectures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13" name="Slide Number Placeholder 16">
            <a:extLst>
              <a:ext uri="{FF2B5EF4-FFF2-40B4-BE49-F238E27FC236}">
                <a16:creationId xmlns:a16="http://schemas.microsoft.com/office/drawing/2014/main" id="{9B9B679E-8988-499C-A471-7A7D39EA67E7}"/>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32</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2054" name="Picture 6" descr="Fig. A1. The standard VGG-16 network architecture as proposed in [32].... |  Download Scientific Diagram">
            <a:extLst>
              <a:ext uri="{FF2B5EF4-FFF2-40B4-BE49-F238E27FC236}">
                <a16:creationId xmlns:a16="http://schemas.microsoft.com/office/drawing/2014/main" id="{89DC4978-4A20-4C31-B620-1E6BCD0B4D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3" t="1845" r="5129" b="5640"/>
          <a:stretch/>
        </p:blipFill>
        <p:spPr bwMode="auto">
          <a:xfrm>
            <a:off x="1691189" y="2290493"/>
            <a:ext cx="5299392" cy="34067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est deep CNN architectures and their principles: from AlexNet to  EfficientNet | AI Summer">
            <a:extLst>
              <a:ext uri="{FF2B5EF4-FFF2-40B4-BE49-F238E27FC236}">
                <a16:creationId xmlns:a16="http://schemas.microsoft.com/office/drawing/2014/main" id="{176BA563-4C11-4F7E-A6CC-8A59BF33A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23" t="1405" b="2985"/>
          <a:stretch/>
        </p:blipFill>
        <p:spPr bwMode="auto">
          <a:xfrm>
            <a:off x="7245626" y="985985"/>
            <a:ext cx="4795365" cy="552190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D79E510-0A30-4BB3-8ECC-0A092741CB0D}"/>
              </a:ext>
            </a:extLst>
          </p:cNvPr>
          <p:cNvSpPr txBox="1"/>
          <p:nvPr/>
        </p:nvSpPr>
        <p:spPr>
          <a:xfrm>
            <a:off x="6980307" y="6513408"/>
            <a:ext cx="4951548" cy="276999"/>
          </a:xfrm>
          <a:prstGeom prst="rect">
            <a:avLst/>
          </a:prstGeom>
          <a:noFill/>
        </p:spPr>
        <p:txBody>
          <a:bodyPr wrap="none">
            <a:spAutoFit/>
          </a:bodyPr>
          <a:lstStyle/>
          <a:p>
            <a:r>
              <a:rPr lang="en-US" sz="1200" b="1"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Image Source: </a:t>
            </a:r>
            <a:r>
              <a:rPr lang="en-US" sz="1200" dirty="0">
                <a:solidFill>
                  <a:srgbClr val="0563C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https://kjhov195.github.io/2020-02-11-CNN_architecture_3/</a:t>
            </a:r>
            <a:r>
              <a:rPr lang="en-US" sz="1200" dirty="0">
                <a:latin typeface="Times New Roman" panose="02020603050405020304" pitchFamily="18" charset="0"/>
                <a:cs typeface="Times New Roman" panose="02020603050405020304" pitchFamily="18" charset="0"/>
              </a:rPr>
              <a:t> </a:t>
            </a:r>
          </a:p>
        </p:txBody>
      </p:sp>
      <p:sp>
        <p:nvSpPr>
          <p:cNvPr id="8" name="Content Placeholder 5">
            <a:extLst>
              <a:ext uri="{FF2B5EF4-FFF2-40B4-BE49-F238E27FC236}">
                <a16:creationId xmlns:a16="http://schemas.microsoft.com/office/drawing/2014/main" id="{85F0C87C-F3B9-4B29-BC48-6A71EE85C16D}"/>
              </a:ext>
            </a:extLst>
          </p:cNvPr>
          <p:cNvSpPr>
            <a:spLocks noGrp="1"/>
          </p:cNvSpPr>
          <p:nvPr>
            <p:ph idx="1"/>
          </p:nvPr>
        </p:nvSpPr>
        <p:spPr>
          <a:xfrm>
            <a:off x="182879" y="5697244"/>
            <a:ext cx="6953611" cy="1067985"/>
          </a:xfrm>
        </p:spPr>
        <p:txBody>
          <a:bodyPr wrap="square" lIns="0" tIns="0" rIns="0" bIns="0">
            <a:spAutoFit/>
          </a:bodyPr>
          <a:lstStyle/>
          <a:p>
            <a:pPr>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16 layers (then another version with </a:t>
            </a:r>
            <a:r>
              <a:rPr lang="en-HK" sz="2200" b="1" u="sng" dirty="0">
                <a:solidFill>
                  <a:srgbClr val="FF0000"/>
                </a:solidFill>
                <a:latin typeface="Times New Roman" panose="02020603050405020304" pitchFamily="18" charset="0"/>
                <a:cs typeface="Times New Roman" panose="02020603050405020304" pitchFamily="18" charset="0"/>
              </a:rPr>
              <a:t>19 layers</a:t>
            </a:r>
            <a:r>
              <a:rPr lang="en-HK" sz="2200" dirty="0">
                <a:latin typeface="Times New Roman" panose="02020603050405020304" pitchFamily="18" charset="0"/>
                <a:cs typeface="Times New Roman" panose="02020603050405020304" pitchFamily="18" charset="0"/>
              </a:rPr>
              <a:t>)</a:t>
            </a:r>
          </a:p>
          <a:p>
            <a:pPr>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Only </a:t>
            </a:r>
            <a:r>
              <a:rPr lang="en-HK" sz="2200" b="1" dirty="0">
                <a:solidFill>
                  <a:srgbClr val="FF0000"/>
                </a:solidFill>
                <a:latin typeface="Times New Roman" panose="02020603050405020304" pitchFamily="18" charset="0"/>
                <a:cs typeface="Times New Roman" panose="02020603050405020304" pitchFamily="18" charset="0"/>
              </a:rPr>
              <a:t>3x3</a:t>
            </a:r>
            <a:r>
              <a:rPr lang="en-HK" sz="2200" dirty="0">
                <a:latin typeface="Times New Roman" panose="02020603050405020304" pitchFamily="18" charset="0"/>
                <a:cs typeface="Times New Roman" panose="02020603050405020304" pitchFamily="18" charset="0"/>
              </a:rPr>
              <a:t> convolutions (</a:t>
            </a:r>
            <a:r>
              <a:rPr lang="en-HK" sz="2200" b="1" dirty="0">
                <a:solidFill>
                  <a:srgbClr val="199819"/>
                </a:solidFill>
                <a:latin typeface="Times New Roman" panose="02020603050405020304" pitchFamily="18" charset="0"/>
                <a:cs typeface="Times New Roman" panose="02020603050405020304" pitchFamily="18" charset="0"/>
              </a:rPr>
              <a:t>strid = 1</a:t>
            </a:r>
            <a:r>
              <a:rPr lang="en-HK" sz="2200" dirty="0">
                <a:latin typeface="Times New Roman" panose="02020603050405020304" pitchFamily="18" charset="0"/>
                <a:cs typeface="Times New Roman" panose="02020603050405020304" pitchFamily="18" charset="0"/>
              </a:rPr>
              <a:t>), Max Pooling (</a:t>
            </a:r>
            <a:r>
              <a:rPr lang="en-HK" sz="2200" b="1" dirty="0">
                <a:solidFill>
                  <a:srgbClr val="199819"/>
                </a:solidFill>
                <a:latin typeface="Times New Roman" panose="02020603050405020304" pitchFamily="18" charset="0"/>
                <a:cs typeface="Times New Roman" panose="02020603050405020304" pitchFamily="18" charset="0"/>
              </a:rPr>
              <a:t>strid =2</a:t>
            </a:r>
            <a:r>
              <a:rPr lang="en-HK" sz="2200" dirty="0">
                <a:latin typeface="Times New Roman" panose="02020603050405020304" pitchFamily="18" charset="0"/>
                <a:cs typeface="Times New Roman" panose="02020603050405020304" pitchFamily="18" charset="0"/>
              </a:rPr>
              <a:t>)</a:t>
            </a:r>
          </a:p>
          <a:p>
            <a:pPr>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138 M (</a:t>
            </a:r>
            <a:r>
              <a:rPr lang="en-HK" sz="2200" b="1" u="sng" dirty="0">
                <a:solidFill>
                  <a:srgbClr val="FF0000"/>
                </a:solidFill>
                <a:latin typeface="Times New Roman" panose="02020603050405020304" pitchFamily="18" charset="0"/>
                <a:cs typeface="Times New Roman" panose="02020603050405020304" pitchFamily="18" charset="0"/>
              </a:rPr>
              <a:t>or 144 M</a:t>
            </a:r>
            <a:r>
              <a:rPr lang="en-HK" sz="2200" dirty="0">
                <a:latin typeface="Times New Roman" panose="02020603050405020304" pitchFamily="18" charset="0"/>
                <a:cs typeface="Times New Roman" panose="02020603050405020304" pitchFamily="18" charset="0"/>
              </a:rPr>
              <a:t>) parameters</a:t>
            </a:r>
            <a:endParaRPr lang="en-US" sz="2200"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182880" y="1005840"/>
            <a:ext cx="2512518" cy="1528638"/>
          </a:xfrm>
          <a:prstGeom prst="rect">
            <a:avLst/>
          </a:prstGeom>
        </p:spPr>
        <p:txBody>
          <a:bodyPr vert="horz" wrap="none" lIns="0" tIns="0" rIns="0" bIns="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234CF9"/>
              </a:buClr>
              <a:buSzPct val="85000"/>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LeNet</a:t>
            </a: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1998</a:t>
            </a:r>
          </a:p>
          <a:p>
            <a:pPr>
              <a:buClr>
                <a:srgbClr val="234CF9"/>
              </a:buClr>
              <a:buSzPct val="85000"/>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AlexNet</a:t>
            </a: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2012</a:t>
            </a:r>
          </a:p>
          <a:p>
            <a:pPr>
              <a:buClr>
                <a:srgbClr val="234CF9"/>
              </a:buClr>
              <a:buSzPct val="85000"/>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VGGNet</a:t>
            </a: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2014</a:t>
            </a:r>
          </a:p>
        </p:txBody>
      </p:sp>
    </p:spTree>
    <p:extLst>
      <p:ext uri="{BB962C8B-B14F-4D97-AF65-F5344CB8AC3E}">
        <p14:creationId xmlns:p14="http://schemas.microsoft.com/office/powerpoint/2010/main" val="3473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82880" y="1005840"/>
            <a:ext cx="2512518" cy="2014762"/>
          </a:xfrm>
          <a:prstGeom prst="rect">
            <a:avLst/>
          </a:prstGeom>
        </p:spPr>
        <p:txBody>
          <a:bodyPr vert="horz" wrap="none" lIns="0" tIns="0" rIns="0" bIns="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234CF9"/>
              </a:buClr>
              <a:buSzPct val="85000"/>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LeNet</a:t>
            </a: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1998</a:t>
            </a:r>
          </a:p>
          <a:p>
            <a:pPr>
              <a:buClr>
                <a:srgbClr val="234CF9"/>
              </a:buClr>
              <a:buSzPct val="85000"/>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AlexNet</a:t>
            </a: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2012</a:t>
            </a:r>
          </a:p>
          <a:p>
            <a:pPr>
              <a:buClr>
                <a:srgbClr val="234CF9"/>
              </a:buClr>
              <a:buSzPct val="85000"/>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VGGNet</a:t>
            </a: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2014</a:t>
            </a:r>
          </a:p>
          <a:p>
            <a:pPr>
              <a:buClr>
                <a:srgbClr val="234CF9"/>
              </a:buClr>
              <a:buSzPct val="85000"/>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ResNet</a:t>
            </a: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2015</a:t>
            </a:r>
          </a:p>
        </p:txBody>
      </p:sp>
      <p:sp>
        <p:nvSpPr>
          <p:cNvPr id="6" name="Title 1">
            <a:extLst>
              <a:ext uri="{FF2B5EF4-FFF2-40B4-BE49-F238E27FC236}">
                <a16:creationId xmlns:a16="http://schemas.microsoft.com/office/drawing/2014/main" id="{33652C29-472D-414B-8958-8ACBD44BF784}"/>
              </a:ext>
            </a:extLst>
          </p:cNvPr>
          <p:cNvSpPr txBox="1">
            <a:spLocks/>
          </p:cNvSpPr>
          <p:nvPr/>
        </p:nvSpPr>
        <p:spPr>
          <a:xfrm>
            <a:off x="220717" y="183822"/>
            <a:ext cx="11830743" cy="768731"/>
          </a:xfrm>
          <a:prstGeom prst="rect">
            <a:avLst/>
          </a:prstGeom>
          <a:solidFill>
            <a:srgbClr val="C00000"/>
          </a:solidFill>
          <a:ln>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CNN Architectures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13" name="Slide Number Placeholder 16">
            <a:extLst>
              <a:ext uri="{FF2B5EF4-FFF2-40B4-BE49-F238E27FC236}">
                <a16:creationId xmlns:a16="http://schemas.microsoft.com/office/drawing/2014/main" id="{9B9B679E-8988-499C-A471-7A7D39EA67E7}"/>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33</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5122" name="Picture 2" descr="ResNet-50 API – Jason Adam – Software Engineering | Machine Learning | Deep  Learning">
            <a:extLst>
              <a:ext uri="{FF2B5EF4-FFF2-40B4-BE49-F238E27FC236}">
                <a16:creationId xmlns:a16="http://schemas.microsoft.com/office/drawing/2014/main" id="{587BDB45-AB4D-4B8C-B631-8C3B9EEFC7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95" t="4031" r="10989" b="3896"/>
          <a:stretch/>
        </p:blipFill>
        <p:spPr bwMode="auto">
          <a:xfrm>
            <a:off x="5107078" y="1005840"/>
            <a:ext cx="6970253" cy="4070912"/>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5">
            <a:extLst>
              <a:ext uri="{FF2B5EF4-FFF2-40B4-BE49-F238E27FC236}">
                <a16:creationId xmlns:a16="http://schemas.microsoft.com/office/drawing/2014/main" id="{FA621E3A-31B0-4365-A815-A9E7A8C9AFD2}"/>
              </a:ext>
            </a:extLst>
          </p:cNvPr>
          <p:cNvSpPr>
            <a:spLocks noGrp="1"/>
          </p:cNvSpPr>
          <p:nvPr>
            <p:ph idx="1"/>
          </p:nvPr>
        </p:nvSpPr>
        <p:spPr>
          <a:xfrm>
            <a:off x="201195" y="4165799"/>
            <a:ext cx="6272550" cy="2508379"/>
          </a:xfrm>
        </p:spPr>
        <p:txBody>
          <a:bodyPr wrap="square" lIns="0" tIns="0" rIns="0" bIns="0">
            <a:spAutoFit/>
          </a:bodyPr>
          <a:lstStyle/>
          <a:p>
            <a:pPr>
              <a:spcBef>
                <a:spcPts val="0"/>
              </a:spcBef>
              <a:spcAft>
                <a:spcPts val="600"/>
              </a:spcAft>
              <a:buClr>
                <a:srgbClr val="FF0000"/>
              </a:buClr>
              <a:buFont typeface="Wingdings" panose="05000000000000000000" pitchFamily="2" charset="2"/>
              <a:buChar char="Ø"/>
            </a:pPr>
            <a:r>
              <a:rPr lang="en-HK" sz="2200" b="1" u="sng" dirty="0">
                <a:latin typeface="Times New Roman" panose="02020603050405020304" pitchFamily="18" charset="0"/>
                <a:cs typeface="Times New Roman" panose="02020603050405020304" pitchFamily="18" charset="0"/>
              </a:rPr>
              <a:t>Versions</a:t>
            </a:r>
            <a:r>
              <a:rPr lang="en-HK" sz="2200" dirty="0">
                <a:latin typeface="Times New Roman" panose="02020603050405020304" pitchFamily="18" charset="0"/>
                <a:cs typeface="Times New Roman" panose="02020603050405020304" pitchFamily="18" charset="0"/>
              </a:rPr>
              <a:t>: 18, 34, 50, 101, and 152 layers </a:t>
            </a:r>
          </a:p>
          <a:p>
            <a:pPr>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Only </a:t>
            </a:r>
            <a:r>
              <a:rPr lang="en-HK" sz="2200" b="1" dirty="0">
                <a:solidFill>
                  <a:srgbClr val="FF0000"/>
                </a:solidFill>
                <a:latin typeface="Times New Roman" panose="02020603050405020304" pitchFamily="18" charset="0"/>
                <a:cs typeface="Times New Roman" panose="02020603050405020304" pitchFamily="18" charset="0"/>
              </a:rPr>
              <a:t>1x1</a:t>
            </a:r>
            <a:r>
              <a:rPr lang="en-HK" sz="2200" dirty="0">
                <a:latin typeface="Times New Roman" panose="02020603050405020304" pitchFamily="18" charset="0"/>
                <a:cs typeface="Times New Roman" panose="02020603050405020304" pitchFamily="18" charset="0"/>
              </a:rPr>
              <a:t> and </a:t>
            </a:r>
            <a:r>
              <a:rPr lang="en-HK" sz="2200" b="1" dirty="0">
                <a:solidFill>
                  <a:srgbClr val="FF0000"/>
                </a:solidFill>
                <a:latin typeface="Times New Roman" panose="02020603050405020304" pitchFamily="18" charset="0"/>
                <a:cs typeface="Times New Roman" panose="02020603050405020304" pitchFamily="18" charset="0"/>
              </a:rPr>
              <a:t>3x3</a:t>
            </a:r>
            <a:r>
              <a:rPr lang="en-HK" sz="2200" dirty="0">
                <a:latin typeface="Times New Roman" panose="02020603050405020304" pitchFamily="18" charset="0"/>
                <a:cs typeface="Times New Roman" panose="02020603050405020304" pitchFamily="18" charset="0"/>
              </a:rPr>
              <a:t> </a:t>
            </a:r>
            <a:r>
              <a:rPr lang="en-HK" sz="2200" i="1" dirty="0">
                <a:solidFill>
                  <a:srgbClr val="0000FF"/>
                </a:solidFill>
                <a:latin typeface="Times New Roman" panose="02020603050405020304" pitchFamily="18" charset="0"/>
                <a:cs typeface="Times New Roman" panose="02020603050405020304" pitchFamily="18" charset="0"/>
              </a:rPr>
              <a:t>Conv</a:t>
            </a:r>
            <a:r>
              <a:rPr lang="en-HK" sz="2200" dirty="0">
                <a:latin typeface="Times New Roman" panose="02020603050405020304" pitchFamily="18" charset="0"/>
                <a:cs typeface="Times New Roman" panose="02020603050405020304" pitchFamily="18" charset="0"/>
              </a:rPr>
              <a:t> </a:t>
            </a:r>
            <a:r>
              <a:rPr lang="en-HK" sz="2200" b="1" u="sng" dirty="0">
                <a:latin typeface="Times New Roman" panose="02020603050405020304" pitchFamily="18" charset="0"/>
                <a:cs typeface="Times New Roman" panose="02020603050405020304" pitchFamily="18" charset="0"/>
              </a:rPr>
              <a:t>in deep layers</a:t>
            </a:r>
          </a:p>
          <a:p>
            <a:pPr>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Introduction of residual blocks with </a:t>
            </a:r>
            <a:r>
              <a:rPr lang="en-HK" sz="2200" b="1" u="sng" dirty="0">
                <a:latin typeface="Times New Roman" panose="02020603050405020304" pitchFamily="18" charset="0"/>
                <a:cs typeface="Times New Roman" panose="02020603050405020304" pitchFamily="18" charset="0"/>
              </a:rPr>
              <a:t>skip connection</a:t>
            </a:r>
          </a:p>
          <a:p>
            <a:pPr marL="569913" indent="-225425">
              <a:lnSpc>
                <a:spcPct val="100000"/>
              </a:lnSpc>
              <a:spcBef>
                <a:spcPts val="0"/>
              </a:spcBef>
              <a:buClr>
                <a:srgbClr val="FF0000"/>
              </a:buClr>
              <a:buFont typeface="Courier New" panose="02070309020205020404" pitchFamily="49" charset="0"/>
              <a:buChar char="o"/>
            </a:pPr>
            <a:r>
              <a:rPr lang="en-HK" sz="2200" dirty="0">
                <a:latin typeface="Times New Roman" panose="02020603050405020304" pitchFamily="18" charset="0"/>
                <a:cs typeface="Times New Roman" panose="02020603050405020304" pitchFamily="18" charset="0"/>
              </a:rPr>
              <a:t>Solve vanishing gradient problem </a:t>
            </a:r>
          </a:p>
          <a:p>
            <a:pPr marL="569913" indent="-225425">
              <a:lnSpc>
                <a:spcPct val="100000"/>
              </a:lnSpc>
              <a:spcBef>
                <a:spcPts val="0"/>
              </a:spcBef>
              <a:buClr>
                <a:srgbClr val="FF0000"/>
              </a:buClr>
              <a:buFont typeface="Courier New" panose="02070309020205020404" pitchFamily="49" charset="0"/>
              <a:buChar char="o"/>
            </a:pPr>
            <a:r>
              <a:rPr lang="en-US" sz="2200" dirty="0">
                <a:latin typeface="Times New Roman" panose="02020603050405020304" pitchFamily="18" charset="0"/>
                <a:cs typeface="Times New Roman" panose="02020603050405020304" pitchFamily="18" charset="0"/>
              </a:rPr>
              <a:t>Speeding up training considerably</a:t>
            </a:r>
          </a:p>
          <a:p>
            <a:pPr>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Introduce global average pooling</a:t>
            </a:r>
          </a:p>
          <a:p>
            <a:pPr>
              <a:spcBef>
                <a:spcPts val="0"/>
              </a:spcBef>
              <a:spcAft>
                <a:spcPts val="600"/>
              </a:spcAft>
              <a:buClr>
                <a:srgbClr val="FF0000"/>
              </a:buClr>
              <a:buFont typeface="Wingdings" panose="05000000000000000000" pitchFamily="2" charset="2"/>
              <a:buChar char="Ø"/>
            </a:pPr>
            <a:r>
              <a:rPr lang="en-HK" sz="2200" dirty="0">
                <a:latin typeface="Times New Roman" panose="02020603050405020304" pitchFamily="18" charset="0"/>
                <a:cs typeface="Times New Roman" panose="02020603050405020304" pitchFamily="18" charset="0"/>
              </a:rPr>
              <a:t>11 to 60M parameters</a:t>
            </a:r>
          </a:p>
        </p:txBody>
      </p:sp>
      <p:sp>
        <p:nvSpPr>
          <p:cNvPr id="4" name="Rectangle 3">
            <a:extLst>
              <a:ext uri="{FF2B5EF4-FFF2-40B4-BE49-F238E27FC236}">
                <a16:creationId xmlns:a16="http://schemas.microsoft.com/office/drawing/2014/main" id="{2CCF1B71-AA5B-42FA-A1B4-BB60933E48AC}"/>
              </a:ext>
            </a:extLst>
          </p:cNvPr>
          <p:cNvSpPr/>
          <p:nvPr/>
        </p:nvSpPr>
        <p:spPr>
          <a:xfrm>
            <a:off x="6704073" y="1005841"/>
            <a:ext cx="2188395" cy="4070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543977-DDF7-44EA-BFE5-578890B11A01}"/>
              </a:ext>
            </a:extLst>
          </p:cNvPr>
          <p:cNvSpPr/>
          <p:nvPr/>
        </p:nvSpPr>
        <p:spPr>
          <a:xfrm>
            <a:off x="8892468" y="985291"/>
            <a:ext cx="3184863" cy="4124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D5A120E-6B6A-42C8-B5DD-91FCD277C78E}"/>
              </a:ext>
            </a:extLst>
          </p:cNvPr>
          <p:cNvSpPr txBox="1"/>
          <p:nvPr/>
        </p:nvSpPr>
        <p:spPr>
          <a:xfrm>
            <a:off x="6282033" y="996884"/>
            <a:ext cx="3734136" cy="276999"/>
          </a:xfrm>
          <a:prstGeom prst="rect">
            <a:avLst/>
          </a:prstGeom>
          <a:solidFill>
            <a:schemeClr val="bg1"/>
          </a:solidFill>
        </p:spPr>
        <p:txBody>
          <a:bodyPr wrap="square">
            <a:spAutoFit/>
          </a:bodyPr>
          <a:lstStyle/>
          <a:p>
            <a:r>
              <a:rPr lang="en-US" sz="1200" b="1" u="sng" dirty="0">
                <a:latin typeface="Times New Roman" panose="02020603050405020304" pitchFamily="18" charset="0"/>
                <a:cs typeface="Times New Roman" panose="02020603050405020304" pitchFamily="18" charset="0"/>
              </a:rPr>
              <a:t>Image Source: </a:t>
            </a:r>
            <a:r>
              <a:rPr lang="en-US" sz="1200" dirty="0">
                <a:latin typeface="Times New Roman" panose="02020603050405020304" pitchFamily="18" charset="0"/>
                <a:cs typeface="Times New Roman" panose="02020603050405020304" pitchFamily="18" charset="0"/>
                <a:hlinkClick r:id="rId4"/>
              </a:rPr>
              <a:t>https://jason-adam.github.io/resnet50/</a:t>
            </a:r>
            <a:r>
              <a:rPr lang="en-US" sz="1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9798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4" grpId="0" animBg="1"/>
      <p:bldP spid="18"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3652C29-472D-414B-8958-8ACBD44BF784}"/>
              </a:ext>
            </a:extLst>
          </p:cNvPr>
          <p:cNvSpPr txBox="1">
            <a:spLocks/>
          </p:cNvSpPr>
          <p:nvPr/>
        </p:nvSpPr>
        <p:spPr>
          <a:xfrm>
            <a:off x="220717" y="183822"/>
            <a:ext cx="11830743" cy="768731"/>
          </a:xfrm>
          <a:prstGeom prst="rect">
            <a:avLst/>
          </a:prstGeom>
          <a:solidFill>
            <a:srgbClr val="C00000"/>
          </a:solidFill>
          <a:ln>
            <a:solidFill>
              <a:srgbClr val="C00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Popular CNN Architectures: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a:t>
            </a:r>
          </a:p>
        </p:txBody>
      </p:sp>
      <p:sp>
        <p:nvSpPr>
          <p:cNvPr id="13" name="Slide Number Placeholder 16">
            <a:extLst>
              <a:ext uri="{FF2B5EF4-FFF2-40B4-BE49-F238E27FC236}">
                <a16:creationId xmlns:a16="http://schemas.microsoft.com/office/drawing/2014/main" id="{9B9B679E-8988-499C-A471-7A7D39EA67E7}"/>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34</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2" name="Picture 2" descr="New Vision Technologies For Real-World Applications">
            <a:extLst>
              <a:ext uri="{FF2B5EF4-FFF2-40B4-BE49-F238E27FC236}">
                <a16:creationId xmlns:a16="http://schemas.microsoft.com/office/drawing/2014/main" id="{DBE250D2-243A-49E7-B6E7-C0ED314BE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842" y="1831635"/>
            <a:ext cx="9092639" cy="494412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2DA22EE9-5BA2-4D60-A3A1-D2C1AF091C37}"/>
              </a:ext>
            </a:extLst>
          </p:cNvPr>
          <p:cNvGrpSpPr/>
          <p:nvPr/>
        </p:nvGrpSpPr>
        <p:grpSpPr>
          <a:xfrm>
            <a:off x="1723014" y="1234218"/>
            <a:ext cx="6199885" cy="4435137"/>
            <a:chOff x="4392198" y="1483913"/>
            <a:chExt cx="5451205" cy="3981362"/>
          </a:xfrm>
        </p:grpSpPr>
        <p:sp>
          <p:nvSpPr>
            <p:cNvPr id="10" name="TextBox 9">
              <a:extLst>
                <a:ext uri="{FF2B5EF4-FFF2-40B4-BE49-F238E27FC236}">
                  <a16:creationId xmlns:a16="http://schemas.microsoft.com/office/drawing/2014/main" id="{24E2CE1D-7BFE-4226-B79D-05A8059CEA7B}"/>
                </a:ext>
              </a:extLst>
            </p:cNvPr>
            <p:cNvSpPr txBox="1"/>
            <p:nvPr/>
          </p:nvSpPr>
          <p:spPr>
            <a:xfrm>
              <a:off x="6886291" y="1483913"/>
              <a:ext cx="2957112" cy="425822"/>
            </a:xfrm>
            <a:prstGeom prst="rect">
              <a:avLst/>
            </a:prstGeom>
            <a:noFill/>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Recognition error rate</a:t>
              </a:r>
            </a:p>
          </p:txBody>
        </p:sp>
        <p:cxnSp>
          <p:nvCxnSpPr>
            <p:cNvPr id="4" name="Straight Arrow Connector 3">
              <a:extLst>
                <a:ext uri="{FF2B5EF4-FFF2-40B4-BE49-F238E27FC236}">
                  <a16:creationId xmlns:a16="http://schemas.microsoft.com/office/drawing/2014/main" id="{DC29C0BD-2A79-4B7B-ACF9-C95C5C89B783}"/>
                </a:ext>
              </a:extLst>
            </p:cNvPr>
            <p:cNvCxnSpPr>
              <a:cxnSpLocks/>
              <a:stCxn id="10" idx="1"/>
              <a:endCxn id="32" idx="0"/>
            </p:cNvCxnSpPr>
            <p:nvPr/>
          </p:nvCxnSpPr>
          <p:spPr>
            <a:xfrm flipH="1">
              <a:off x="4626316" y="1696824"/>
              <a:ext cx="2259975" cy="4110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97CB305-23F5-4A87-B15F-5DD3C3539789}"/>
                </a:ext>
              </a:extLst>
            </p:cNvPr>
            <p:cNvCxnSpPr>
              <a:cxnSpLocks/>
              <a:stCxn id="10" idx="1"/>
              <a:endCxn id="31" idx="0"/>
            </p:cNvCxnSpPr>
            <p:nvPr/>
          </p:nvCxnSpPr>
          <p:spPr>
            <a:xfrm flipH="1">
              <a:off x="5173911" y="1696824"/>
              <a:ext cx="1712380" cy="6784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A46025-18F4-4AB5-95AB-9DF7F5C5DAF3}"/>
                </a:ext>
              </a:extLst>
            </p:cNvPr>
            <p:cNvCxnSpPr>
              <a:cxnSpLocks/>
              <a:stCxn id="10" idx="1"/>
              <a:endCxn id="30" idx="0"/>
            </p:cNvCxnSpPr>
            <p:nvPr/>
          </p:nvCxnSpPr>
          <p:spPr>
            <a:xfrm flipH="1">
              <a:off x="5738504" y="1696824"/>
              <a:ext cx="1147787" cy="1909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8403749-04EC-4D4D-A735-BACAF8E7D9A3}"/>
                </a:ext>
              </a:extLst>
            </p:cNvPr>
            <p:cNvGrpSpPr/>
            <p:nvPr/>
          </p:nvGrpSpPr>
          <p:grpSpPr>
            <a:xfrm>
              <a:off x="4392198" y="2107836"/>
              <a:ext cx="3659602" cy="3357439"/>
              <a:chOff x="4392198" y="2107836"/>
              <a:chExt cx="3659602" cy="3357439"/>
            </a:xfrm>
          </p:grpSpPr>
          <p:sp>
            <p:nvSpPr>
              <p:cNvPr id="22" name="Rectangle: Rounded Corners 21">
                <a:extLst>
                  <a:ext uri="{FF2B5EF4-FFF2-40B4-BE49-F238E27FC236}">
                    <a16:creationId xmlns:a16="http://schemas.microsoft.com/office/drawing/2014/main" id="{248DBF81-9643-4ADF-8BC5-7117AA76EEAD}"/>
                  </a:ext>
                </a:extLst>
              </p:cNvPr>
              <p:cNvSpPr/>
              <p:nvPr/>
            </p:nvSpPr>
            <p:spPr>
              <a:xfrm>
                <a:off x="7560734" y="5211203"/>
                <a:ext cx="491066" cy="2540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0"/>
              </a:p>
            </p:txBody>
          </p:sp>
          <p:sp>
            <p:nvSpPr>
              <p:cNvPr id="25" name="Rectangle: Rounded Corners 24">
                <a:extLst>
                  <a:ext uri="{FF2B5EF4-FFF2-40B4-BE49-F238E27FC236}">
                    <a16:creationId xmlns:a16="http://schemas.microsoft.com/office/drawing/2014/main" id="{F7FFDB8F-A7AF-40A1-AD3B-FEA3224CC307}"/>
                  </a:ext>
                </a:extLst>
              </p:cNvPr>
              <p:cNvSpPr/>
              <p:nvPr/>
            </p:nvSpPr>
            <p:spPr>
              <a:xfrm>
                <a:off x="6655847" y="4735149"/>
                <a:ext cx="379953" cy="23905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0"/>
              </a:p>
            </p:txBody>
          </p:sp>
          <p:sp>
            <p:nvSpPr>
              <p:cNvPr id="26" name="Rectangle: Rounded Corners 25">
                <a:extLst>
                  <a:ext uri="{FF2B5EF4-FFF2-40B4-BE49-F238E27FC236}">
                    <a16:creationId xmlns:a16="http://schemas.microsoft.com/office/drawing/2014/main" id="{65071EF4-B8B1-4FD0-9CAE-514A437CE889}"/>
                  </a:ext>
                </a:extLst>
              </p:cNvPr>
              <p:cNvSpPr/>
              <p:nvPr/>
            </p:nvSpPr>
            <p:spPr>
              <a:xfrm>
                <a:off x="7057495" y="4848955"/>
                <a:ext cx="460905" cy="22669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0"/>
              </a:p>
            </p:txBody>
          </p:sp>
          <p:sp>
            <p:nvSpPr>
              <p:cNvPr id="29" name="Rectangle: Rounded Corners 28">
                <a:extLst>
                  <a:ext uri="{FF2B5EF4-FFF2-40B4-BE49-F238E27FC236}">
                    <a16:creationId xmlns:a16="http://schemas.microsoft.com/office/drawing/2014/main" id="{58D7A51F-3A20-47F1-9699-C13FC560E626}"/>
                  </a:ext>
                </a:extLst>
              </p:cNvPr>
              <p:cNvSpPr/>
              <p:nvPr/>
            </p:nvSpPr>
            <p:spPr>
              <a:xfrm>
                <a:off x="6105510" y="4231506"/>
                <a:ext cx="422290" cy="21179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0"/>
              </a:p>
            </p:txBody>
          </p:sp>
          <p:sp>
            <p:nvSpPr>
              <p:cNvPr id="30" name="Rectangle: Rounded Corners 29">
                <a:extLst>
                  <a:ext uri="{FF2B5EF4-FFF2-40B4-BE49-F238E27FC236}">
                    <a16:creationId xmlns:a16="http://schemas.microsoft.com/office/drawing/2014/main" id="{BF78A536-220C-4EA9-9533-3945FF07ACE2}"/>
                  </a:ext>
                </a:extLst>
              </p:cNvPr>
              <p:cNvSpPr/>
              <p:nvPr/>
            </p:nvSpPr>
            <p:spPr>
              <a:xfrm>
                <a:off x="5524939" y="3606614"/>
                <a:ext cx="427128" cy="24641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0"/>
              </a:p>
            </p:txBody>
          </p:sp>
          <p:sp>
            <p:nvSpPr>
              <p:cNvPr id="31" name="Rectangle: Rounded Corners 30">
                <a:extLst>
                  <a:ext uri="{FF2B5EF4-FFF2-40B4-BE49-F238E27FC236}">
                    <a16:creationId xmlns:a16="http://schemas.microsoft.com/office/drawing/2014/main" id="{D289EDA6-7DD7-42BE-A81B-27BB85F78342}"/>
                  </a:ext>
                </a:extLst>
              </p:cNvPr>
              <p:cNvSpPr/>
              <p:nvPr/>
            </p:nvSpPr>
            <p:spPr>
              <a:xfrm>
                <a:off x="4934892" y="2375280"/>
                <a:ext cx="478038" cy="2313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0"/>
              </a:p>
            </p:txBody>
          </p:sp>
          <p:sp>
            <p:nvSpPr>
              <p:cNvPr id="32" name="Rectangle: Rounded Corners 31">
                <a:extLst>
                  <a:ext uri="{FF2B5EF4-FFF2-40B4-BE49-F238E27FC236}">
                    <a16:creationId xmlns:a16="http://schemas.microsoft.com/office/drawing/2014/main" id="{AF9C30B0-B7F7-4F4A-8D29-E770A1B32B3F}"/>
                  </a:ext>
                </a:extLst>
              </p:cNvPr>
              <p:cNvSpPr/>
              <p:nvPr/>
            </p:nvSpPr>
            <p:spPr>
              <a:xfrm>
                <a:off x="4392198" y="2107836"/>
                <a:ext cx="468236" cy="2313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0"/>
              </a:p>
            </p:txBody>
          </p:sp>
        </p:grpSp>
      </p:grpSp>
      <p:sp>
        <p:nvSpPr>
          <p:cNvPr id="33" name="TextBox 32">
            <a:extLst>
              <a:ext uri="{FF2B5EF4-FFF2-40B4-BE49-F238E27FC236}">
                <a16:creationId xmlns:a16="http://schemas.microsoft.com/office/drawing/2014/main" id="{837460AA-0E7C-42A2-B570-D1EB2352BFE0}"/>
              </a:ext>
            </a:extLst>
          </p:cNvPr>
          <p:cNvSpPr txBox="1"/>
          <p:nvPr/>
        </p:nvSpPr>
        <p:spPr>
          <a:xfrm>
            <a:off x="295573" y="6525825"/>
            <a:ext cx="6413235" cy="276999"/>
          </a:xfrm>
          <a:prstGeom prst="rect">
            <a:avLst/>
          </a:prstGeom>
          <a:noFill/>
        </p:spPr>
        <p:txBody>
          <a:bodyPr wrap="square">
            <a:spAutoFit/>
          </a:bodyPr>
          <a:lstStyle/>
          <a:p>
            <a:r>
              <a:rPr lang="en-US" sz="1200" b="1" u="sng" dirty="0">
                <a:latin typeface="Times New Roman" panose="02020603050405020304" pitchFamily="18" charset="0"/>
                <a:cs typeface="Times New Roman" panose="02020603050405020304" pitchFamily="18" charset="0"/>
              </a:rPr>
              <a:t>Image Source:</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4"/>
              </a:rPr>
              <a:t>https://semiengineering.com/new-vision-technologies-for-real-world-applications/</a:t>
            </a:r>
            <a:r>
              <a:rPr lang="en-US" sz="1200" dirty="0">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0A7DDC76-1B92-44E4-9013-94ECD611B762}"/>
              </a:ext>
            </a:extLst>
          </p:cNvPr>
          <p:cNvSpPr txBox="1"/>
          <p:nvPr/>
        </p:nvSpPr>
        <p:spPr>
          <a:xfrm>
            <a:off x="7950095" y="4711510"/>
            <a:ext cx="3029676" cy="246221"/>
          </a:xfrm>
          <a:prstGeom prst="rect">
            <a:avLst/>
          </a:prstGeom>
          <a:noFill/>
        </p:spPr>
        <p:txBody>
          <a:bodyPr wrap="none" lIns="0" tIns="0" rIns="0" bIns="0">
            <a:spAutoFit/>
          </a:bodyPr>
          <a:lstStyle/>
          <a:p>
            <a:r>
              <a:rPr lang="en-US" sz="1600" b="1" i="0" dirty="0">
                <a:effectLst/>
                <a:latin typeface="Times New Roman" panose="02020603050405020304" pitchFamily="18" charset="0"/>
                <a:cs typeface="Times New Roman" panose="02020603050405020304" pitchFamily="18" charset="0"/>
              </a:rPr>
              <a:t>(</a:t>
            </a:r>
            <a:r>
              <a:rPr lang="en-US" sz="1600" b="1" i="0" dirty="0">
                <a:solidFill>
                  <a:srgbClr val="0000FF"/>
                </a:solidFill>
                <a:effectLst/>
                <a:latin typeface="Times New Roman" panose="02020603050405020304" pitchFamily="18" charset="0"/>
                <a:cs typeface="Times New Roman" panose="02020603050405020304" pitchFamily="18" charset="0"/>
              </a:rPr>
              <a:t>S</a:t>
            </a:r>
            <a:r>
              <a:rPr lang="en-US" sz="1600" b="1" i="0" dirty="0">
                <a:solidFill>
                  <a:srgbClr val="292929"/>
                </a:solidFill>
                <a:effectLst/>
                <a:latin typeface="Times New Roman" panose="02020603050405020304" pitchFamily="18" charset="0"/>
                <a:cs typeface="Times New Roman" panose="02020603050405020304" pitchFamily="18" charset="0"/>
              </a:rPr>
              <a:t>queeze-and-</a:t>
            </a:r>
            <a:r>
              <a:rPr lang="en-US" sz="1600" b="1" i="0" dirty="0">
                <a:solidFill>
                  <a:srgbClr val="0000FF"/>
                </a:solidFill>
                <a:effectLst/>
                <a:latin typeface="Times New Roman" panose="02020603050405020304" pitchFamily="18" charset="0"/>
                <a:cs typeface="Times New Roman" panose="02020603050405020304" pitchFamily="18" charset="0"/>
              </a:rPr>
              <a:t>E</a:t>
            </a:r>
            <a:r>
              <a:rPr lang="en-US" sz="1600" b="1" i="0" dirty="0">
                <a:solidFill>
                  <a:srgbClr val="292929"/>
                </a:solidFill>
                <a:effectLst/>
                <a:latin typeface="Times New Roman" panose="02020603050405020304" pitchFamily="18" charset="0"/>
                <a:cs typeface="Times New Roman" panose="02020603050405020304" pitchFamily="18" charset="0"/>
              </a:rPr>
              <a:t>xcitation </a:t>
            </a:r>
            <a:r>
              <a:rPr lang="en-US" sz="1600" b="1" i="0" dirty="0">
                <a:solidFill>
                  <a:srgbClr val="0000FF"/>
                </a:solidFill>
                <a:effectLst/>
                <a:latin typeface="Times New Roman" panose="02020603050405020304" pitchFamily="18" charset="0"/>
                <a:cs typeface="Times New Roman" panose="02020603050405020304" pitchFamily="18" charset="0"/>
              </a:rPr>
              <a:t>Net</a:t>
            </a:r>
            <a:r>
              <a:rPr lang="en-US" sz="1600" b="1" i="0" dirty="0">
                <a:solidFill>
                  <a:srgbClr val="292929"/>
                </a:solidFill>
                <a:effectLst/>
                <a:latin typeface="Times New Roman" panose="02020603050405020304" pitchFamily="18" charset="0"/>
                <a:cs typeface="Times New Roman" panose="02020603050405020304" pitchFamily="18" charset="0"/>
              </a:rPr>
              <a:t>work)</a:t>
            </a:r>
            <a:endParaRPr lang="en-US" sz="1600"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943559D-F1D0-4C7D-A4B8-ACFC053F4C69}"/>
              </a:ext>
            </a:extLst>
          </p:cNvPr>
          <p:cNvSpPr txBox="1"/>
          <p:nvPr/>
        </p:nvSpPr>
        <p:spPr>
          <a:xfrm>
            <a:off x="6386513" y="2365847"/>
            <a:ext cx="2696059" cy="338554"/>
          </a:xfrm>
          <a:prstGeom prst="rect">
            <a:avLst/>
          </a:prstGeom>
          <a:noFill/>
        </p:spPr>
        <p:txBody>
          <a:bodyPr wrap="none">
            <a:spAutoFit/>
          </a:bodyPr>
          <a:lstStyle/>
          <a:p>
            <a:pPr marL="0" marR="0" lvl="0" indent="0" algn="l" defTabSz="550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a:t>
            </a:r>
            <a:r>
              <a:rPr kumimoji="0" lang="en-US" sz="1600" b="1" i="0" u="none" strike="noStrike" kern="1200" cap="none" spc="0" normalizeH="0" baseline="0" noProof="0" dirty="0" err="1">
                <a:ln>
                  <a:noFill/>
                </a:ln>
                <a:solidFill>
                  <a:srgbClr val="0000FF"/>
                </a:solidFill>
                <a:effectLst/>
                <a:uLnTx/>
                <a:uFillTx/>
                <a:latin typeface="Times New Roman" panose="02020603050405020304" pitchFamily="18" charset="0"/>
                <a:ea typeface="+mn-ea"/>
                <a:cs typeface="Times New Roman" panose="02020603050405020304" pitchFamily="18" charset="0"/>
              </a:rPr>
              <a:t>Z</a:t>
            </a:r>
            <a:r>
              <a:rPr kumimoji="0" lang="en-US" sz="1600" b="1" i="0" u="none" strike="noStrike" kern="1200" cap="none" spc="0" normalizeH="0" baseline="0" noProof="0" dirty="0" err="1">
                <a:ln>
                  <a:noFill/>
                </a:ln>
                <a:solidFill>
                  <a:srgbClr val="292929"/>
                </a:solidFill>
                <a:effectLst/>
                <a:uLnTx/>
                <a:uFillTx/>
                <a:latin typeface="Times New Roman" panose="02020603050405020304" pitchFamily="18" charset="0"/>
                <a:ea typeface="+mn-ea"/>
                <a:cs typeface="Times New Roman" panose="02020603050405020304" pitchFamily="18" charset="0"/>
              </a:rPr>
              <a:t>eiler</a:t>
            </a:r>
            <a:r>
              <a:rPr kumimoji="0" lang="en-US" sz="1600" b="1" i="0" u="none" strike="noStrike" kern="1200" cap="none" spc="0" normalizeH="0" baseline="0" noProof="0" dirty="0">
                <a:ln>
                  <a:noFill/>
                </a:ln>
                <a:solidFill>
                  <a:srgbClr val="292929"/>
                </a:solidFill>
                <a:effectLst/>
                <a:uLnTx/>
                <a:uFillTx/>
                <a:latin typeface="Times New Roman" panose="02020603050405020304" pitchFamily="18" charset="0"/>
                <a:ea typeface="+mn-ea"/>
                <a:cs typeface="Times New Roman" panose="02020603050405020304" pitchFamily="18" charset="0"/>
              </a:rPr>
              <a:t> and </a:t>
            </a:r>
            <a:r>
              <a:rPr kumimoji="0" lang="en-US" sz="16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F</a:t>
            </a:r>
            <a:r>
              <a:rPr kumimoji="0" lang="en-US" sz="1600" b="1" i="0" u="none" strike="noStrike" kern="1200" cap="none" spc="0" normalizeH="0" baseline="0" noProof="0" dirty="0">
                <a:ln>
                  <a:noFill/>
                </a:ln>
                <a:solidFill>
                  <a:srgbClr val="292929"/>
                </a:solidFill>
                <a:effectLst/>
                <a:uLnTx/>
                <a:uFillTx/>
                <a:latin typeface="Times New Roman" panose="02020603050405020304" pitchFamily="18" charset="0"/>
                <a:ea typeface="+mn-ea"/>
                <a:cs typeface="Times New Roman" panose="02020603050405020304" pitchFamily="18" charset="0"/>
              </a:rPr>
              <a:t>ergus </a:t>
            </a:r>
            <a:r>
              <a:rPr kumimoji="0" lang="en-US" sz="16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Net</a:t>
            </a:r>
            <a:r>
              <a:rPr kumimoji="0" lang="en-US" sz="1600" b="1" i="0" u="none" strike="noStrike" kern="1200" cap="none" spc="0" normalizeH="0" baseline="0" noProof="0" dirty="0">
                <a:ln>
                  <a:noFill/>
                </a:ln>
                <a:solidFill>
                  <a:srgbClr val="292929"/>
                </a:solidFill>
                <a:effectLst/>
                <a:uLnTx/>
                <a:uFillTx/>
                <a:latin typeface="Times New Roman" panose="02020603050405020304" pitchFamily="18" charset="0"/>
                <a:ea typeface="+mn-ea"/>
                <a:cs typeface="Times New Roman" panose="02020603050405020304" pitchFamily="18" charset="0"/>
              </a:rPr>
              <a:t>work)</a:t>
            </a:r>
          </a:p>
        </p:txBody>
      </p:sp>
      <p:sp>
        <p:nvSpPr>
          <p:cNvPr id="23" name="TextBox 22">
            <a:extLst>
              <a:ext uri="{FF2B5EF4-FFF2-40B4-BE49-F238E27FC236}">
                <a16:creationId xmlns:a16="http://schemas.microsoft.com/office/drawing/2014/main" id="{68CEB8C0-2163-4967-B7A9-243009DE2066}"/>
              </a:ext>
            </a:extLst>
          </p:cNvPr>
          <p:cNvSpPr txBox="1"/>
          <p:nvPr/>
        </p:nvSpPr>
        <p:spPr>
          <a:xfrm>
            <a:off x="7141097" y="1285901"/>
            <a:ext cx="5013233" cy="646331"/>
          </a:xfrm>
          <a:prstGeom prst="rect">
            <a:avLst/>
          </a:prstGeom>
          <a:noFill/>
        </p:spPr>
        <p:txBody>
          <a:bodyPr wrap="square" lIns="0" tIns="0" rIns="0" bIns="0">
            <a:spAutoFit/>
          </a:bodyPr>
          <a:lstStyle/>
          <a:p>
            <a:r>
              <a:rPr lang="en-US" sz="2100" dirty="0">
                <a:latin typeface="Times New Roman" panose="02020603050405020304" pitchFamily="18" charset="0"/>
                <a:cs typeface="Times New Roman" panose="02020603050405020304" pitchFamily="18" charset="0"/>
              </a:rPr>
              <a:t>based on annual </a:t>
            </a:r>
            <a:r>
              <a:rPr lang="en-US" sz="2100" dirty="0">
                <a:solidFill>
                  <a:srgbClr val="0000FF"/>
                </a:solidFill>
                <a:latin typeface="Times New Roman" panose="02020603050405020304" pitchFamily="18" charset="0"/>
                <a:cs typeface="Times New Roman" panose="02020603050405020304" pitchFamily="18" charset="0"/>
              </a:rPr>
              <a:t>ImageNet Large Scale Visual Recognition Challenge </a:t>
            </a:r>
            <a:r>
              <a:rPr lang="en-US" sz="2100" dirty="0">
                <a:latin typeface="Times New Roman" panose="02020603050405020304" pitchFamily="18" charset="0"/>
                <a:cs typeface="Times New Roman" panose="02020603050405020304" pitchFamily="18" charset="0"/>
              </a:rPr>
              <a:t>(</a:t>
            </a:r>
            <a:r>
              <a:rPr lang="en-US" sz="2100" dirty="0">
                <a:solidFill>
                  <a:srgbClr val="FF0000"/>
                </a:solidFill>
                <a:latin typeface="Times New Roman" panose="02020603050405020304" pitchFamily="18" charset="0"/>
                <a:cs typeface="Times New Roman" panose="02020603050405020304" pitchFamily="18" charset="0"/>
              </a:rPr>
              <a:t>ILSVRC</a:t>
            </a:r>
            <a:r>
              <a:rPr lang="en-US" sz="2100" dirty="0">
                <a:latin typeface="Times New Roman" panose="02020603050405020304" pitchFamily="18" charset="0"/>
                <a:cs typeface="Times New Roman" panose="02020603050405020304" pitchFamily="18" charset="0"/>
              </a:rPr>
              <a:t>) contest</a:t>
            </a:r>
            <a:endParaRPr lang="en-US" sz="2100" dirty="0"/>
          </a:p>
        </p:txBody>
      </p:sp>
    </p:spTree>
    <p:extLst>
      <p:ext uri="{BB962C8B-B14F-4D97-AF65-F5344CB8AC3E}">
        <p14:creationId xmlns:p14="http://schemas.microsoft.com/office/powerpoint/2010/main" val="372436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 Design: </a:t>
            </a:r>
            <a:r>
              <a:rPr lang="en-US" sz="48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Loss Function</a:t>
            </a:r>
          </a:p>
        </p:txBody>
      </p:sp>
      <p:sp>
        <p:nvSpPr>
          <p:cNvPr id="5" name="TextBox 4">
            <a:extLst>
              <a:ext uri="{FF2B5EF4-FFF2-40B4-BE49-F238E27FC236}">
                <a16:creationId xmlns:a16="http://schemas.microsoft.com/office/drawing/2014/main" id="{F542351F-5907-4608-9DA0-50A299430B00}"/>
              </a:ext>
            </a:extLst>
          </p:cNvPr>
          <p:cNvSpPr txBox="1"/>
          <p:nvPr/>
        </p:nvSpPr>
        <p:spPr>
          <a:xfrm>
            <a:off x="603315" y="1877657"/>
            <a:ext cx="6127422" cy="4324838"/>
          </a:xfrm>
          <a:prstGeom prst="rect">
            <a:avLst/>
          </a:prstGeom>
          <a:noFill/>
        </p:spPr>
        <p:txBody>
          <a:bodyPr wrap="square">
            <a:spAutoFit/>
          </a:bodyPr>
          <a:lstStyle/>
          <a:p>
            <a:pPr marL="342900" marR="0" lvl="0" indent="-342900" algn="l" defTabSz="550377" rtl="0" eaLnBrk="1" fontAlgn="auto" latinLnBrk="0" hangingPunct="1">
              <a:lnSpc>
                <a:spcPct val="100000"/>
              </a:lnSpc>
              <a:spcBef>
                <a:spcPts val="0"/>
              </a:spcBef>
              <a:spcAft>
                <a:spcPts val="1200"/>
              </a:spcAft>
              <a:buClr>
                <a:srgbClr val="FF0000"/>
              </a:buClr>
              <a:buSzTx/>
              <a:buFont typeface="Wingdings" panose="05000000000000000000" pitchFamily="2" charset="2"/>
              <a:buChar char="Ø"/>
              <a:tabLst/>
              <a:defRPr/>
            </a:pP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Mean Squared Error (</a:t>
            </a:r>
            <a:r>
              <a:rPr kumimoji="0" lang="en-US" sz="2167"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MSE</a:t>
            </a: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550377" rtl="0" eaLnBrk="1" fontAlgn="auto" latinLnBrk="0" hangingPunct="1">
              <a:lnSpc>
                <a:spcPct val="100000"/>
              </a:lnSpc>
              <a:spcBef>
                <a:spcPts val="0"/>
              </a:spcBef>
              <a:spcAft>
                <a:spcPts val="1200"/>
              </a:spcAft>
              <a:buClr>
                <a:srgbClr val="FF0000"/>
              </a:buClr>
              <a:buSzTx/>
              <a:buFont typeface="Wingdings" panose="05000000000000000000" pitchFamily="2" charset="2"/>
              <a:buChar char="Ø"/>
              <a:tabLst/>
              <a:defRPr/>
            </a:pP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Mean Squared Logarithmic Error (</a:t>
            </a:r>
            <a:r>
              <a:rPr kumimoji="0" lang="en-US" sz="2167"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MSLE</a:t>
            </a: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550377" rtl="0" eaLnBrk="1" fontAlgn="auto" latinLnBrk="0" hangingPunct="1">
              <a:lnSpc>
                <a:spcPct val="100000"/>
              </a:lnSpc>
              <a:spcBef>
                <a:spcPts val="0"/>
              </a:spcBef>
              <a:spcAft>
                <a:spcPts val="1200"/>
              </a:spcAft>
              <a:buClr>
                <a:srgbClr val="FF0000"/>
              </a:buClr>
              <a:buSzTx/>
              <a:buFont typeface="Wingdings" panose="05000000000000000000" pitchFamily="2" charset="2"/>
              <a:buChar char="Ø"/>
              <a:tabLst/>
              <a:defRPr/>
            </a:pP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Mean Absolute Error (</a:t>
            </a:r>
            <a:r>
              <a:rPr kumimoji="0" lang="en-US" sz="2167"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MAE</a:t>
            </a: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550377" rtl="0" eaLnBrk="1" fontAlgn="auto" latinLnBrk="0" hangingPunct="1">
              <a:lnSpc>
                <a:spcPct val="100000"/>
              </a:lnSpc>
              <a:spcBef>
                <a:spcPts val="0"/>
              </a:spcBef>
              <a:spcAft>
                <a:spcPts val="1200"/>
              </a:spcAft>
              <a:buClr>
                <a:srgbClr val="FF0000"/>
              </a:buClr>
              <a:buSzTx/>
              <a:buFont typeface="Wingdings" panose="05000000000000000000" pitchFamily="2" charset="2"/>
              <a:buChar char="Ø"/>
              <a:tabLst/>
              <a:defRPr/>
            </a:pP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Binary Cross Entropy (</a:t>
            </a:r>
            <a:r>
              <a:rPr kumimoji="0" lang="en-US" sz="2167"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BCE</a:t>
            </a: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550377" rtl="0" eaLnBrk="1" fontAlgn="auto" latinLnBrk="0" hangingPunct="1">
              <a:lnSpc>
                <a:spcPct val="100000"/>
              </a:lnSpc>
              <a:spcBef>
                <a:spcPts val="0"/>
              </a:spcBef>
              <a:spcAft>
                <a:spcPts val="1200"/>
              </a:spcAft>
              <a:buClr>
                <a:srgbClr val="FF0000"/>
              </a:buClr>
              <a:buSzTx/>
              <a:buFont typeface="Wingdings" panose="05000000000000000000" pitchFamily="2" charset="2"/>
              <a:buChar char="Ø"/>
              <a:tabLst/>
              <a:defRPr/>
            </a:pP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Hinge</a:t>
            </a:r>
          </a:p>
          <a:p>
            <a:pPr marL="342900" marR="0" lvl="0" indent="-342900" algn="l" defTabSz="550377" rtl="0" eaLnBrk="1" fontAlgn="auto" latinLnBrk="0" hangingPunct="1">
              <a:lnSpc>
                <a:spcPct val="100000"/>
              </a:lnSpc>
              <a:spcBef>
                <a:spcPts val="0"/>
              </a:spcBef>
              <a:spcAft>
                <a:spcPts val="1200"/>
              </a:spcAft>
              <a:buClr>
                <a:srgbClr val="FF0000"/>
              </a:buClr>
              <a:buSzTx/>
              <a:buFont typeface="Wingdings" panose="05000000000000000000" pitchFamily="2" charset="2"/>
              <a:buChar char="Ø"/>
              <a:tabLst/>
              <a:defRPr/>
            </a:pP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Squared Hinge</a:t>
            </a:r>
          </a:p>
          <a:p>
            <a:pPr marL="342900" marR="0" lvl="0" indent="-342900" algn="l" defTabSz="550377" rtl="0" eaLnBrk="1" fontAlgn="auto" latinLnBrk="0" hangingPunct="1">
              <a:lnSpc>
                <a:spcPct val="100000"/>
              </a:lnSpc>
              <a:spcBef>
                <a:spcPts val="0"/>
              </a:spcBef>
              <a:spcAft>
                <a:spcPts val="1200"/>
              </a:spcAft>
              <a:buClr>
                <a:srgbClr val="FF0000"/>
              </a:buClr>
              <a:buSzTx/>
              <a:buFont typeface="Wingdings" panose="05000000000000000000" pitchFamily="2" charset="2"/>
              <a:buChar char="Ø"/>
              <a:tabLst/>
              <a:defRPr/>
            </a:pP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Categorical Cross Entropy (</a:t>
            </a:r>
            <a:r>
              <a:rPr kumimoji="0" lang="en-US" sz="2167"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CCE</a:t>
            </a: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550377" rtl="0" eaLnBrk="1" fontAlgn="auto" latinLnBrk="0" hangingPunct="1">
              <a:lnSpc>
                <a:spcPct val="100000"/>
              </a:lnSpc>
              <a:spcBef>
                <a:spcPts val="0"/>
              </a:spcBef>
              <a:spcAft>
                <a:spcPts val="1200"/>
              </a:spcAft>
              <a:buClr>
                <a:srgbClr val="FF0000"/>
              </a:buClr>
              <a:buSzTx/>
              <a:buFont typeface="Wingdings" panose="05000000000000000000" pitchFamily="2" charset="2"/>
              <a:buChar char="Ø"/>
              <a:tabLst/>
              <a:defRPr/>
            </a:pP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Sparse </a:t>
            </a:r>
            <a:r>
              <a:rPr kumimoji="0" lang="en-US" sz="2167"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CCE</a:t>
            </a: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167"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SCCE</a:t>
            </a:r>
            <a:r>
              <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550377" rtl="0" eaLnBrk="1" fontAlgn="auto" latinLnBrk="0" hangingPunct="1">
              <a:lnSpc>
                <a:spcPct val="100000"/>
              </a:lnSpc>
              <a:spcBef>
                <a:spcPts val="0"/>
              </a:spcBef>
              <a:spcAft>
                <a:spcPts val="1200"/>
              </a:spcAft>
              <a:buClr>
                <a:srgbClr val="FF0000"/>
              </a:buClr>
              <a:buSzTx/>
              <a:buFont typeface="Wingdings" panose="05000000000000000000" pitchFamily="2" charset="2"/>
              <a:buChar char="Ø"/>
              <a:tabLst/>
              <a:defRPr/>
            </a:pPr>
            <a:r>
              <a:rPr kumimoji="0" lang="en-US" sz="2167" b="0" i="0" u="none" strike="noStrike" kern="1200" cap="none" spc="0" normalizeH="0" baseline="0" noProof="0" dirty="0" err="1">
                <a:ln>
                  <a:noFill/>
                </a:ln>
                <a:solidFill>
                  <a:srgbClr val="0A0A0A"/>
                </a:solidFill>
                <a:effectLst/>
                <a:uLnTx/>
                <a:uFillTx/>
                <a:latin typeface="Playfair Display" panose="00000500000000000000" pitchFamily="2" charset="0"/>
                <a:ea typeface="+mn-ea"/>
                <a:cs typeface="+mn-cs"/>
              </a:rPr>
              <a:t>Kullback</a:t>
            </a:r>
            <a:r>
              <a:rPr kumimoji="0" lang="en-US" sz="2167" b="0" i="0" u="none" strike="noStrike" kern="1200" cap="none" spc="0" normalizeH="0" baseline="0" noProof="0" dirty="0">
                <a:ln>
                  <a:noFill/>
                </a:ln>
                <a:solidFill>
                  <a:srgbClr val="0A0A0A"/>
                </a:solidFill>
                <a:effectLst/>
                <a:uLnTx/>
                <a:uFillTx/>
                <a:latin typeface="Playfair Display" panose="00000500000000000000" pitchFamily="2" charset="0"/>
                <a:ea typeface="+mn-ea"/>
                <a:cs typeface="+mn-cs"/>
              </a:rPr>
              <a:t> </a:t>
            </a:r>
            <a:r>
              <a:rPr kumimoji="0" lang="en-US" sz="2167" b="0" i="0" u="none" strike="noStrike" kern="1200" cap="none" spc="0" normalizeH="0" baseline="0" noProof="0" dirty="0" err="1">
                <a:ln>
                  <a:noFill/>
                </a:ln>
                <a:solidFill>
                  <a:srgbClr val="0A0A0A"/>
                </a:solidFill>
                <a:effectLst/>
                <a:uLnTx/>
                <a:uFillTx/>
                <a:latin typeface="Playfair Display" panose="00000500000000000000" pitchFamily="2" charset="0"/>
                <a:ea typeface="+mn-ea"/>
                <a:cs typeface="+mn-cs"/>
              </a:rPr>
              <a:t>Leibler</a:t>
            </a:r>
            <a:r>
              <a:rPr kumimoji="0" lang="en-US" sz="2167" b="0" i="0" u="none" strike="noStrike" kern="1200" cap="none" spc="0" normalizeH="0" baseline="0" noProof="0" dirty="0">
                <a:ln>
                  <a:noFill/>
                </a:ln>
                <a:solidFill>
                  <a:srgbClr val="0A0A0A"/>
                </a:solidFill>
                <a:effectLst/>
                <a:uLnTx/>
                <a:uFillTx/>
                <a:latin typeface="Playfair Display" panose="00000500000000000000" pitchFamily="2" charset="0"/>
                <a:ea typeface="+mn-ea"/>
                <a:cs typeface="+mn-cs"/>
              </a:rPr>
              <a:t> (</a:t>
            </a:r>
            <a:r>
              <a:rPr kumimoji="0" lang="en-US" sz="2167" b="0" i="0" u="none" strike="noStrike" kern="1200" cap="none" spc="0" normalizeH="0" baseline="0" noProof="0" dirty="0">
                <a:ln>
                  <a:noFill/>
                </a:ln>
                <a:solidFill>
                  <a:srgbClr val="FF0000"/>
                </a:solidFill>
                <a:effectLst/>
                <a:uLnTx/>
                <a:uFillTx/>
                <a:latin typeface="Playfair Display" panose="00000500000000000000" pitchFamily="2" charset="0"/>
                <a:ea typeface="+mn-ea"/>
                <a:cs typeface="+mn-cs"/>
              </a:rPr>
              <a:t>KL</a:t>
            </a:r>
            <a:r>
              <a:rPr kumimoji="0" lang="en-US" sz="2167" b="0" i="0" u="none" strike="noStrike" kern="1200" cap="none" spc="0" normalizeH="0" baseline="0" noProof="0" dirty="0">
                <a:ln>
                  <a:noFill/>
                </a:ln>
                <a:solidFill>
                  <a:srgbClr val="0A0A0A"/>
                </a:solidFill>
                <a:effectLst/>
                <a:uLnTx/>
                <a:uFillTx/>
                <a:latin typeface="Playfair Display" panose="00000500000000000000" pitchFamily="2" charset="0"/>
                <a:ea typeface="+mn-ea"/>
                <a:cs typeface="+mn-cs"/>
              </a:rPr>
              <a:t>)</a:t>
            </a:r>
            <a:endParaRPr kumimoji="0" lang="en-US" sz="2167"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 name="Content Placeholder 2">
            <a:extLst>
              <a:ext uri="{FF2B5EF4-FFF2-40B4-BE49-F238E27FC236}">
                <a16:creationId xmlns:a16="http://schemas.microsoft.com/office/drawing/2014/main" id="{AB4FD157-4ADA-4220-8525-D93C2CB8C4F5}"/>
              </a:ext>
            </a:extLst>
          </p:cNvPr>
          <p:cNvSpPr>
            <a:spLocks noGrp="1"/>
          </p:cNvSpPr>
          <p:nvPr>
            <p:ph idx="1"/>
          </p:nvPr>
        </p:nvSpPr>
        <p:spPr>
          <a:xfrm>
            <a:off x="182880" y="1005840"/>
            <a:ext cx="11830742" cy="960263"/>
          </a:xfrm>
        </p:spPr>
        <p:txBody>
          <a:bodyPr wrap="square" lIns="0" tIns="0" rIns="0" bIns="182880">
            <a:spAutoFit/>
          </a:bodyPr>
          <a:lstStyle/>
          <a:p>
            <a:pPr marL="461963" indent="-461963" algn="just">
              <a:buClr>
                <a:srgbClr val="234CF9"/>
              </a:buClr>
              <a:buSzPct val="850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During learning, an </a:t>
            </a:r>
            <a:r>
              <a:rPr lang="en-US" dirty="0">
                <a:solidFill>
                  <a:srgbClr val="0000FF"/>
                </a:solidFill>
                <a:latin typeface="Times New Roman" panose="02020603050405020304" pitchFamily="18" charset="0"/>
                <a:cs typeface="Times New Roman" panose="02020603050405020304" pitchFamily="18" charset="0"/>
              </a:rPr>
              <a:t>optimization</a:t>
            </a:r>
            <a:r>
              <a:rPr lang="en-US" dirty="0">
                <a:latin typeface="Times New Roman" panose="02020603050405020304" pitchFamily="18" charset="0"/>
                <a:cs typeface="Times New Roman" panose="02020603050405020304" pitchFamily="18" charset="0"/>
              </a:rPr>
              <a:t> strategy is used to </a:t>
            </a:r>
            <a:r>
              <a:rPr lang="en-US" dirty="0">
                <a:solidFill>
                  <a:srgbClr val="FF0000"/>
                </a:solidFill>
                <a:latin typeface="Times New Roman" panose="02020603050405020304" pitchFamily="18" charset="0"/>
                <a:cs typeface="Times New Roman" panose="02020603050405020304" pitchFamily="18" charset="0"/>
              </a:rPr>
              <a:t>minimize</a:t>
            </a:r>
            <a:r>
              <a:rPr lang="en-US" dirty="0">
                <a:latin typeface="Times New Roman" panose="02020603050405020304" pitchFamily="18" charset="0"/>
                <a:cs typeface="Times New Roman" panose="02020603050405020304" pitchFamily="18" charset="0"/>
              </a:rPr>
              <a:t> error (</a:t>
            </a:r>
            <a:r>
              <a:rPr lang="en-US" i="1" dirty="0">
                <a:solidFill>
                  <a:srgbClr val="FF0000"/>
                </a:solidFill>
                <a:latin typeface="Times New Roman" panose="02020603050405020304" pitchFamily="18" charset="0"/>
                <a:cs typeface="Times New Roman" panose="02020603050405020304" pitchFamily="18" charset="0"/>
              </a:rPr>
              <a:t>loss</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or</a:t>
            </a:r>
            <a:r>
              <a:rPr lang="en-US" i="1" dirty="0">
                <a:latin typeface="Times New Roman" panose="02020603050405020304" pitchFamily="18" charset="0"/>
                <a:cs typeface="Times New Roman" panose="02020603050405020304" pitchFamily="18" charset="0"/>
              </a:rPr>
              <a:t> </a:t>
            </a:r>
            <a:r>
              <a:rPr lang="en-US" i="1" dirty="0">
                <a:solidFill>
                  <a:srgbClr val="0000FF"/>
                </a:solidFill>
                <a:latin typeface="Times New Roman" panose="02020603050405020304" pitchFamily="18" charset="0"/>
                <a:cs typeface="Times New Roman" panose="02020603050405020304" pitchFamily="18" charset="0"/>
              </a:rPr>
              <a:t>cost</a:t>
            </a:r>
            <a:r>
              <a:rPr lang="en-US" dirty="0">
                <a:latin typeface="Times New Roman" panose="02020603050405020304" pitchFamily="18" charset="0"/>
                <a:cs typeface="Times New Roman" panose="02020603050405020304" pitchFamily="18" charset="0"/>
              </a:rPr>
              <a:t>) </a:t>
            </a:r>
            <a:r>
              <a:rPr lang="en-US" i="1" dirty="0">
                <a:solidFill>
                  <a:srgbClr val="199819"/>
                </a:solidFill>
                <a:latin typeface="Times New Roman" panose="02020603050405020304" pitchFamily="18" charset="0"/>
                <a:cs typeface="Times New Roman" panose="02020603050405020304" pitchFamily="18" charset="0"/>
              </a:rPr>
              <a:t>function</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 the network. </a:t>
            </a:r>
          </a:p>
        </p:txBody>
      </p:sp>
      <p:sp>
        <p:nvSpPr>
          <p:cNvPr id="7" name="Rectangle: Rounded Corners 6">
            <a:extLst>
              <a:ext uri="{FF2B5EF4-FFF2-40B4-BE49-F238E27FC236}">
                <a16:creationId xmlns:a16="http://schemas.microsoft.com/office/drawing/2014/main" id="{7A20A894-3616-4FE5-A853-0BE42BAD0BDD}"/>
              </a:ext>
            </a:extLst>
          </p:cNvPr>
          <p:cNvSpPr/>
          <p:nvPr/>
        </p:nvSpPr>
        <p:spPr>
          <a:xfrm>
            <a:off x="969113" y="1877658"/>
            <a:ext cx="4842808" cy="1376078"/>
          </a:xfrm>
          <a:prstGeom prst="roundRect">
            <a:avLst/>
          </a:prstGeom>
          <a:noFill/>
          <a:ln w="38100">
            <a:solidFill>
              <a:srgbClr val="234C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0377"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1ECE6BA-951C-416C-AAC5-26F7D30DA56B}"/>
              </a:ext>
            </a:extLst>
          </p:cNvPr>
          <p:cNvSpPr txBox="1"/>
          <p:nvPr/>
        </p:nvSpPr>
        <p:spPr>
          <a:xfrm>
            <a:off x="5844307" y="2214881"/>
            <a:ext cx="1543821" cy="759310"/>
          </a:xfrm>
          <a:prstGeom prst="rect">
            <a:avLst/>
          </a:prstGeom>
          <a:noFill/>
        </p:spPr>
        <p:txBody>
          <a:bodyPr wrap="none">
            <a:spAutoFit/>
          </a:bodyPr>
          <a:lstStyle/>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r>
              <a:rPr kumimoji="0" lang="en-US" sz="2167"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Regression </a:t>
            </a:r>
          </a:p>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r>
              <a:rPr kumimoji="0" lang="en-US" sz="2167"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Problems </a:t>
            </a:r>
          </a:p>
        </p:txBody>
      </p:sp>
      <p:sp>
        <p:nvSpPr>
          <p:cNvPr id="10" name="Rectangle: Rounded Corners 9">
            <a:extLst>
              <a:ext uri="{FF2B5EF4-FFF2-40B4-BE49-F238E27FC236}">
                <a16:creationId xmlns:a16="http://schemas.microsoft.com/office/drawing/2014/main" id="{B95C9AD5-84B5-49CF-A691-9BC38BF8229B}"/>
              </a:ext>
            </a:extLst>
          </p:cNvPr>
          <p:cNvSpPr/>
          <p:nvPr/>
        </p:nvSpPr>
        <p:spPr>
          <a:xfrm>
            <a:off x="969113" y="3378570"/>
            <a:ext cx="4842808" cy="13760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0377"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91E1DA-333D-4D91-8B6B-2657CCA9F405}"/>
              </a:ext>
            </a:extLst>
          </p:cNvPr>
          <p:cNvSpPr txBox="1"/>
          <p:nvPr/>
        </p:nvSpPr>
        <p:spPr>
          <a:xfrm>
            <a:off x="5798151" y="3460215"/>
            <a:ext cx="1938390" cy="1092800"/>
          </a:xfrm>
          <a:prstGeom prst="rect">
            <a:avLst/>
          </a:prstGeom>
          <a:noFill/>
        </p:spPr>
        <p:txBody>
          <a:bodyPr wrap="square">
            <a:spAutoFit/>
          </a:bodyPr>
          <a:lstStyle/>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r>
              <a:rPr kumimoji="0" lang="en-US" sz="2167"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Binary Classification</a:t>
            </a:r>
          </a:p>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r>
              <a:rPr kumimoji="0" lang="en-US" sz="2167"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Problems</a:t>
            </a:r>
          </a:p>
        </p:txBody>
      </p:sp>
      <p:sp>
        <p:nvSpPr>
          <p:cNvPr id="12" name="TextBox 11">
            <a:extLst>
              <a:ext uri="{FF2B5EF4-FFF2-40B4-BE49-F238E27FC236}">
                <a16:creationId xmlns:a16="http://schemas.microsoft.com/office/drawing/2014/main" id="{3CB83FA4-509C-477B-ABDE-5F37BB0AA0D7}"/>
              </a:ext>
            </a:extLst>
          </p:cNvPr>
          <p:cNvSpPr txBox="1"/>
          <p:nvPr/>
        </p:nvSpPr>
        <p:spPr>
          <a:xfrm>
            <a:off x="5705573" y="4967386"/>
            <a:ext cx="1945829" cy="1092800"/>
          </a:xfrm>
          <a:prstGeom prst="rect">
            <a:avLst/>
          </a:prstGeom>
          <a:noFill/>
        </p:spPr>
        <p:txBody>
          <a:bodyPr wrap="square">
            <a:spAutoFit/>
          </a:bodyPr>
          <a:lstStyle/>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r>
              <a:rPr kumimoji="0" lang="en-US" sz="2167"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Multiclass </a:t>
            </a:r>
          </a:p>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r>
              <a:rPr kumimoji="0" lang="en-US" sz="2167"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Classification</a:t>
            </a:r>
          </a:p>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r>
              <a:rPr kumimoji="0" lang="en-US" sz="2167"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Problems</a:t>
            </a:r>
          </a:p>
        </p:txBody>
      </p:sp>
      <p:sp>
        <p:nvSpPr>
          <p:cNvPr id="13" name="Rectangle: Rounded Corners 12">
            <a:extLst>
              <a:ext uri="{FF2B5EF4-FFF2-40B4-BE49-F238E27FC236}">
                <a16:creationId xmlns:a16="http://schemas.microsoft.com/office/drawing/2014/main" id="{23CE3597-6D1A-4D24-9152-E4B86EB060E0}"/>
              </a:ext>
            </a:extLst>
          </p:cNvPr>
          <p:cNvSpPr/>
          <p:nvPr/>
        </p:nvSpPr>
        <p:spPr>
          <a:xfrm>
            <a:off x="969113" y="4827019"/>
            <a:ext cx="4842808" cy="1331185"/>
          </a:xfrm>
          <a:prstGeom prst="roundRect">
            <a:avLst/>
          </a:prstGeom>
          <a:noFill/>
          <a:ln w="38100">
            <a:solidFill>
              <a:srgbClr val="199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0377"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4" name="Slide Number Placeholder 16">
            <a:extLst>
              <a:ext uri="{FF2B5EF4-FFF2-40B4-BE49-F238E27FC236}">
                <a16:creationId xmlns:a16="http://schemas.microsoft.com/office/drawing/2014/main" id="{4ABB4EC5-E19D-4E2F-9D5E-1A54B93E834E}"/>
              </a:ext>
            </a:extLst>
          </p:cNvPr>
          <p:cNvSpPr>
            <a:spLocks noGrp="1"/>
          </p:cNvSpPr>
          <p:nvPr>
            <p:ph type="sldNum" sz="quarter" idx="12"/>
          </p:nvPr>
        </p:nvSpPr>
        <p:spPr>
          <a:xfrm>
            <a:off x="11638720" y="6440332"/>
            <a:ext cx="463732" cy="365125"/>
          </a:xfrm>
        </p:spPr>
        <p:txBody>
          <a:bodyPr/>
          <a:lstStyle/>
          <a:p>
            <a:pPr marL="0" marR="0" lvl="0" indent="0" algn="r" defTabSz="550377" rtl="0" eaLnBrk="1" fontAlgn="auto" latinLnBrk="0" hangingPunct="1">
              <a:lnSpc>
                <a:spcPct val="100000"/>
              </a:lnSpc>
              <a:spcBef>
                <a:spcPts val="0"/>
              </a:spcBef>
              <a:spcAft>
                <a:spcPts val="0"/>
              </a:spcAft>
              <a:buClrTx/>
              <a:buSzTx/>
              <a:buFontTx/>
              <a:buNone/>
              <a:tabLst/>
              <a:defRPr/>
            </a:pPr>
            <a:fld id="{8D85F329-02EE-4F4A-8B74-A22642379FE5}" type="slidenum">
              <a:rPr kumimoji="0" lang="en-US" sz="168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pPr marL="0" marR="0" lvl="0" indent="0" algn="r" defTabSz="550377" rtl="0" eaLnBrk="1" fontAlgn="auto" latinLnBrk="0" hangingPunct="1">
                <a:lnSpc>
                  <a:spcPct val="100000"/>
                </a:lnSpc>
                <a:spcBef>
                  <a:spcPts val="0"/>
                </a:spcBef>
                <a:spcAft>
                  <a:spcPts val="0"/>
                </a:spcAft>
                <a:buClrTx/>
                <a:buSzTx/>
                <a:buFontTx/>
                <a:buNone/>
                <a:tabLst/>
                <a:defRPr/>
              </a:pPr>
              <a:t>35</a:t>
            </a:fld>
            <a:endParaRPr kumimoji="0" lang="en-US" sz="168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4" name="Picture 13">
            <a:extLst>
              <a:ext uri="{FF2B5EF4-FFF2-40B4-BE49-F238E27FC236}">
                <a16:creationId xmlns:a16="http://schemas.microsoft.com/office/drawing/2014/main" id="{64B57780-8C2F-41FF-A275-97D0D48D5CAC}"/>
              </a:ext>
            </a:extLst>
          </p:cNvPr>
          <p:cNvPicPr>
            <a:picLocks noChangeAspect="1"/>
          </p:cNvPicPr>
          <p:nvPr/>
        </p:nvPicPr>
        <p:blipFill rotWithShape="1">
          <a:blip r:embed="rId3"/>
          <a:srcRect t="6769" b="13083"/>
          <a:stretch/>
        </p:blipFill>
        <p:spPr>
          <a:xfrm>
            <a:off x="8121758" y="1733621"/>
            <a:ext cx="3891864" cy="2003573"/>
          </a:xfrm>
          <a:prstGeom prst="rect">
            <a:avLst/>
          </a:prstGeom>
        </p:spPr>
      </p:pic>
      <p:sp>
        <p:nvSpPr>
          <p:cNvPr id="15" name="TextBox 14">
            <a:extLst>
              <a:ext uri="{FF2B5EF4-FFF2-40B4-BE49-F238E27FC236}">
                <a16:creationId xmlns:a16="http://schemas.microsoft.com/office/drawing/2014/main" id="{7A9CD7EF-FFEC-4B0E-891C-FCB226A153EE}"/>
              </a:ext>
            </a:extLst>
          </p:cNvPr>
          <p:cNvSpPr txBox="1"/>
          <p:nvPr/>
        </p:nvSpPr>
        <p:spPr>
          <a:xfrm>
            <a:off x="10100813" y="4284042"/>
            <a:ext cx="1762021" cy="2123658"/>
          </a:xfrm>
          <a:prstGeom prst="rect">
            <a:avLst/>
          </a:prstGeom>
          <a:noFill/>
        </p:spPr>
        <p:txBody>
          <a:bodyPr wrap="none">
            <a:spAutoFit/>
          </a:bodyPr>
          <a:lstStyle/>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r>
              <a:rPr kumimoji="0" lang="en-US" sz="1800" b="1" i="0" u="none" strike="noStrike" kern="1200" cap="none" spc="0" normalizeH="0" baseline="0" noProof="0" dirty="0">
                <a:ln>
                  <a:noFill/>
                </a:ln>
                <a:solidFill>
                  <a:srgbClr val="234CF9"/>
                </a:solidFill>
                <a:effectLst/>
                <a:uLnTx/>
                <a:uFillTx/>
                <a:latin typeface="Times New Roman" panose="02020603050405020304" pitchFamily="18" charset="0"/>
                <a:cs typeface="Times New Roman" panose="02020603050405020304" pitchFamily="18" charset="0"/>
              </a:rPr>
              <a:t>Estimate loss</a:t>
            </a:r>
          </a:p>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endParaRPr kumimoji="0" lang="en-US" sz="1800" b="1" i="0" u="none" strike="noStrike" kern="1200" cap="none" spc="0" normalizeH="0" baseline="0" noProof="0" dirty="0">
              <a:ln>
                <a:noFill/>
              </a:ln>
              <a:solidFill>
                <a:srgbClr val="234CF9"/>
              </a:solidFill>
              <a:effectLst/>
              <a:uLnTx/>
              <a:uFillTx/>
              <a:latin typeface="Times New Roman" panose="02020603050405020304" pitchFamily="18" charset="0"/>
              <a:cs typeface="Times New Roman" panose="02020603050405020304" pitchFamily="18" charset="0"/>
            </a:endParaRPr>
          </a:p>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endParaRPr kumimoji="0" lang="en-US" sz="1200" b="1" i="0" u="none" strike="noStrike" kern="1200" cap="none" spc="0" normalizeH="0" baseline="0" noProof="0" dirty="0">
              <a:ln>
                <a:noFill/>
              </a:ln>
              <a:solidFill>
                <a:srgbClr val="234CF9"/>
              </a:solidFill>
              <a:effectLst/>
              <a:uLnTx/>
              <a:uFillTx/>
              <a:latin typeface="Times New Roman" panose="02020603050405020304" pitchFamily="18" charset="0"/>
              <a:cs typeface="Times New Roman" panose="02020603050405020304" pitchFamily="18" charset="0"/>
            </a:endParaRPr>
          </a:p>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r>
              <a:rPr lang="en-US" sz="1800" b="1" dirty="0">
                <a:solidFill>
                  <a:srgbClr val="234CF9"/>
                </a:solidFill>
                <a:latin typeface="Times New Roman" panose="02020603050405020304" pitchFamily="18" charset="0"/>
                <a:cs typeface="Times New Roman" panose="02020603050405020304" pitchFamily="18" charset="0"/>
              </a:rPr>
              <a:t>Update weights </a:t>
            </a:r>
          </a:p>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endParaRPr lang="en-US" sz="1600" b="1" dirty="0">
              <a:solidFill>
                <a:srgbClr val="234CF9"/>
              </a:solidFill>
              <a:latin typeface="Times New Roman" panose="02020603050405020304" pitchFamily="18" charset="0"/>
              <a:cs typeface="Times New Roman" panose="02020603050405020304" pitchFamily="18" charset="0"/>
            </a:endParaRPr>
          </a:p>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endParaRPr lang="en-US" sz="1400" b="1" dirty="0">
              <a:solidFill>
                <a:srgbClr val="234CF9"/>
              </a:solidFill>
              <a:latin typeface="Times New Roman" panose="02020603050405020304" pitchFamily="18" charset="0"/>
              <a:cs typeface="Times New Roman" panose="02020603050405020304" pitchFamily="18" charset="0"/>
            </a:endParaRPr>
          </a:p>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r>
              <a:rPr lang="en-US" sz="1800" b="1" dirty="0">
                <a:solidFill>
                  <a:srgbClr val="234CF9"/>
                </a:solidFill>
                <a:latin typeface="Times New Roman" panose="02020603050405020304" pitchFamily="18" charset="0"/>
                <a:cs typeface="Times New Roman" panose="02020603050405020304" pitchFamily="18" charset="0"/>
              </a:rPr>
              <a:t>New input</a:t>
            </a:r>
          </a:p>
          <a:p>
            <a:pPr marL="0" marR="0" lvl="0" indent="0" algn="ctr" defTabSz="550377" rtl="0" eaLnBrk="1" fontAlgn="auto" latinLnBrk="0" hangingPunct="1">
              <a:lnSpc>
                <a:spcPct val="100000"/>
              </a:lnSpc>
              <a:spcBef>
                <a:spcPts val="0"/>
              </a:spcBef>
              <a:spcAft>
                <a:spcPts val="0"/>
              </a:spcAft>
              <a:buClr>
                <a:srgbClr val="234CF9"/>
              </a:buClr>
              <a:buSzTx/>
              <a:buFontTx/>
              <a:buNone/>
              <a:tabLst/>
              <a:defRPr/>
            </a:pPr>
            <a:r>
              <a:rPr lang="en-US" sz="1800" b="1" dirty="0">
                <a:solidFill>
                  <a:srgbClr val="234CF9"/>
                </a:solidFill>
                <a:latin typeface="Times New Roman" panose="02020603050405020304" pitchFamily="18" charset="0"/>
                <a:cs typeface="Times New Roman" panose="02020603050405020304" pitchFamily="18" charset="0"/>
              </a:rPr>
              <a:t>→ output </a:t>
            </a:r>
          </a:p>
        </p:txBody>
      </p:sp>
      <p:sp>
        <p:nvSpPr>
          <p:cNvPr id="16" name="Arrow: Down 15">
            <a:extLst>
              <a:ext uri="{FF2B5EF4-FFF2-40B4-BE49-F238E27FC236}">
                <a16:creationId xmlns:a16="http://schemas.microsoft.com/office/drawing/2014/main" id="{36DC7BB1-8E32-45C5-B1C3-3DA92E5D502C}"/>
              </a:ext>
            </a:extLst>
          </p:cNvPr>
          <p:cNvSpPr/>
          <p:nvPr/>
        </p:nvSpPr>
        <p:spPr>
          <a:xfrm>
            <a:off x="10913064" y="5339994"/>
            <a:ext cx="182880" cy="470181"/>
          </a:xfrm>
          <a:prstGeom prst="downArrow">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B42714FB-D3D1-4E74-A690-A7286AFE8899}"/>
              </a:ext>
            </a:extLst>
          </p:cNvPr>
          <p:cNvSpPr/>
          <p:nvPr/>
        </p:nvSpPr>
        <p:spPr>
          <a:xfrm>
            <a:off x="10902446" y="4649848"/>
            <a:ext cx="182880" cy="470181"/>
          </a:xfrm>
          <a:prstGeom prst="downArrow">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9DB8226-B8F9-4771-8677-D5E3297ED137}"/>
              </a:ext>
            </a:extLst>
          </p:cNvPr>
          <p:cNvGrpSpPr/>
          <p:nvPr/>
        </p:nvGrpSpPr>
        <p:grpSpPr>
          <a:xfrm>
            <a:off x="9586363" y="4393532"/>
            <a:ext cx="1420318" cy="2283785"/>
            <a:chOff x="9014863" y="3879182"/>
            <a:chExt cx="1420318" cy="2283785"/>
          </a:xfrm>
        </p:grpSpPr>
        <p:cxnSp>
          <p:nvCxnSpPr>
            <p:cNvPr id="20" name="Connector: Elbow 19">
              <a:extLst>
                <a:ext uri="{FF2B5EF4-FFF2-40B4-BE49-F238E27FC236}">
                  <a16:creationId xmlns:a16="http://schemas.microsoft.com/office/drawing/2014/main" id="{BFEBCB1E-988C-455E-A722-AC057A25E345}"/>
                </a:ext>
              </a:extLst>
            </p:cNvPr>
            <p:cNvCxnSpPr>
              <a:cxnSpLocks/>
            </p:cNvCxnSpPr>
            <p:nvPr/>
          </p:nvCxnSpPr>
          <p:spPr>
            <a:xfrm rot="5400000" flipH="1" flipV="1">
              <a:off x="8594450" y="4321685"/>
              <a:ext cx="2279022" cy="1394015"/>
            </a:xfrm>
            <a:prstGeom prst="bentConnector3">
              <a:avLst>
                <a:gd name="adj1" fmla="val 11478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FAD1A-697A-4D6A-8DE1-7AA25B5992C8}"/>
                </a:ext>
              </a:extLst>
            </p:cNvPr>
            <p:cNvCxnSpPr>
              <a:cxnSpLocks/>
            </p:cNvCxnSpPr>
            <p:nvPr/>
          </p:nvCxnSpPr>
          <p:spPr>
            <a:xfrm flipV="1">
              <a:off x="9014863" y="6135214"/>
              <a:ext cx="140607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C58EF9-F0E7-4E72-A3F9-5FA09789FD9C}"/>
                </a:ext>
              </a:extLst>
            </p:cNvPr>
            <p:cNvCxnSpPr>
              <a:cxnSpLocks/>
            </p:cNvCxnSpPr>
            <p:nvPr/>
          </p:nvCxnSpPr>
          <p:spPr>
            <a:xfrm flipV="1">
              <a:off x="10435181" y="5888647"/>
              <a:ext cx="0" cy="2743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D52A61F8-DD8C-41FC-ACC6-A46D7DF05F2F}"/>
              </a:ext>
            </a:extLst>
          </p:cNvPr>
          <p:cNvSpPr txBox="1"/>
          <p:nvPr/>
        </p:nvSpPr>
        <p:spPr>
          <a:xfrm>
            <a:off x="7651403" y="5120029"/>
            <a:ext cx="1762020" cy="830997"/>
          </a:xfrm>
          <a:prstGeom prst="rect">
            <a:avLst/>
          </a:prstGeom>
          <a:noFill/>
        </p:spPr>
        <p:txBody>
          <a:bodyPr wrap="square">
            <a:spAutoFit/>
          </a:bodyPr>
          <a:lstStyle/>
          <a:p>
            <a:pPr algn="ctr"/>
            <a:r>
              <a:rPr lang="en-US" sz="1600" i="0" dirty="0">
                <a:solidFill>
                  <a:srgbClr val="202124"/>
                </a:solidFill>
                <a:effectLst/>
                <a:latin typeface="Times New Roman" panose="02020603050405020304" pitchFamily="18" charset="0"/>
                <a:cs typeface="Times New Roman" panose="02020603050405020304" pitchFamily="18" charset="0"/>
              </a:rPr>
              <a:t>only one class is correct out of all possible classes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567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P spid="10" grpId="0" animBg="1"/>
      <p:bldP spid="11" grpId="0"/>
      <p:bldP spid="12" grpId="0"/>
      <p:bldP spid="13" grpId="0" animBg="1"/>
      <p:bldP spid="16" grpId="0" animBg="1"/>
      <p:bldP spid="26" grpId="0" animBg="1"/>
      <p:bldP spid="3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txBox="1">
            <a:spLocks/>
          </p:cNvSpPr>
          <p:nvPr/>
        </p:nvSpPr>
        <p:spPr>
          <a:xfrm>
            <a:off x="3488197" y="1937512"/>
            <a:ext cx="5275930" cy="2982976"/>
          </a:xfrm>
          <a:prstGeom prst="rect">
            <a:avLst/>
          </a:prstGeom>
        </p:spPr>
        <p:txBody>
          <a:bodyPr vert="horz" lIns="81280" tIns="40640" rIns="81280" bIns="40640" rtlCol="0" anchor="b">
            <a:normAutofit/>
          </a:bodyPr>
          <a:lstStyle>
            <a:lvl1pPr algn="l" defTabSz="914400" rtl="0" eaLnBrk="1" latinLnBrk="0" hangingPunct="1">
              <a:lnSpc>
                <a:spcPct val="80000"/>
              </a:lnSpc>
              <a:spcBef>
                <a:spcPct val="0"/>
              </a:spcBef>
              <a:buNone/>
              <a:defRPr sz="8800" kern="1200" spc="-120" baseline="0">
                <a:solidFill>
                  <a:schemeClr val="tx1"/>
                </a:solidFill>
                <a:latin typeface="+mj-lt"/>
                <a:ea typeface="+mj-ea"/>
                <a:cs typeface="+mj-cs"/>
              </a:defRPr>
            </a:lvl1pPr>
          </a:lstStyle>
          <a:p>
            <a:pPr algn="ctr" defTabSz="914364"/>
            <a:r>
              <a:rPr lang="en-US" sz="711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Thank You </a:t>
            </a:r>
            <a:br>
              <a:rPr lang="en-US" sz="711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br>
            <a:r>
              <a:rPr lang="en-US" sz="711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&amp;</a:t>
            </a:r>
            <a:br>
              <a:rPr lang="en-US" sz="711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br>
            <a:r>
              <a:rPr lang="en-US" sz="711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Questions</a:t>
            </a:r>
          </a:p>
        </p:txBody>
      </p:sp>
    </p:spTree>
    <p:extLst>
      <p:ext uri="{BB962C8B-B14F-4D97-AF65-F5344CB8AC3E}">
        <p14:creationId xmlns:p14="http://schemas.microsoft.com/office/powerpoint/2010/main" val="35480349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a:extLst>
              <a:ext uri="{FF2B5EF4-FFF2-40B4-BE49-F238E27FC236}">
                <a16:creationId xmlns:a16="http://schemas.microsoft.com/office/drawing/2014/main" id="{FD3F1B65-006E-4837-8457-72CE9B1FC639}"/>
              </a:ext>
            </a:extLst>
          </p:cNvPr>
          <p:cNvGrpSpPr/>
          <p:nvPr/>
        </p:nvGrpSpPr>
        <p:grpSpPr>
          <a:xfrm>
            <a:off x="400122" y="1084859"/>
            <a:ext cx="5541426" cy="1283364"/>
            <a:chOff x="400122" y="1084859"/>
            <a:chExt cx="5541426" cy="1283364"/>
          </a:xfrm>
        </p:grpSpPr>
        <p:grpSp>
          <p:nvGrpSpPr>
            <p:cNvPr id="121" name="Group 120">
              <a:extLst>
                <a:ext uri="{FF2B5EF4-FFF2-40B4-BE49-F238E27FC236}">
                  <a16:creationId xmlns:a16="http://schemas.microsoft.com/office/drawing/2014/main" id="{7F2F8B94-AD86-412A-A5F4-08994F623A87}"/>
                </a:ext>
              </a:extLst>
            </p:cNvPr>
            <p:cNvGrpSpPr/>
            <p:nvPr/>
          </p:nvGrpSpPr>
          <p:grpSpPr>
            <a:xfrm>
              <a:off x="400122" y="1084859"/>
              <a:ext cx="5541426" cy="1283364"/>
              <a:chOff x="400122" y="1084859"/>
              <a:chExt cx="5541426" cy="1283364"/>
            </a:xfrm>
          </p:grpSpPr>
          <p:pic>
            <p:nvPicPr>
              <p:cNvPr id="22" name="Picture 2" descr="Deep Learning Spreads">
                <a:extLst>
                  <a:ext uri="{FF2B5EF4-FFF2-40B4-BE49-F238E27FC236}">
                    <a16:creationId xmlns:a16="http://schemas.microsoft.com/office/drawing/2014/main" id="{633A92FA-2B07-4B8C-9092-3713CBD999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15" t="3259" r="1555" b="57615"/>
              <a:stretch/>
            </p:blipFill>
            <p:spPr bwMode="auto">
              <a:xfrm>
                <a:off x="1390650" y="1109248"/>
                <a:ext cx="4540259" cy="1257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9AEB54-B6C3-4A20-814E-F10211111B36}"/>
                  </a:ext>
                </a:extLst>
              </p:cNvPr>
              <p:cNvPicPr>
                <a:picLocks noChangeAspect="1"/>
              </p:cNvPicPr>
              <p:nvPr/>
            </p:nvPicPr>
            <p:blipFill>
              <a:blip r:embed="rId3"/>
              <a:stretch>
                <a:fillRect/>
              </a:stretch>
            </p:blipFill>
            <p:spPr>
              <a:xfrm>
                <a:off x="400122" y="1311575"/>
                <a:ext cx="951925" cy="883606"/>
              </a:xfrm>
              <a:prstGeom prst="rect">
                <a:avLst/>
              </a:prstGeom>
            </p:spPr>
          </p:pic>
          <p:sp>
            <p:nvSpPr>
              <p:cNvPr id="62" name="Rectangle: Rounded Corners 61">
                <a:extLst>
                  <a:ext uri="{FF2B5EF4-FFF2-40B4-BE49-F238E27FC236}">
                    <a16:creationId xmlns:a16="http://schemas.microsoft.com/office/drawing/2014/main" id="{244D3F14-6153-4B0E-BA9C-2DB34DAFE734}"/>
                  </a:ext>
                </a:extLst>
              </p:cNvPr>
              <p:cNvSpPr/>
              <p:nvPr/>
            </p:nvSpPr>
            <p:spPr>
              <a:xfrm>
                <a:off x="4959618" y="1497073"/>
                <a:ext cx="981930" cy="647751"/>
              </a:xfrm>
              <a:prstGeom prst="roundRect">
                <a:avLst>
                  <a:gd name="adj" fmla="val 2645"/>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pPr algn="ctr"/>
                <a:r>
                  <a:rPr lang="en-US" sz="1200" b="1" dirty="0">
                    <a:solidFill>
                      <a:srgbClr val="92D050"/>
                    </a:solidFill>
                    <a:latin typeface="Times New Roman" panose="02020603050405020304" pitchFamily="18" charset="0"/>
                    <a:cs typeface="Times New Roman" panose="02020603050405020304" pitchFamily="18" charset="0"/>
                  </a:rPr>
                  <a:t>Benign</a:t>
                </a:r>
                <a:endParaRPr lang="en-US" sz="1200" b="1" dirty="0">
                  <a:solidFill>
                    <a:srgbClr val="FF0000"/>
                  </a:solidFill>
                  <a:latin typeface="Times New Roman" panose="02020603050405020304" pitchFamily="18" charset="0"/>
                  <a:cs typeface="Times New Roman" panose="02020603050405020304" pitchFamily="18" charset="0"/>
                </a:endParaRPr>
              </a:p>
              <a:p>
                <a:pPr algn="ctr"/>
                <a:r>
                  <a:rPr lang="en-US" sz="1200" b="1" dirty="0">
                    <a:solidFill>
                      <a:srgbClr val="FF0000"/>
                    </a:solidFill>
                    <a:latin typeface="Times New Roman" panose="02020603050405020304" pitchFamily="18" charset="0"/>
                    <a:cs typeface="Times New Roman" panose="02020603050405020304" pitchFamily="18" charset="0"/>
                  </a:rPr>
                  <a:t>Malignant</a:t>
                </a:r>
              </a:p>
            </p:txBody>
          </p:sp>
          <p:sp>
            <p:nvSpPr>
              <p:cNvPr id="63" name="Rectangle: Rounded Corners 62">
                <a:extLst>
                  <a:ext uri="{FF2B5EF4-FFF2-40B4-BE49-F238E27FC236}">
                    <a16:creationId xmlns:a16="http://schemas.microsoft.com/office/drawing/2014/main" id="{0F6B8D6D-6610-4ED6-B72A-60401E0D1DC6}"/>
                  </a:ext>
                </a:extLst>
              </p:cNvPr>
              <p:cNvSpPr/>
              <p:nvPr/>
            </p:nvSpPr>
            <p:spPr>
              <a:xfrm>
                <a:off x="2094297" y="1084859"/>
                <a:ext cx="2293960" cy="318306"/>
              </a:xfrm>
              <a:prstGeom prst="roundRect">
                <a:avLst>
                  <a:gd name="adj" fmla="val 264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Classical </a:t>
                </a:r>
                <a:r>
                  <a:rPr lang="en-US" sz="1800" b="1" dirty="0">
                    <a:solidFill>
                      <a:srgbClr val="FF0000"/>
                    </a:solidFill>
                    <a:latin typeface="Times New Roman" panose="02020603050405020304" pitchFamily="18" charset="0"/>
                    <a:cs typeface="Times New Roman" panose="02020603050405020304" pitchFamily="18" charset="0"/>
                  </a:rPr>
                  <a:t>MedIA</a:t>
                </a:r>
              </a:p>
            </p:txBody>
          </p:sp>
          <p:sp>
            <p:nvSpPr>
              <p:cNvPr id="73" name="Rectangle: Rounded Corners 72">
                <a:extLst>
                  <a:ext uri="{FF2B5EF4-FFF2-40B4-BE49-F238E27FC236}">
                    <a16:creationId xmlns:a16="http://schemas.microsoft.com/office/drawing/2014/main" id="{EC347155-DEDF-461A-8A31-59774136C222}"/>
                  </a:ext>
                </a:extLst>
              </p:cNvPr>
              <p:cNvSpPr/>
              <p:nvPr/>
            </p:nvSpPr>
            <p:spPr>
              <a:xfrm>
                <a:off x="700002" y="2197309"/>
                <a:ext cx="312585" cy="170914"/>
              </a:xfrm>
              <a:prstGeom prst="roundRect">
                <a:avLst>
                  <a:gd name="adj" fmla="val 264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100" b="1" dirty="0">
                    <a:solidFill>
                      <a:schemeClr val="tx1"/>
                    </a:solidFill>
                    <a:cs typeface="Times New Roman" panose="02020603050405020304" pitchFamily="18" charset="0"/>
                  </a:rPr>
                  <a:t>Input</a:t>
                </a:r>
                <a:endParaRPr lang="en-US" sz="1100" b="1" dirty="0">
                  <a:solidFill>
                    <a:srgbClr val="FF0000"/>
                  </a:solidFill>
                  <a:cs typeface="Times New Roman" panose="02020603050405020304" pitchFamily="18" charset="0"/>
                </a:endParaRPr>
              </a:p>
            </p:txBody>
          </p:sp>
        </p:grpSp>
        <p:sp>
          <p:nvSpPr>
            <p:cNvPr id="34" name="Rectangle: Rounded Corners 33">
              <a:extLst>
                <a:ext uri="{FF2B5EF4-FFF2-40B4-BE49-F238E27FC236}">
                  <a16:creationId xmlns:a16="http://schemas.microsoft.com/office/drawing/2014/main" id="{880A0041-5380-4DBB-BAA5-286BB28CDC92}"/>
                </a:ext>
              </a:extLst>
            </p:cNvPr>
            <p:cNvSpPr/>
            <p:nvPr/>
          </p:nvSpPr>
          <p:spPr>
            <a:xfrm>
              <a:off x="3099879" y="1524000"/>
              <a:ext cx="1403728" cy="601980"/>
            </a:xfrm>
            <a:prstGeom prst="roundRect">
              <a:avLst>
                <a:gd name="adj" fmla="val 15930"/>
              </a:avLst>
            </a:prstGeom>
            <a:solidFill>
              <a:schemeClr val="bg1"/>
            </a:solidFill>
            <a:ln w="38100">
              <a:solidFill>
                <a:srgbClr val="234CF9"/>
              </a:solid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pPr algn="ctr"/>
              <a:r>
                <a:rPr lang="en-US" sz="1600" b="1" dirty="0">
                  <a:solidFill>
                    <a:srgbClr val="FF0000"/>
                  </a:solidFill>
                  <a:latin typeface="Times New Roman" panose="02020603050405020304" pitchFamily="18" charset="0"/>
                  <a:cs typeface="Times New Roman" panose="02020603050405020304" pitchFamily="18" charset="0"/>
                </a:rPr>
                <a:t>SVM</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RF</a:t>
              </a:r>
              <a:r>
                <a:rPr lang="en-US" sz="1600" b="1" dirty="0">
                  <a:solidFill>
                    <a:schemeClr val="tx1"/>
                  </a:solidFill>
                  <a:latin typeface="Times New Roman" panose="02020603050405020304" pitchFamily="18" charset="0"/>
                  <a:cs typeface="Times New Roman" panose="02020603050405020304" pitchFamily="18" charset="0"/>
                </a:rPr>
                <a:t>, Decision trees</a:t>
              </a:r>
            </a:p>
          </p:txBody>
        </p:sp>
      </p:grpSp>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fontScale="90000"/>
          </a:bodyPr>
          <a:lstStyle/>
          <a:p>
            <a:pPr algn="ctr"/>
            <a:r>
              <a:rPr lang="en-US" sz="528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Deep Learning (</a:t>
            </a:r>
            <a:r>
              <a:rPr lang="en-US" sz="5280" b="1" dirty="0">
                <a:solidFill>
                  <a:srgbClr val="FBF81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528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pic>
        <p:nvPicPr>
          <p:cNvPr id="16" name="Picture 2" descr="deep_learning | Quantdare">
            <a:extLst>
              <a:ext uri="{FF2B5EF4-FFF2-40B4-BE49-F238E27FC236}">
                <a16:creationId xmlns:a16="http://schemas.microsoft.com/office/drawing/2014/main" id="{A98634A4-A422-46DB-B8B9-4118A8DFDCD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84" b="49256"/>
          <a:stretch/>
        </p:blipFill>
        <p:spPr bwMode="auto">
          <a:xfrm>
            <a:off x="659606" y="2476500"/>
            <a:ext cx="5075183" cy="19887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ep_learning | Quantdare">
            <a:extLst>
              <a:ext uri="{FF2B5EF4-FFF2-40B4-BE49-F238E27FC236}">
                <a16:creationId xmlns:a16="http://schemas.microsoft.com/office/drawing/2014/main" id="{9564E826-AFCE-4A96-A325-59C770B2DE5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9" t="57041" r="-159" b="-1"/>
          <a:stretch/>
        </p:blipFill>
        <p:spPr bwMode="auto">
          <a:xfrm>
            <a:off x="6387158" y="2476500"/>
            <a:ext cx="5075183" cy="198874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904B028F-9AC7-4112-B36A-BB844C8C4F53}"/>
              </a:ext>
            </a:extLst>
          </p:cNvPr>
          <p:cNvSpPr/>
          <p:nvPr/>
        </p:nvSpPr>
        <p:spPr>
          <a:xfrm>
            <a:off x="2110690" y="2689461"/>
            <a:ext cx="663547" cy="1676285"/>
          </a:xfrm>
          <a:prstGeom prst="roundRect">
            <a:avLst>
              <a:gd name="adj" fmla="val 29880"/>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E6B6997-8679-4333-A1A3-3E70AE5A608B}"/>
              </a:ext>
            </a:extLst>
          </p:cNvPr>
          <p:cNvSpPr txBox="1"/>
          <p:nvPr/>
        </p:nvSpPr>
        <p:spPr>
          <a:xfrm>
            <a:off x="220717" y="4391577"/>
            <a:ext cx="11708056" cy="646331"/>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Image source:</a:t>
            </a:r>
            <a:r>
              <a:rPr lang="en-US" sz="1200" dirty="0">
                <a:solidFill>
                  <a:srgbClr val="0563C1"/>
                </a:solidFill>
                <a:latin typeface="Times New Roman" panose="02020603050405020304" pitchFamily="18" charset="0"/>
                <a:cs typeface="Times New Roman" panose="02020603050405020304" pitchFamily="18" charset="0"/>
                <a:hlinkClick r:id="" action="ppaction://noaction">
                  <a:extLst>
                    <a:ext uri="{A12FA001-AC4F-418D-AE19-62706E023703}">
                      <ahyp:hlinkClr xmlns:ahyp="http://schemas.microsoft.com/office/drawing/2018/hyperlinkcolor" val="tx"/>
                    </a:ext>
                  </a:extLst>
                </a:hlinkClick>
              </a:rPr>
              <a:t> </a:t>
            </a:r>
          </a:p>
          <a:p>
            <a:r>
              <a:rPr lang="en-US" sz="1200" dirty="0">
                <a:solidFill>
                  <a:srgbClr val="0563C1"/>
                </a:solidFill>
                <a:latin typeface="Times New Roman" panose="02020603050405020304" pitchFamily="18" charset="0"/>
                <a:cs typeface="Times New Roman" panose="02020603050405020304" pitchFamily="18" charset="0"/>
              </a:rPr>
              <a:t>[1]</a:t>
            </a:r>
            <a:r>
              <a:rPr lang="en-US" sz="1200" dirty="0"/>
              <a:t> </a:t>
            </a:r>
            <a:r>
              <a:rPr lang="en-US" sz="1200" dirty="0">
                <a:hlinkClick r:id="rId6"/>
              </a:rPr>
              <a:t>https://semiengineering.com/deep-learning-spreads/</a:t>
            </a:r>
            <a:r>
              <a:rPr lang="en-US" sz="1200" dirty="0"/>
              <a:t>                          </a:t>
            </a:r>
          </a:p>
          <a:p>
            <a:r>
              <a:rPr lang="en-US" sz="1200" dirty="0">
                <a:solidFill>
                  <a:srgbClr val="0563C1"/>
                </a:solidFill>
                <a:latin typeface="Times New Roman" panose="02020603050405020304" pitchFamily="18" charset="0"/>
                <a:cs typeface="Times New Roman" panose="02020603050405020304" pitchFamily="18" charset="0"/>
              </a:rPr>
              <a:t>[2] </a:t>
            </a:r>
            <a:r>
              <a:rPr lang="en-US" sz="1200" dirty="0">
                <a:solidFill>
                  <a:srgbClr val="0563C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https://quantdare.com/what-is-the-difference-between-deep-learning-and-machine-learning/deep_learning/</a:t>
            </a:r>
            <a:r>
              <a:rPr lang="en-US" sz="1200" dirty="0">
                <a:latin typeface="Times New Roman" panose="02020603050405020304" pitchFamily="18" charset="0"/>
                <a:cs typeface="Times New Roman" panose="02020603050405020304" pitchFamily="18" charset="0"/>
              </a:rPr>
              <a:t> </a:t>
            </a:r>
          </a:p>
        </p:txBody>
      </p:sp>
      <p:sp>
        <p:nvSpPr>
          <p:cNvPr id="21" name="Rectangle: Rounded Corners 20">
            <a:extLst>
              <a:ext uri="{FF2B5EF4-FFF2-40B4-BE49-F238E27FC236}">
                <a16:creationId xmlns:a16="http://schemas.microsoft.com/office/drawing/2014/main" id="{5035C4B2-B6A0-4B42-A58C-B865863D3CBB}"/>
              </a:ext>
            </a:extLst>
          </p:cNvPr>
          <p:cNvSpPr/>
          <p:nvPr/>
        </p:nvSpPr>
        <p:spPr>
          <a:xfrm>
            <a:off x="8052675" y="2667001"/>
            <a:ext cx="1150419" cy="1732978"/>
          </a:xfrm>
          <a:prstGeom prst="roundRect">
            <a:avLst>
              <a:gd name="adj" fmla="val 13696"/>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65B1912-F103-484F-AF74-E619B2FB4E05}"/>
              </a:ext>
            </a:extLst>
          </p:cNvPr>
          <p:cNvCxnSpPr>
            <a:cxnSpLocks/>
          </p:cNvCxnSpPr>
          <p:nvPr/>
        </p:nvCxnSpPr>
        <p:spPr>
          <a:xfrm>
            <a:off x="6030853" y="1242481"/>
            <a:ext cx="0" cy="322276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37DF4F5-16BD-452D-A7EA-228FC7497711}"/>
              </a:ext>
            </a:extLst>
          </p:cNvPr>
          <p:cNvSpPr/>
          <p:nvPr/>
        </p:nvSpPr>
        <p:spPr>
          <a:xfrm>
            <a:off x="5513039" y="2495193"/>
            <a:ext cx="200376" cy="215444"/>
          </a:xfrm>
          <a:prstGeom prst="rect">
            <a:avLst/>
          </a:prstGeom>
          <a:solidFill>
            <a:schemeClr val="tx1"/>
          </a:solidFill>
        </p:spPr>
        <p:txBody>
          <a:bodyPr wrap="none" lIns="0" tIns="0" rIns="0" bIns="0">
            <a:spAutoFit/>
          </a:bodyPr>
          <a:lstStyle/>
          <a:p>
            <a:pPr fontAlgn="auto">
              <a:spcBef>
                <a:spcPts val="0"/>
              </a:spcBef>
              <a:spcAft>
                <a:spcPts val="0"/>
              </a:spcAft>
              <a:defRPr/>
            </a:pPr>
            <a:r>
              <a:rPr lang="en-US" sz="1400" dirty="0">
                <a:solidFill>
                  <a:srgbClr val="FFFF00"/>
                </a:solidFill>
              </a:rPr>
              <a:t>[2]</a:t>
            </a:r>
          </a:p>
        </p:txBody>
      </p:sp>
      <p:sp>
        <p:nvSpPr>
          <p:cNvPr id="26" name="Rectangle 25">
            <a:extLst>
              <a:ext uri="{FF2B5EF4-FFF2-40B4-BE49-F238E27FC236}">
                <a16:creationId xmlns:a16="http://schemas.microsoft.com/office/drawing/2014/main" id="{BC969008-61DD-48FD-90CC-27CF8B1BA134}"/>
              </a:ext>
            </a:extLst>
          </p:cNvPr>
          <p:cNvSpPr/>
          <p:nvPr/>
        </p:nvSpPr>
        <p:spPr>
          <a:xfrm>
            <a:off x="11219781" y="2476500"/>
            <a:ext cx="200376" cy="215444"/>
          </a:xfrm>
          <a:prstGeom prst="rect">
            <a:avLst/>
          </a:prstGeom>
          <a:solidFill>
            <a:schemeClr val="tx1"/>
          </a:solidFill>
        </p:spPr>
        <p:txBody>
          <a:bodyPr wrap="none" lIns="0" tIns="0" rIns="0" bIns="0">
            <a:spAutoFit/>
          </a:bodyPr>
          <a:lstStyle/>
          <a:p>
            <a:pPr fontAlgn="auto">
              <a:spcBef>
                <a:spcPts val="0"/>
              </a:spcBef>
              <a:spcAft>
                <a:spcPts val="0"/>
              </a:spcAft>
              <a:defRPr/>
            </a:pPr>
            <a:r>
              <a:rPr lang="en-US" sz="1400" dirty="0">
                <a:solidFill>
                  <a:srgbClr val="FFFF00"/>
                </a:solidFill>
              </a:rPr>
              <a:t>[2]</a:t>
            </a:r>
          </a:p>
        </p:txBody>
      </p:sp>
      <p:sp>
        <p:nvSpPr>
          <p:cNvPr id="31" name="Rectangle: Rounded Corners 30">
            <a:extLst>
              <a:ext uri="{FF2B5EF4-FFF2-40B4-BE49-F238E27FC236}">
                <a16:creationId xmlns:a16="http://schemas.microsoft.com/office/drawing/2014/main" id="{12FA670F-4181-45CD-A625-5CD14C177F23}"/>
              </a:ext>
            </a:extLst>
          </p:cNvPr>
          <p:cNvSpPr/>
          <p:nvPr/>
        </p:nvSpPr>
        <p:spPr>
          <a:xfrm>
            <a:off x="1607135" y="1431637"/>
            <a:ext cx="1237657" cy="961118"/>
          </a:xfrm>
          <a:prstGeom prst="roundRect">
            <a:avLst>
              <a:gd name="adj" fmla="val 22192"/>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9F5208D4-BCAA-455B-A053-4E3DD47F9DFE}"/>
              </a:ext>
            </a:extLst>
          </p:cNvPr>
          <p:cNvSpPr/>
          <p:nvPr/>
        </p:nvSpPr>
        <p:spPr>
          <a:xfrm>
            <a:off x="3082292" y="2748314"/>
            <a:ext cx="1728788" cy="1653235"/>
          </a:xfrm>
          <a:prstGeom prst="roundRect">
            <a:avLst>
              <a:gd name="adj" fmla="val 7577"/>
            </a:avLst>
          </a:prstGeom>
          <a:solidFill>
            <a:srgbClr val="43456C"/>
          </a:solidFill>
          <a:ln w="38100">
            <a:solidFill>
              <a:srgbClr val="43456C"/>
            </a:solid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pPr algn="ctr"/>
            <a:endParaRPr lang="en-US" sz="1600" b="1" dirty="0">
              <a:solidFill>
                <a:schemeClr val="tx1"/>
              </a:solidFill>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D19FBE39-DB1C-4227-AEA9-9E2D0EB8D831}"/>
              </a:ext>
            </a:extLst>
          </p:cNvPr>
          <p:cNvGrpSpPr/>
          <p:nvPr/>
        </p:nvGrpSpPr>
        <p:grpSpPr>
          <a:xfrm>
            <a:off x="3088562" y="2709434"/>
            <a:ext cx="1916831" cy="1639156"/>
            <a:chOff x="3088562" y="2709434"/>
            <a:chExt cx="1916831" cy="1639156"/>
          </a:xfrm>
        </p:grpSpPr>
        <p:grpSp>
          <p:nvGrpSpPr>
            <p:cNvPr id="37" name="Group 36">
              <a:extLst>
                <a:ext uri="{FF2B5EF4-FFF2-40B4-BE49-F238E27FC236}">
                  <a16:creationId xmlns:a16="http://schemas.microsoft.com/office/drawing/2014/main" id="{7C159429-5B61-4B7B-BD02-0C2534C32E5C}"/>
                </a:ext>
              </a:extLst>
            </p:cNvPr>
            <p:cNvGrpSpPr/>
            <p:nvPr/>
          </p:nvGrpSpPr>
          <p:grpSpPr>
            <a:xfrm>
              <a:off x="3088562" y="2709434"/>
              <a:ext cx="230981" cy="1639156"/>
              <a:chOff x="5017758" y="2399845"/>
              <a:chExt cx="277215" cy="1814951"/>
            </a:xfrm>
          </p:grpSpPr>
          <p:sp>
            <p:nvSpPr>
              <p:cNvPr id="52" name="橢圓 20">
                <a:extLst>
                  <a:ext uri="{FF2B5EF4-FFF2-40B4-BE49-F238E27FC236}">
                    <a16:creationId xmlns:a16="http://schemas.microsoft.com/office/drawing/2014/main" id="{C0B15BBA-B1EB-42EC-BDB5-B8D53637E227}"/>
                  </a:ext>
                </a:extLst>
              </p:cNvPr>
              <p:cNvSpPr/>
              <p:nvPr/>
            </p:nvSpPr>
            <p:spPr>
              <a:xfrm>
                <a:off x="5020653" y="2399845"/>
                <a:ext cx="274320" cy="253117"/>
              </a:xfrm>
              <a:prstGeom prst="ellipse">
                <a:avLst/>
              </a:prstGeom>
              <a:solidFill>
                <a:srgbClr val="31D1AD"/>
              </a:solidFill>
              <a:ln>
                <a:solidFill>
                  <a:srgbClr val="31D1AD"/>
                </a:solidFill>
              </a:ln>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53" name="橢圓 20">
                <a:extLst>
                  <a:ext uri="{FF2B5EF4-FFF2-40B4-BE49-F238E27FC236}">
                    <a16:creationId xmlns:a16="http://schemas.microsoft.com/office/drawing/2014/main" id="{714B1F84-1A74-4466-B975-4E39FF036077}"/>
                  </a:ext>
                </a:extLst>
              </p:cNvPr>
              <p:cNvSpPr/>
              <p:nvPr/>
            </p:nvSpPr>
            <p:spPr>
              <a:xfrm>
                <a:off x="5017795" y="2713518"/>
                <a:ext cx="274320" cy="253116"/>
              </a:xfrm>
              <a:prstGeom prst="ellipse">
                <a:avLst/>
              </a:prstGeom>
              <a:solidFill>
                <a:srgbClr val="31D1AD"/>
              </a:solidFill>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54" name="橢圓 20">
                <a:extLst>
                  <a:ext uri="{FF2B5EF4-FFF2-40B4-BE49-F238E27FC236}">
                    <a16:creationId xmlns:a16="http://schemas.microsoft.com/office/drawing/2014/main" id="{A4AE8854-1EA3-43BA-9F0E-9C03B2B567AE}"/>
                  </a:ext>
                </a:extLst>
              </p:cNvPr>
              <p:cNvSpPr/>
              <p:nvPr/>
            </p:nvSpPr>
            <p:spPr>
              <a:xfrm>
                <a:off x="5020653" y="3033629"/>
                <a:ext cx="274320" cy="253116"/>
              </a:xfrm>
              <a:prstGeom prst="ellipse">
                <a:avLst/>
              </a:prstGeom>
              <a:solidFill>
                <a:srgbClr val="31D1AD"/>
              </a:solidFill>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55" name="橢圓 20">
                <a:extLst>
                  <a:ext uri="{FF2B5EF4-FFF2-40B4-BE49-F238E27FC236}">
                    <a16:creationId xmlns:a16="http://schemas.microsoft.com/office/drawing/2014/main" id="{AD731952-98A3-4592-A88A-BDE8E10BDE43}"/>
                  </a:ext>
                </a:extLst>
              </p:cNvPr>
              <p:cNvSpPr/>
              <p:nvPr/>
            </p:nvSpPr>
            <p:spPr>
              <a:xfrm>
                <a:off x="5017795" y="3326258"/>
                <a:ext cx="274320" cy="253116"/>
              </a:xfrm>
              <a:prstGeom prst="ellipse">
                <a:avLst/>
              </a:prstGeom>
              <a:solidFill>
                <a:srgbClr val="31D1AD"/>
              </a:solidFill>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56" name="橢圓 20">
                <a:extLst>
                  <a:ext uri="{FF2B5EF4-FFF2-40B4-BE49-F238E27FC236}">
                    <a16:creationId xmlns:a16="http://schemas.microsoft.com/office/drawing/2014/main" id="{28534283-2156-4CFA-8EEA-D5B727749347}"/>
                  </a:ext>
                </a:extLst>
              </p:cNvPr>
              <p:cNvSpPr/>
              <p:nvPr/>
            </p:nvSpPr>
            <p:spPr>
              <a:xfrm>
                <a:off x="5017758" y="3653361"/>
                <a:ext cx="274320" cy="253116"/>
              </a:xfrm>
              <a:prstGeom prst="ellipse">
                <a:avLst/>
              </a:prstGeom>
              <a:solidFill>
                <a:srgbClr val="31D1AD"/>
              </a:solidFill>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57" name="橢圓 20">
                <a:extLst>
                  <a:ext uri="{FF2B5EF4-FFF2-40B4-BE49-F238E27FC236}">
                    <a16:creationId xmlns:a16="http://schemas.microsoft.com/office/drawing/2014/main" id="{9C2056D0-0BBB-4B55-9CA6-D9DDEA246A25}"/>
                  </a:ext>
                </a:extLst>
              </p:cNvPr>
              <p:cNvSpPr/>
              <p:nvPr/>
            </p:nvSpPr>
            <p:spPr>
              <a:xfrm>
                <a:off x="5017795" y="3961680"/>
                <a:ext cx="274320" cy="253116"/>
              </a:xfrm>
              <a:prstGeom prst="ellipse">
                <a:avLst/>
              </a:prstGeom>
              <a:solidFill>
                <a:srgbClr val="31D1AD"/>
              </a:solidFill>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endParaRPr lang="zh-TW" altLang="en-US" sz="1400" dirty="0">
                  <a:solidFill>
                    <a:schemeClr val="tx1"/>
                  </a:solidFill>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E4C557F8-5F40-4C80-9A7A-11078A8463A9}"/>
                </a:ext>
              </a:extLst>
            </p:cNvPr>
            <p:cNvGrpSpPr/>
            <p:nvPr/>
          </p:nvGrpSpPr>
          <p:grpSpPr>
            <a:xfrm>
              <a:off x="4686441" y="3145617"/>
              <a:ext cx="318952" cy="800995"/>
              <a:chOff x="5006785" y="2399845"/>
              <a:chExt cx="382794" cy="886900"/>
            </a:xfrm>
            <a:solidFill>
              <a:srgbClr val="66F162"/>
            </a:solidFill>
          </p:grpSpPr>
          <p:sp>
            <p:nvSpPr>
              <p:cNvPr id="49" name="橢圓 20">
                <a:extLst>
                  <a:ext uri="{FF2B5EF4-FFF2-40B4-BE49-F238E27FC236}">
                    <a16:creationId xmlns:a16="http://schemas.microsoft.com/office/drawing/2014/main" id="{8C08122F-6469-438F-9A6C-A02744927F0F}"/>
                  </a:ext>
                </a:extLst>
              </p:cNvPr>
              <p:cNvSpPr/>
              <p:nvPr/>
            </p:nvSpPr>
            <p:spPr>
              <a:xfrm>
                <a:off x="5020653" y="2399845"/>
                <a:ext cx="274320" cy="253117"/>
              </a:xfrm>
              <a:prstGeom prst="ellipse">
                <a:avLst/>
              </a:prstGeom>
              <a:grpFill/>
              <a:ln>
                <a:solidFill>
                  <a:srgbClr val="66F162"/>
                </a:solidFill>
              </a:ln>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50" name="橢圓 20">
                <a:extLst>
                  <a:ext uri="{FF2B5EF4-FFF2-40B4-BE49-F238E27FC236}">
                    <a16:creationId xmlns:a16="http://schemas.microsoft.com/office/drawing/2014/main" id="{959B8C45-B9BB-4FBF-9E8C-43C927640CA1}"/>
                  </a:ext>
                </a:extLst>
              </p:cNvPr>
              <p:cNvSpPr/>
              <p:nvPr/>
            </p:nvSpPr>
            <p:spPr>
              <a:xfrm>
                <a:off x="5006785" y="2713620"/>
                <a:ext cx="382794" cy="284756"/>
              </a:xfrm>
              <a:prstGeom prst="ellipse">
                <a:avLst/>
              </a:prstGeom>
              <a:solidFill>
                <a:srgbClr val="43456C"/>
              </a:solidFill>
              <a:ln>
                <a:solidFill>
                  <a:srgbClr val="43456C"/>
                </a:solidFill>
              </a:ln>
              <a:effectLst/>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51" name="橢圓 20">
                <a:extLst>
                  <a:ext uri="{FF2B5EF4-FFF2-40B4-BE49-F238E27FC236}">
                    <a16:creationId xmlns:a16="http://schemas.microsoft.com/office/drawing/2014/main" id="{FCEEAE67-CC85-4602-80C0-360A0C963CD0}"/>
                  </a:ext>
                </a:extLst>
              </p:cNvPr>
              <p:cNvSpPr/>
              <p:nvPr/>
            </p:nvSpPr>
            <p:spPr>
              <a:xfrm>
                <a:off x="5020653" y="3033629"/>
                <a:ext cx="274320" cy="253116"/>
              </a:xfrm>
              <a:prstGeom prst="ellipse">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endParaRPr lang="zh-TW" altLang="en-US" sz="1400" dirty="0">
                  <a:solidFill>
                    <a:schemeClr val="tx1"/>
                  </a:solidFill>
                  <a:latin typeface="Times New Roman" panose="02020603050405020304" pitchFamily="18" charset="0"/>
                  <a:cs typeface="Times New Roman" panose="02020603050405020304" pitchFamily="18" charset="0"/>
                </a:endParaRPr>
              </a:p>
            </p:txBody>
          </p:sp>
        </p:grpSp>
        <p:sp>
          <p:nvSpPr>
            <p:cNvPr id="39" name="Rectangle: Rounded Corners 38">
              <a:extLst>
                <a:ext uri="{FF2B5EF4-FFF2-40B4-BE49-F238E27FC236}">
                  <a16:creationId xmlns:a16="http://schemas.microsoft.com/office/drawing/2014/main" id="{2111301B-E39A-4C01-88D8-A6694E63502A}"/>
                </a:ext>
              </a:extLst>
            </p:cNvPr>
            <p:cNvSpPr/>
            <p:nvPr/>
          </p:nvSpPr>
          <p:spPr>
            <a:xfrm>
              <a:off x="3583707" y="2725622"/>
              <a:ext cx="830172" cy="1622963"/>
            </a:xfrm>
            <a:prstGeom prst="roundRect">
              <a:avLst>
                <a:gd name="adj" fmla="val 7577"/>
              </a:avLst>
            </a:prstGeom>
            <a:solidFill>
              <a:schemeClr val="bg1"/>
            </a:solidFill>
            <a:ln w="38100">
              <a:solidFill>
                <a:srgbClr val="234CF9"/>
              </a:solid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pPr algn="ctr"/>
              <a:r>
                <a:rPr lang="en-US" sz="1600" b="1" dirty="0">
                  <a:solidFill>
                    <a:srgbClr val="FF0000"/>
                  </a:solidFill>
                  <a:latin typeface="Times New Roman" panose="02020603050405020304" pitchFamily="18" charset="0"/>
                  <a:cs typeface="Times New Roman" panose="02020603050405020304" pitchFamily="18" charset="0"/>
                </a:rPr>
                <a:t>SVM</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RF</a:t>
              </a:r>
              <a:r>
                <a:rPr lang="en-US" sz="1600" b="1" dirty="0">
                  <a:solidFill>
                    <a:schemeClr val="tx1"/>
                  </a:solidFill>
                  <a:latin typeface="Times New Roman" panose="02020603050405020304" pitchFamily="18" charset="0"/>
                  <a:cs typeface="Times New Roman" panose="02020603050405020304" pitchFamily="18" charset="0"/>
                </a:rPr>
                <a:t>, Decision trees</a:t>
              </a:r>
            </a:p>
          </p:txBody>
        </p:sp>
        <p:cxnSp>
          <p:nvCxnSpPr>
            <p:cNvPr id="40" name="Straight Arrow Connector 39">
              <a:extLst>
                <a:ext uri="{FF2B5EF4-FFF2-40B4-BE49-F238E27FC236}">
                  <a16:creationId xmlns:a16="http://schemas.microsoft.com/office/drawing/2014/main" id="{2E1A84A6-57AF-469A-9501-83F63DBA52AF}"/>
                </a:ext>
              </a:extLst>
            </p:cNvPr>
            <p:cNvCxnSpPr>
              <a:cxnSpLocks/>
            </p:cNvCxnSpPr>
            <p:nvPr/>
          </p:nvCxnSpPr>
          <p:spPr>
            <a:xfrm>
              <a:off x="3319543" y="2823734"/>
              <a:ext cx="241850" cy="0"/>
            </a:xfrm>
            <a:prstGeom prst="straightConnector1">
              <a:avLst/>
            </a:prstGeom>
            <a:ln w="28575">
              <a:solidFill>
                <a:srgbClr val="31D1AD"/>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1827920-ECF9-4823-90E9-6A7BA7931E28}"/>
                </a:ext>
              </a:extLst>
            </p:cNvPr>
            <p:cNvCxnSpPr>
              <a:cxnSpLocks/>
            </p:cNvCxnSpPr>
            <p:nvPr/>
          </p:nvCxnSpPr>
          <p:spPr>
            <a:xfrm>
              <a:off x="4444436" y="3242218"/>
              <a:ext cx="237744" cy="0"/>
            </a:xfrm>
            <a:prstGeom prst="straightConnector1">
              <a:avLst/>
            </a:prstGeom>
            <a:ln w="19050">
              <a:solidFill>
                <a:srgbClr val="66F16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F45FE04-9AB2-4150-8B8A-66626DBF5CEA}"/>
                </a:ext>
              </a:extLst>
            </p:cNvPr>
            <p:cNvCxnSpPr>
              <a:cxnSpLocks/>
            </p:cNvCxnSpPr>
            <p:nvPr/>
          </p:nvCxnSpPr>
          <p:spPr>
            <a:xfrm>
              <a:off x="3319543" y="3123771"/>
              <a:ext cx="241850" cy="0"/>
            </a:xfrm>
            <a:prstGeom prst="straightConnector1">
              <a:avLst/>
            </a:prstGeom>
            <a:ln w="28575">
              <a:solidFill>
                <a:srgbClr val="31D1AD"/>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84041C6-C8B7-42AD-A7AE-13D977434597}"/>
                </a:ext>
              </a:extLst>
            </p:cNvPr>
            <p:cNvCxnSpPr>
              <a:cxnSpLocks/>
            </p:cNvCxnSpPr>
            <p:nvPr/>
          </p:nvCxnSpPr>
          <p:spPr>
            <a:xfrm>
              <a:off x="3319543" y="3395234"/>
              <a:ext cx="241850" cy="0"/>
            </a:xfrm>
            <a:prstGeom prst="straightConnector1">
              <a:avLst/>
            </a:prstGeom>
            <a:ln w="28575">
              <a:solidFill>
                <a:srgbClr val="31D1AD"/>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746CDC2-E59F-4415-A872-FE03370B5D67}"/>
                </a:ext>
              </a:extLst>
            </p:cNvPr>
            <p:cNvCxnSpPr>
              <a:cxnSpLocks/>
            </p:cNvCxnSpPr>
            <p:nvPr/>
          </p:nvCxnSpPr>
          <p:spPr>
            <a:xfrm>
              <a:off x="3319543" y="3671459"/>
              <a:ext cx="241850" cy="0"/>
            </a:xfrm>
            <a:prstGeom prst="straightConnector1">
              <a:avLst/>
            </a:prstGeom>
            <a:ln w="28575">
              <a:solidFill>
                <a:srgbClr val="31D1AD"/>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362D4E-246C-42D5-8B92-6DA5012EE1FD}"/>
                </a:ext>
              </a:extLst>
            </p:cNvPr>
            <p:cNvCxnSpPr>
              <a:cxnSpLocks/>
            </p:cNvCxnSpPr>
            <p:nvPr/>
          </p:nvCxnSpPr>
          <p:spPr>
            <a:xfrm>
              <a:off x="3319543" y="3961971"/>
              <a:ext cx="241850" cy="0"/>
            </a:xfrm>
            <a:prstGeom prst="straightConnector1">
              <a:avLst/>
            </a:prstGeom>
            <a:ln w="28575">
              <a:solidFill>
                <a:srgbClr val="31D1AD"/>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4FAE259-6247-432C-A91C-C3DC29A70152}"/>
                </a:ext>
              </a:extLst>
            </p:cNvPr>
            <p:cNvCxnSpPr>
              <a:cxnSpLocks/>
            </p:cNvCxnSpPr>
            <p:nvPr/>
          </p:nvCxnSpPr>
          <p:spPr>
            <a:xfrm>
              <a:off x="3319543" y="4247721"/>
              <a:ext cx="241850" cy="0"/>
            </a:xfrm>
            <a:prstGeom prst="straightConnector1">
              <a:avLst/>
            </a:prstGeom>
            <a:ln w="28575">
              <a:solidFill>
                <a:srgbClr val="31D1AD"/>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29C14D-8389-4D05-AAF7-D9FA2190BA4C}"/>
                </a:ext>
              </a:extLst>
            </p:cNvPr>
            <p:cNvCxnSpPr>
              <a:cxnSpLocks/>
            </p:cNvCxnSpPr>
            <p:nvPr/>
          </p:nvCxnSpPr>
          <p:spPr>
            <a:xfrm>
              <a:off x="4444436" y="3556543"/>
              <a:ext cx="237744" cy="0"/>
            </a:xfrm>
            <a:prstGeom prst="straightConnector1">
              <a:avLst/>
            </a:prstGeom>
            <a:solidFill>
              <a:srgbClr val="43456C"/>
            </a:solidFill>
            <a:ln w="19050">
              <a:solidFill>
                <a:srgbClr val="43456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E101307-AAE3-4EB4-85B0-7900F0AB4C5F}"/>
                </a:ext>
              </a:extLst>
            </p:cNvPr>
            <p:cNvCxnSpPr>
              <a:cxnSpLocks/>
            </p:cNvCxnSpPr>
            <p:nvPr/>
          </p:nvCxnSpPr>
          <p:spPr>
            <a:xfrm>
              <a:off x="4444436" y="3847055"/>
              <a:ext cx="23774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Slide Number Placeholder 16">
            <a:extLst>
              <a:ext uri="{FF2B5EF4-FFF2-40B4-BE49-F238E27FC236}">
                <a16:creationId xmlns:a16="http://schemas.microsoft.com/office/drawing/2014/main" id="{90DC8B61-67AD-431C-9DA7-C4824D33A9E6}"/>
              </a:ext>
            </a:extLst>
          </p:cNvPr>
          <p:cNvSpPr>
            <a:spLocks noGrp="1"/>
          </p:cNvSpPr>
          <p:nvPr>
            <p:ph type="sldNum" sz="quarter" idx="12"/>
          </p:nvPr>
        </p:nvSpPr>
        <p:spPr>
          <a:xfrm>
            <a:off x="11747499" y="6385084"/>
            <a:ext cx="406487"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4</a:t>
            </a:fld>
            <a:endParaRPr lang="en-US" sz="1680"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21E12C2D-E9A4-4677-BDD7-785677BA38A0}"/>
              </a:ext>
            </a:extLst>
          </p:cNvPr>
          <p:cNvSpPr/>
          <p:nvPr/>
        </p:nvSpPr>
        <p:spPr>
          <a:xfrm>
            <a:off x="5685398" y="1550388"/>
            <a:ext cx="200376" cy="215444"/>
          </a:xfrm>
          <a:prstGeom prst="rect">
            <a:avLst/>
          </a:prstGeom>
          <a:solidFill>
            <a:schemeClr val="tx1"/>
          </a:solidFill>
        </p:spPr>
        <p:txBody>
          <a:bodyPr wrap="none" lIns="0" tIns="0" rIns="0" bIns="0">
            <a:spAutoFit/>
          </a:bodyPr>
          <a:lstStyle/>
          <a:p>
            <a:pPr fontAlgn="auto">
              <a:spcBef>
                <a:spcPts val="0"/>
              </a:spcBef>
              <a:spcAft>
                <a:spcPts val="0"/>
              </a:spcAft>
              <a:defRPr/>
            </a:pPr>
            <a:r>
              <a:rPr lang="en-US" sz="1400" dirty="0">
                <a:solidFill>
                  <a:srgbClr val="FFFF00"/>
                </a:solidFill>
              </a:rPr>
              <a:t>[1]</a:t>
            </a:r>
          </a:p>
        </p:txBody>
      </p:sp>
      <p:sp>
        <p:nvSpPr>
          <p:cNvPr id="67" name="TextBox 66">
            <a:extLst>
              <a:ext uri="{FF2B5EF4-FFF2-40B4-BE49-F238E27FC236}">
                <a16:creationId xmlns:a16="http://schemas.microsoft.com/office/drawing/2014/main" id="{D7D71AA4-71C2-4FF7-A9FC-88979C9D3F32}"/>
              </a:ext>
            </a:extLst>
          </p:cNvPr>
          <p:cNvSpPr txBox="1"/>
          <p:nvPr/>
        </p:nvSpPr>
        <p:spPr>
          <a:xfrm>
            <a:off x="4979849" y="3158698"/>
            <a:ext cx="461665" cy="184666"/>
          </a:xfrm>
          <a:prstGeom prst="rect">
            <a:avLst/>
          </a:prstGeom>
          <a:noFill/>
        </p:spPr>
        <p:txBody>
          <a:bodyPr wrap="none" lIns="0" tIns="0" rIns="0" bIns="0">
            <a:spAutoFit/>
          </a:bodyPr>
          <a:lstStyle/>
          <a:p>
            <a:pPr marL="0" marR="0" lvl="0" indent="0" algn="ctr" defTabSz="550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2D050"/>
                </a:solidFill>
                <a:effectLst/>
                <a:uLnTx/>
                <a:uFillTx/>
                <a:latin typeface="Times New Roman" panose="02020603050405020304" pitchFamily="18" charset="0"/>
                <a:ea typeface="+mn-ea"/>
                <a:cs typeface="Times New Roman" panose="02020603050405020304" pitchFamily="18" charset="0"/>
              </a:rPr>
              <a:t>Benign</a:t>
            </a: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71" name="TextBox 70">
            <a:extLst>
              <a:ext uri="{FF2B5EF4-FFF2-40B4-BE49-F238E27FC236}">
                <a16:creationId xmlns:a16="http://schemas.microsoft.com/office/drawing/2014/main" id="{661F131E-D1C7-4757-BDB8-8F2CD1FDED21}"/>
              </a:ext>
            </a:extLst>
          </p:cNvPr>
          <p:cNvSpPr txBox="1"/>
          <p:nvPr/>
        </p:nvSpPr>
        <p:spPr>
          <a:xfrm>
            <a:off x="4963821" y="3749202"/>
            <a:ext cx="684483" cy="184666"/>
          </a:xfrm>
          <a:prstGeom prst="rect">
            <a:avLst/>
          </a:prstGeom>
          <a:noFill/>
        </p:spPr>
        <p:txBody>
          <a:bodyPr wrap="none" lIns="0" tIns="0" rIns="0" bIns="0">
            <a:spAutoFit/>
          </a:bodyPr>
          <a:lstStyle/>
          <a:p>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Malignant</a:t>
            </a:r>
            <a:endParaRPr lang="en-US" dirty="0"/>
          </a:p>
        </p:txBody>
      </p:sp>
      <p:pic>
        <p:nvPicPr>
          <p:cNvPr id="72" name="Picture 71">
            <a:extLst>
              <a:ext uri="{FF2B5EF4-FFF2-40B4-BE49-F238E27FC236}">
                <a16:creationId xmlns:a16="http://schemas.microsoft.com/office/drawing/2014/main" id="{FC51854D-0E79-4F05-BD04-3E271E7A387D}"/>
              </a:ext>
            </a:extLst>
          </p:cNvPr>
          <p:cNvPicPr>
            <a:picLocks noChangeAspect="1"/>
          </p:cNvPicPr>
          <p:nvPr/>
        </p:nvPicPr>
        <p:blipFill>
          <a:blip r:embed="rId3"/>
          <a:stretch>
            <a:fillRect/>
          </a:stretch>
        </p:blipFill>
        <p:spPr>
          <a:xfrm>
            <a:off x="690997" y="2995845"/>
            <a:ext cx="1185632" cy="1100540"/>
          </a:xfrm>
          <a:prstGeom prst="rect">
            <a:avLst/>
          </a:prstGeom>
        </p:spPr>
      </p:pic>
      <p:grpSp>
        <p:nvGrpSpPr>
          <p:cNvPr id="123" name="Group 122">
            <a:extLst>
              <a:ext uri="{FF2B5EF4-FFF2-40B4-BE49-F238E27FC236}">
                <a16:creationId xmlns:a16="http://schemas.microsoft.com/office/drawing/2014/main" id="{74B34448-BAD3-49D9-BA8C-093CBE8F9933}"/>
              </a:ext>
            </a:extLst>
          </p:cNvPr>
          <p:cNvGrpSpPr/>
          <p:nvPr/>
        </p:nvGrpSpPr>
        <p:grpSpPr>
          <a:xfrm>
            <a:off x="6247072" y="1109248"/>
            <a:ext cx="5402137" cy="1263648"/>
            <a:chOff x="6247072" y="1109248"/>
            <a:chExt cx="5402137" cy="1263648"/>
          </a:xfrm>
        </p:grpSpPr>
        <p:pic>
          <p:nvPicPr>
            <p:cNvPr id="23" name="Picture 2" descr="Deep Learning Spreads">
              <a:extLst>
                <a:ext uri="{FF2B5EF4-FFF2-40B4-BE49-F238E27FC236}">
                  <a16:creationId xmlns:a16="http://schemas.microsoft.com/office/drawing/2014/main" id="{B36ABC0C-3B70-4CEE-9DE9-2EFE5B9EE9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38" t="49011" r="1239" b="11863"/>
            <a:stretch/>
          </p:blipFill>
          <p:spPr bwMode="auto">
            <a:xfrm>
              <a:off x="7219950" y="1109248"/>
              <a:ext cx="4429259" cy="12578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54A13D2-D2B6-430C-850B-2FA487B4A375}"/>
                </a:ext>
              </a:extLst>
            </p:cNvPr>
            <p:cNvPicPr>
              <a:picLocks noChangeAspect="1"/>
            </p:cNvPicPr>
            <p:nvPr/>
          </p:nvPicPr>
          <p:blipFill>
            <a:blip r:embed="rId3"/>
            <a:stretch>
              <a:fillRect/>
            </a:stretch>
          </p:blipFill>
          <p:spPr>
            <a:xfrm>
              <a:off x="6247072" y="1311575"/>
              <a:ext cx="951925" cy="883606"/>
            </a:xfrm>
            <a:prstGeom prst="rect">
              <a:avLst/>
            </a:prstGeom>
          </p:spPr>
        </p:pic>
        <p:sp>
          <p:nvSpPr>
            <p:cNvPr id="64" name="Rectangle: Rounded Corners 63">
              <a:extLst>
                <a:ext uri="{FF2B5EF4-FFF2-40B4-BE49-F238E27FC236}">
                  <a16:creationId xmlns:a16="http://schemas.microsoft.com/office/drawing/2014/main" id="{F41D449F-484D-49FE-BB15-D148530827FD}"/>
                </a:ext>
              </a:extLst>
            </p:cNvPr>
            <p:cNvSpPr/>
            <p:nvPr/>
          </p:nvSpPr>
          <p:spPr>
            <a:xfrm>
              <a:off x="7745668" y="1126605"/>
              <a:ext cx="2293960" cy="318306"/>
            </a:xfrm>
            <a:prstGeom prst="roundRect">
              <a:avLst>
                <a:gd name="adj" fmla="val 264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DL-based </a:t>
              </a:r>
              <a:r>
                <a:rPr lang="en-US" sz="1800" b="1" dirty="0">
                  <a:solidFill>
                    <a:srgbClr val="FF0000"/>
                  </a:solidFill>
                  <a:latin typeface="Times New Roman" panose="02020603050405020304" pitchFamily="18" charset="0"/>
                  <a:cs typeface="Times New Roman" panose="02020603050405020304" pitchFamily="18" charset="0"/>
                </a:rPr>
                <a:t>MedIA</a:t>
              </a:r>
            </a:p>
          </p:txBody>
        </p:sp>
        <p:sp>
          <p:nvSpPr>
            <p:cNvPr id="74" name="Rectangle: Rounded Corners 73">
              <a:extLst>
                <a:ext uri="{FF2B5EF4-FFF2-40B4-BE49-F238E27FC236}">
                  <a16:creationId xmlns:a16="http://schemas.microsoft.com/office/drawing/2014/main" id="{4328DF38-5292-49E2-AF95-13BCF38FE576}"/>
                </a:ext>
              </a:extLst>
            </p:cNvPr>
            <p:cNvSpPr/>
            <p:nvPr/>
          </p:nvSpPr>
          <p:spPr>
            <a:xfrm>
              <a:off x="6561214" y="2201982"/>
              <a:ext cx="312585" cy="170914"/>
            </a:xfrm>
            <a:prstGeom prst="roundRect">
              <a:avLst>
                <a:gd name="adj" fmla="val 264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100" b="1" dirty="0">
                  <a:solidFill>
                    <a:schemeClr val="tx1"/>
                  </a:solidFill>
                  <a:cs typeface="Times New Roman" panose="02020603050405020304" pitchFamily="18" charset="0"/>
                </a:rPr>
                <a:t>Input</a:t>
              </a:r>
              <a:endParaRPr lang="en-US" sz="1100" b="1" dirty="0">
                <a:solidFill>
                  <a:srgbClr val="FF0000"/>
                </a:solidFill>
                <a:cs typeface="Times New Roman" panose="02020603050405020304" pitchFamily="18" charset="0"/>
              </a:endParaRPr>
            </a:p>
          </p:txBody>
        </p:sp>
        <p:sp>
          <p:nvSpPr>
            <p:cNvPr id="75" name="Rectangle: Rounded Corners 74">
              <a:extLst>
                <a:ext uri="{FF2B5EF4-FFF2-40B4-BE49-F238E27FC236}">
                  <a16:creationId xmlns:a16="http://schemas.microsoft.com/office/drawing/2014/main" id="{97AF6821-963B-4381-BE8D-385E5568F034}"/>
                </a:ext>
              </a:extLst>
            </p:cNvPr>
            <p:cNvSpPr/>
            <p:nvPr/>
          </p:nvSpPr>
          <p:spPr>
            <a:xfrm>
              <a:off x="10627430" y="1544602"/>
              <a:ext cx="981930" cy="647751"/>
            </a:xfrm>
            <a:prstGeom prst="roundRect">
              <a:avLst>
                <a:gd name="adj" fmla="val 2645"/>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pPr algn="ctr"/>
              <a:r>
                <a:rPr lang="en-US" sz="1200" b="1" dirty="0">
                  <a:solidFill>
                    <a:srgbClr val="92D050"/>
                  </a:solidFill>
                  <a:latin typeface="Times New Roman" panose="02020603050405020304" pitchFamily="18" charset="0"/>
                  <a:cs typeface="Times New Roman" panose="02020603050405020304" pitchFamily="18" charset="0"/>
                </a:rPr>
                <a:t>Benign</a:t>
              </a:r>
              <a:endParaRPr lang="en-US" sz="1200" b="1" dirty="0">
                <a:solidFill>
                  <a:srgbClr val="FF0000"/>
                </a:solidFill>
                <a:latin typeface="Times New Roman" panose="02020603050405020304" pitchFamily="18" charset="0"/>
                <a:cs typeface="Times New Roman" panose="02020603050405020304" pitchFamily="18" charset="0"/>
              </a:endParaRPr>
            </a:p>
            <a:p>
              <a:pPr algn="ctr"/>
              <a:r>
                <a:rPr lang="en-US" sz="1200" b="1" dirty="0">
                  <a:solidFill>
                    <a:srgbClr val="FF0000"/>
                  </a:solidFill>
                  <a:latin typeface="Times New Roman" panose="02020603050405020304" pitchFamily="18" charset="0"/>
                  <a:cs typeface="Times New Roman" panose="02020603050405020304" pitchFamily="18" charset="0"/>
                </a:rPr>
                <a:t>Malignant</a:t>
              </a:r>
            </a:p>
          </p:txBody>
        </p:sp>
      </p:grpSp>
      <p:sp>
        <p:nvSpPr>
          <p:cNvPr id="27" name="Rectangle 26">
            <a:extLst>
              <a:ext uri="{FF2B5EF4-FFF2-40B4-BE49-F238E27FC236}">
                <a16:creationId xmlns:a16="http://schemas.microsoft.com/office/drawing/2014/main" id="{A0317C26-2532-4B1A-AAAE-19FBCBDF5AAD}"/>
              </a:ext>
            </a:extLst>
          </p:cNvPr>
          <p:cNvSpPr/>
          <p:nvPr/>
        </p:nvSpPr>
        <p:spPr>
          <a:xfrm>
            <a:off x="11399974" y="1550388"/>
            <a:ext cx="200376" cy="215444"/>
          </a:xfrm>
          <a:prstGeom prst="rect">
            <a:avLst/>
          </a:prstGeom>
          <a:solidFill>
            <a:schemeClr val="tx1"/>
          </a:solidFill>
        </p:spPr>
        <p:txBody>
          <a:bodyPr wrap="none" lIns="0" tIns="0" rIns="0" bIns="0">
            <a:spAutoFit/>
          </a:bodyPr>
          <a:lstStyle/>
          <a:p>
            <a:pPr fontAlgn="auto">
              <a:spcBef>
                <a:spcPts val="0"/>
              </a:spcBef>
              <a:spcAft>
                <a:spcPts val="0"/>
              </a:spcAft>
              <a:defRPr/>
            </a:pPr>
            <a:r>
              <a:rPr lang="en-US" sz="1400" dirty="0">
                <a:solidFill>
                  <a:srgbClr val="FFFF00"/>
                </a:solidFill>
              </a:rPr>
              <a:t>[1]</a:t>
            </a:r>
          </a:p>
        </p:txBody>
      </p:sp>
      <p:grpSp>
        <p:nvGrpSpPr>
          <p:cNvPr id="120" name="Group 119">
            <a:extLst>
              <a:ext uri="{FF2B5EF4-FFF2-40B4-BE49-F238E27FC236}">
                <a16:creationId xmlns:a16="http://schemas.microsoft.com/office/drawing/2014/main" id="{F344D57C-15B1-4955-A78F-B313E6AD3A9E}"/>
              </a:ext>
            </a:extLst>
          </p:cNvPr>
          <p:cNvGrpSpPr/>
          <p:nvPr/>
        </p:nvGrpSpPr>
        <p:grpSpPr>
          <a:xfrm>
            <a:off x="9727319" y="2887589"/>
            <a:ext cx="1625997" cy="1258961"/>
            <a:chOff x="9727319" y="2887589"/>
            <a:chExt cx="1625997" cy="1258961"/>
          </a:xfrm>
        </p:grpSpPr>
        <p:sp>
          <p:nvSpPr>
            <p:cNvPr id="81" name="橢圓 20">
              <a:extLst>
                <a:ext uri="{FF2B5EF4-FFF2-40B4-BE49-F238E27FC236}">
                  <a16:creationId xmlns:a16="http://schemas.microsoft.com/office/drawing/2014/main" id="{18CECD5A-B438-42A3-86FF-2E0814152857}"/>
                </a:ext>
              </a:extLst>
            </p:cNvPr>
            <p:cNvSpPr/>
            <p:nvPr/>
          </p:nvSpPr>
          <p:spPr>
            <a:xfrm>
              <a:off x="10365413" y="3389576"/>
              <a:ext cx="318952" cy="257175"/>
            </a:xfrm>
            <a:prstGeom prst="ellipse">
              <a:avLst/>
            </a:prstGeom>
            <a:solidFill>
              <a:srgbClr val="43456C"/>
            </a:solidFill>
            <a:ln>
              <a:solidFill>
                <a:srgbClr val="43456C"/>
              </a:solidFill>
            </a:ln>
            <a:effectLst/>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endParaRPr lang="zh-TW" altLang="en-US" sz="1400" dirty="0">
                <a:solidFill>
                  <a:schemeClr val="tx1"/>
                </a:solidFill>
                <a:latin typeface="Times New Roman" panose="02020603050405020304" pitchFamily="18" charset="0"/>
                <a:cs typeface="Times New Roman" panose="02020603050405020304" pitchFamily="18" charset="0"/>
              </a:endParaRPr>
            </a:p>
          </p:txBody>
        </p:sp>
        <p:sp>
          <p:nvSpPr>
            <p:cNvPr id="82" name="Freeform: Shape 81">
              <a:extLst>
                <a:ext uri="{FF2B5EF4-FFF2-40B4-BE49-F238E27FC236}">
                  <a16:creationId xmlns:a16="http://schemas.microsoft.com/office/drawing/2014/main" id="{F32FB483-1240-4B4E-B8B3-5A2421F9AC60}"/>
                </a:ext>
              </a:extLst>
            </p:cNvPr>
            <p:cNvSpPr/>
            <p:nvPr/>
          </p:nvSpPr>
          <p:spPr>
            <a:xfrm>
              <a:off x="9851716" y="2887589"/>
              <a:ext cx="540060" cy="1258961"/>
            </a:xfrm>
            <a:custGeom>
              <a:avLst/>
              <a:gdLst>
                <a:gd name="connsiteX0" fmla="*/ 12700 w 542925"/>
                <a:gd name="connsiteY0" fmla="*/ 4836 h 1258961"/>
                <a:gd name="connsiteX1" fmla="*/ 9525 w 542925"/>
                <a:gd name="connsiteY1" fmla="*/ 84211 h 1258961"/>
                <a:gd name="connsiteX2" fmla="*/ 6350 w 542925"/>
                <a:gd name="connsiteY2" fmla="*/ 93736 h 1258961"/>
                <a:gd name="connsiteX3" fmla="*/ 3175 w 542925"/>
                <a:gd name="connsiteY3" fmla="*/ 106436 h 1258961"/>
                <a:gd name="connsiteX4" fmla="*/ 6350 w 542925"/>
                <a:gd name="connsiteY4" fmla="*/ 138186 h 1258961"/>
                <a:gd name="connsiteX5" fmla="*/ 19050 w 542925"/>
                <a:gd name="connsiteY5" fmla="*/ 166761 h 1258961"/>
                <a:gd name="connsiteX6" fmla="*/ 22225 w 542925"/>
                <a:gd name="connsiteY6" fmla="*/ 176286 h 1258961"/>
                <a:gd name="connsiteX7" fmla="*/ 22225 w 542925"/>
                <a:gd name="connsiteY7" fmla="*/ 252486 h 1258961"/>
                <a:gd name="connsiteX8" fmla="*/ 12700 w 542925"/>
                <a:gd name="connsiteY8" fmla="*/ 315986 h 1258961"/>
                <a:gd name="connsiteX9" fmla="*/ 9525 w 542925"/>
                <a:gd name="connsiteY9" fmla="*/ 325511 h 1258961"/>
                <a:gd name="connsiteX10" fmla="*/ 9525 w 542925"/>
                <a:gd name="connsiteY10" fmla="*/ 401711 h 1258961"/>
                <a:gd name="connsiteX11" fmla="*/ 22225 w 542925"/>
                <a:gd name="connsiteY11" fmla="*/ 446161 h 1258961"/>
                <a:gd name="connsiteX12" fmla="*/ 28575 w 542925"/>
                <a:gd name="connsiteY12" fmla="*/ 481086 h 1258961"/>
                <a:gd name="connsiteX13" fmla="*/ 25400 w 542925"/>
                <a:gd name="connsiteY13" fmla="*/ 592211 h 1258961"/>
                <a:gd name="connsiteX14" fmla="*/ 19050 w 542925"/>
                <a:gd name="connsiteY14" fmla="*/ 608086 h 1258961"/>
                <a:gd name="connsiteX15" fmla="*/ 12700 w 542925"/>
                <a:gd name="connsiteY15" fmla="*/ 630311 h 1258961"/>
                <a:gd name="connsiteX16" fmla="*/ 9525 w 542925"/>
                <a:gd name="connsiteY16" fmla="*/ 649361 h 1258961"/>
                <a:gd name="connsiteX17" fmla="*/ 12700 w 542925"/>
                <a:gd name="connsiteY17" fmla="*/ 662061 h 1258961"/>
                <a:gd name="connsiteX18" fmla="*/ 19050 w 542925"/>
                <a:gd name="connsiteY18" fmla="*/ 681111 h 1258961"/>
                <a:gd name="connsiteX19" fmla="*/ 12700 w 542925"/>
                <a:gd name="connsiteY19" fmla="*/ 747786 h 1258961"/>
                <a:gd name="connsiteX20" fmla="*/ 9525 w 542925"/>
                <a:gd name="connsiteY20" fmla="*/ 785886 h 1258961"/>
                <a:gd name="connsiteX21" fmla="*/ 3175 w 542925"/>
                <a:gd name="connsiteY21" fmla="*/ 820811 h 1258961"/>
                <a:gd name="connsiteX22" fmla="*/ 12700 w 542925"/>
                <a:gd name="connsiteY22" fmla="*/ 954161 h 1258961"/>
                <a:gd name="connsiteX23" fmla="*/ 6350 w 542925"/>
                <a:gd name="connsiteY23" fmla="*/ 1138311 h 1258961"/>
                <a:gd name="connsiteX24" fmla="*/ 0 w 542925"/>
                <a:gd name="connsiteY24" fmla="*/ 1185936 h 1258961"/>
                <a:gd name="connsiteX25" fmla="*/ 3175 w 542925"/>
                <a:gd name="connsiteY25" fmla="*/ 1204986 h 1258961"/>
                <a:gd name="connsiteX26" fmla="*/ 22225 w 542925"/>
                <a:gd name="connsiteY26" fmla="*/ 1217686 h 1258961"/>
                <a:gd name="connsiteX27" fmla="*/ 38100 w 542925"/>
                <a:gd name="connsiteY27" fmla="*/ 1239911 h 1258961"/>
                <a:gd name="connsiteX28" fmla="*/ 57150 w 542925"/>
                <a:gd name="connsiteY28" fmla="*/ 1252611 h 1258961"/>
                <a:gd name="connsiteX29" fmla="*/ 88900 w 542925"/>
                <a:gd name="connsiteY29" fmla="*/ 1258961 h 1258961"/>
                <a:gd name="connsiteX30" fmla="*/ 231775 w 542925"/>
                <a:gd name="connsiteY30" fmla="*/ 1246261 h 1258961"/>
                <a:gd name="connsiteX31" fmla="*/ 276225 w 542925"/>
                <a:gd name="connsiteY31" fmla="*/ 1236736 h 1258961"/>
                <a:gd name="connsiteX32" fmla="*/ 349250 w 542925"/>
                <a:gd name="connsiteY32" fmla="*/ 1201811 h 1258961"/>
                <a:gd name="connsiteX33" fmla="*/ 387350 w 542925"/>
                <a:gd name="connsiteY33" fmla="*/ 1151011 h 1258961"/>
                <a:gd name="connsiteX34" fmla="*/ 422275 w 542925"/>
                <a:gd name="connsiteY34" fmla="*/ 1103386 h 1258961"/>
                <a:gd name="connsiteX35" fmla="*/ 438150 w 542925"/>
                <a:gd name="connsiteY35" fmla="*/ 1062111 h 1258961"/>
                <a:gd name="connsiteX36" fmla="*/ 450850 w 542925"/>
                <a:gd name="connsiteY36" fmla="*/ 1036711 h 1258961"/>
                <a:gd name="connsiteX37" fmla="*/ 457200 w 542925"/>
                <a:gd name="connsiteY37" fmla="*/ 1024011 h 1258961"/>
                <a:gd name="connsiteX38" fmla="*/ 460375 w 542925"/>
                <a:gd name="connsiteY38" fmla="*/ 1011311 h 1258961"/>
                <a:gd name="connsiteX39" fmla="*/ 469900 w 542925"/>
                <a:gd name="connsiteY39" fmla="*/ 992261 h 1258961"/>
                <a:gd name="connsiteX40" fmla="*/ 476250 w 542925"/>
                <a:gd name="connsiteY40" fmla="*/ 970036 h 1258961"/>
                <a:gd name="connsiteX41" fmla="*/ 485775 w 542925"/>
                <a:gd name="connsiteY41" fmla="*/ 963686 h 1258961"/>
                <a:gd name="connsiteX42" fmla="*/ 504825 w 542925"/>
                <a:gd name="connsiteY42" fmla="*/ 944636 h 1258961"/>
                <a:gd name="connsiteX43" fmla="*/ 504825 w 542925"/>
                <a:gd name="connsiteY43" fmla="*/ 944636 h 1258961"/>
                <a:gd name="connsiteX44" fmla="*/ 514350 w 542925"/>
                <a:gd name="connsiteY44" fmla="*/ 925586 h 1258961"/>
                <a:gd name="connsiteX45" fmla="*/ 520700 w 542925"/>
                <a:gd name="connsiteY45" fmla="*/ 912886 h 1258961"/>
                <a:gd name="connsiteX46" fmla="*/ 527050 w 542925"/>
                <a:gd name="connsiteY46" fmla="*/ 887486 h 1258961"/>
                <a:gd name="connsiteX47" fmla="*/ 536575 w 542925"/>
                <a:gd name="connsiteY47" fmla="*/ 833511 h 1258961"/>
                <a:gd name="connsiteX48" fmla="*/ 542925 w 542925"/>
                <a:gd name="connsiteY48" fmla="*/ 703336 h 1258961"/>
                <a:gd name="connsiteX49" fmla="*/ 539750 w 542925"/>
                <a:gd name="connsiteY49" fmla="*/ 639836 h 1258961"/>
                <a:gd name="connsiteX50" fmla="*/ 536575 w 542925"/>
                <a:gd name="connsiteY50" fmla="*/ 630311 h 1258961"/>
                <a:gd name="connsiteX51" fmla="*/ 530225 w 542925"/>
                <a:gd name="connsiteY51" fmla="*/ 614436 h 1258961"/>
                <a:gd name="connsiteX52" fmla="*/ 523875 w 542925"/>
                <a:gd name="connsiteY52" fmla="*/ 582686 h 1258961"/>
                <a:gd name="connsiteX53" fmla="*/ 520700 w 542925"/>
                <a:gd name="connsiteY53" fmla="*/ 306461 h 1258961"/>
                <a:gd name="connsiteX54" fmla="*/ 511175 w 542925"/>
                <a:gd name="connsiteY54" fmla="*/ 290586 h 1258961"/>
                <a:gd name="connsiteX55" fmla="*/ 450850 w 542925"/>
                <a:gd name="connsiteY55" fmla="*/ 211211 h 1258961"/>
                <a:gd name="connsiteX56" fmla="*/ 419100 w 542925"/>
                <a:gd name="connsiteY56" fmla="*/ 173111 h 1258961"/>
                <a:gd name="connsiteX57" fmla="*/ 406400 w 542925"/>
                <a:gd name="connsiteY57" fmla="*/ 154061 h 1258961"/>
                <a:gd name="connsiteX58" fmla="*/ 365125 w 542925"/>
                <a:gd name="connsiteY58" fmla="*/ 119136 h 1258961"/>
                <a:gd name="connsiteX59" fmla="*/ 349250 w 542925"/>
                <a:gd name="connsiteY59" fmla="*/ 103261 h 1258961"/>
                <a:gd name="connsiteX60" fmla="*/ 307975 w 542925"/>
                <a:gd name="connsiteY60" fmla="*/ 74686 h 1258961"/>
                <a:gd name="connsiteX61" fmla="*/ 263525 w 542925"/>
                <a:gd name="connsiteY61" fmla="*/ 55636 h 1258961"/>
                <a:gd name="connsiteX62" fmla="*/ 238125 w 542925"/>
                <a:gd name="connsiteY62" fmla="*/ 39761 h 1258961"/>
                <a:gd name="connsiteX63" fmla="*/ 212725 w 542925"/>
                <a:gd name="connsiteY63" fmla="*/ 30236 h 1258961"/>
                <a:gd name="connsiteX64" fmla="*/ 171450 w 542925"/>
                <a:gd name="connsiteY64" fmla="*/ 17536 h 1258961"/>
                <a:gd name="connsiteX65" fmla="*/ 155575 w 542925"/>
                <a:gd name="connsiteY65" fmla="*/ 14361 h 1258961"/>
                <a:gd name="connsiteX66" fmla="*/ 136525 w 542925"/>
                <a:gd name="connsiteY66" fmla="*/ 11186 h 1258961"/>
                <a:gd name="connsiteX67" fmla="*/ 12700 w 542925"/>
                <a:gd name="connsiteY67" fmla="*/ 4836 h 1258961"/>
                <a:gd name="connsiteX0" fmla="*/ 12700 w 542925"/>
                <a:gd name="connsiteY0" fmla="*/ 4836 h 1258961"/>
                <a:gd name="connsiteX1" fmla="*/ 9525 w 542925"/>
                <a:gd name="connsiteY1" fmla="*/ 84211 h 1258961"/>
                <a:gd name="connsiteX2" fmla="*/ 6350 w 542925"/>
                <a:gd name="connsiteY2" fmla="*/ 93736 h 1258961"/>
                <a:gd name="connsiteX3" fmla="*/ 3175 w 542925"/>
                <a:gd name="connsiteY3" fmla="*/ 106436 h 1258961"/>
                <a:gd name="connsiteX4" fmla="*/ 6350 w 542925"/>
                <a:gd name="connsiteY4" fmla="*/ 138186 h 1258961"/>
                <a:gd name="connsiteX5" fmla="*/ 19050 w 542925"/>
                <a:gd name="connsiteY5" fmla="*/ 166761 h 1258961"/>
                <a:gd name="connsiteX6" fmla="*/ 22225 w 542925"/>
                <a:gd name="connsiteY6" fmla="*/ 176286 h 1258961"/>
                <a:gd name="connsiteX7" fmla="*/ 22225 w 542925"/>
                <a:gd name="connsiteY7" fmla="*/ 252486 h 1258961"/>
                <a:gd name="connsiteX8" fmla="*/ 12700 w 542925"/>
                <a:gd name="connsiteY8" fmla="*/ 315986 h 1258961"/>
                <a:gd name="connsiteX9" fmla="*/ 9525 w 542925"/>
                <a:gd name="connsiteY9" fmla="*/ 325511 h 1258961"/>
                <a:gd name="connsiteX10" fmla="*/ 16669 w 542925"/>
                <a:gd name="connsiteY10" fmla="*/ 401711 h 1258961"/>
                <a:gd name="connsiteX11" fmla="*/ 22225 w 542925"/>
                <a:gd name="connsiteY11" fmla="*/ 446161 h 1258961"/>
                <a:gd name="connsiteX12" fmla="*/ 28575 w 542925"/>
                <a:gd name="connsiteY12" fmla="*/ 481086 h 1258961"/>
                <a:gd name="connsiteX13" fmla="*/ 25400 w 542925"/>
                <a:gd name="connsiteY13" fmla="*/ 592211 h 1258961"/>
                <a:gd name="connsiteX14" fmla="*/ 19050 w 542925"/>
                <a:gd name="connsiteY14" fmla="*/ 608086 h 1258961"/>
                <a:gd name="connsiteX15" fmla="*/ 12700 w 542925"/>
                <a:gd name="connsiteY15" fmla="*/ 630311 h 1258961"/>
                <a:gd name="connsiteX16" fmla="*/ 9525 w 542925"/>
                <a:gd name="connsiteY16" fmla="*/ 649361 h 1258961"/>
                <a:gd name="connsiteX17" fmla="*/ 12700 w 542925"/>
                <a:gd name="connsiteY17" fmla="*/ 662061 h 1258961"/>
                <a:gd name="connsiteX18" fmla="*/ 19050 w 542925"/>
                <a:gd name="connsiteY18" fmla="*/ 681111 h 1258961"/>
                <a:gd name="connsiteX19" fmla="*/ 12700 w 542925"/>
                <a:gd name="connsiteY19" fmla="*/ 747786 h 1258961"/>
                <a:gd name="connsiteX20" fmla="*/ 9525 w 542925"/>
                <a:gd name="connsiteY20" fmla="*/ 785886 h 1258961"/>
                <a:gd name="connsiteX21" fmla="*/ 3175 w 542925"/>
                <a:gd name="connsiteY21" fmla="*/ 820811 h 1258961"/>
                <a:gd name="connsiteX22" fmla="*/ 12700 w 542925"/>
                <a:gd name="connsiteY22" fmla="*/ 954161 h 1258961"/>
                <a:gd name="connsiteX23" fmla="*/ 6350 w 542925"/>
                <a:gd name="connsiteY23" fmla="*/ 1138311 h 1258961"/>
                <a:gd name="connsiteX24" fmla="*/ 0 w 542925"/>
                <a:gd name="connsiteY24" fmla="*/ 1185936 h 1258961"/>
                <a:gd name="connsiteX25" fmla="*/ 3175 w 542925"/>
                <a:gd name="connsiteY25" fmla="*/ 1204986 h 1258961"/>
                <a:gd name="connsiteX26" fmla="*/ 22225 w 542925"/>
                <a:gd name="connsiteY26" fmla="*/ 1217686 h 1258961"/>
                <a:gd name="connsiteX27" fmla="*/ 38100 w 542925"/>
                <a:gd name="connsiteY27" fmla="*/ 1239911 h 1258961"/>
                <a:gd name="connsiteX28" fmla="*/ 57150 w 542925"/>
                <a:gd name="connsiteY28" fmla="*/ 1252611 h 1258961"/>
                <a:gd name="connsiteX29" fmla="*/ 88900 w 542925"/>
                <a:gd name="connsiteY29" fmla="*/ 1258961 h 1258961"/>
                <a:gd name="connsiteX30" fmla="*/ 231775 w 542925"/>
                <a:gd name="connsiteY30" fmla="*/ 1246261 h 1258961"/>
                <a:gd name="connsiteX31" fmla="*/ 276225 w 542925"/>
                <a:gd name="connsiteY31" fmla="*/ 1236736 h 1258961"/>
                <a:gd name="connsiteX32" fmla="*/ 349250 w 542925"/>
                <a:gd name="connsiteY32" fmla="*/ 1201811 h 1258961"/>
                <a:gd name="connsiteX33" fmla="*/ 387350 w 542925"/>
                <a:gd name="connsiteY33" fmla="*/ 1151011 h 1258961"/>
                <a:gd name="connsiteX34" fmla="*/ 422275 w 542925"/>
                <a:gd name="connsiteY34" fmla="*/ 1103386 h 1258961"/>
                <a:gd name="connsiteX35" fmla="*/ 438150 w 542925"/>
                <a:gd name="connsiteY35" fmla="*/ 1062111 h 1258961"/>
                <a:gd name="connsiteX36" fmla="*/ 450850 w 542925"/>
                <a:gd name="connsiteY36" fmla="*/ 1036711 h 1258961"/>
                <a:gd name="connsiteX37" fmla="*/ 457200 w 542925"/>
                <a:gd name="connsiteY37" fmla="*/ 1024011 h 1258961"/>
                <a:gd name="connsiteX38" fmla="*/ 460375 w 542925"/>
                <a:gd name="connsiteY38" fmla="*/ 1011311 h 1258961"/>
                <a:gd name="connsiteX39" fmla="*/ 469900 w 542925"/>
                <a:gd name="connsiteY39" fmla="*/ 992261 h 1258961"/>
                <a:gd name="connsiteX40" fmla="*/ 476250 w 542925"/>
                <a:gd name="connsiteY40" fmla="*/ 970036 h 1258961"/>
                <a:gd name="connsiteX41" fmla="*/ 485775 w 542925"/>
                <a:gd name="connsiteY41" fmla="*/ 963686 h 1258961"/>
                <a:gd name="connsiteX42" fmla="*/ 504825 w 542925"/>
                <a:gd name="connsiteY42" fmla="*/ 944636 h 1258961"/>
                <a:gd name="connsiteX43" fmla="*/ 504825 w 542925"/>
                <a:gd name="connsiteY43" fmla="*/ 944636 h 1258961"/>
                <a:gd name="connsiteX44" fmla="*/ 514350 w 542925"/>
                <a:gd name="connsiteY44" fmla="*/ 925586 h 1258961"/>
                <a:gd name="connsiteX45" fmla="*/ 520700 w 542925"/>
                <a:gd name="connsiteY45" fmla="*/ 912886 h 1258961"/>
                <a:gd name="connsiteX46" fmla="*/ 527050 w 542925"/>
                <a:gd name="connsiteY46" fmla="*/ 887486 h 1258961"/>
                <a:gd name="connsiteX47" fmla="*/ 536575 w 542925"/>
                <a:gd name="connsiteY47" fmla="*/ 833511 h 1258961"/>
                <a:gd name="connsiteX48" fmla="*/ 542925 w 542925"/>
                <a:gd name="connsiteY48" fmla="*/ 703336 h 1258961"/>
                <a:gd name="connsiteX49" fmla="*/ 539750 w 542925"/>
                <a:gd name="connsiteY49" fmla="*/ 639836 h 1258961"/>
                <a:gd name="connsiteX50" fmla="*/ 536575 w 542925"/>
                <a:gd name="connsiteY50" fmla="*/ 630311 h 1258961"/>
                <a:gd name="connsiteX51" fmla="*/ 530225 w 542925"/>
                <a:gd name="connsiteY51" fmla="*/ 614436 h 1258961"/>
                <a:gd name="connsiteX52" fmla="*/ 523875 w 542925"/>
                <a:gd name="connsiteY52" fmla="*/ 582686 h 1258961"/>
                <a:gd name="connsiteX53" fmla="*/ 520700 w 542925"/>
                <a:gd name="connsiteY53" fmla="*/ 306461 h 1258961"/>
                <a:gd name="connsiteX54" fmla="*/ 511175 w 542925"/>
                <a:gd name="connsiteY54" fmla="*/ 290586 h 1258961"/>
                <a:gd name="connsiteX55" fmla="*/ 450850 w 542925"/>
                <a:gd name="connsiteY55" fmla="*/ 211211 h 1258961"/>
                <a:gd name="connsiteX56" fmla="*/ 419100 w 542925"/>
                <a:gd name="connsiteY56" fmla="*/ 173111 h 1258961"/>
                <a:gd name="connsiteX57" fmla="*/ 406400 w 542925"/>
                <a:gd name="connsiteY57" fmla="*/ 154061 h 1258961"/>
                <a:gd name="connsiteX58" fmla="*/ 365125 w 542925"/>
                <a:gd name="connsiteY58" fmla="*/ 119136 h 1258961"/>
                <a:gd name="connsiteX59" fmla="*/ 349250 w 542925"/>
                <a:gd name="connsiteY59" fmla="*/ 103261 h 1258961"/>
                <a:gd name="connsiteX60" fmla="*/ 307975 w 542925"/>
                <a:gd name="connsiteY60" fmla="*/ 74686 h 1258961"/>
                <a:gd name="connsiteX61" fmla="*/ 263525 w 542925"/>
                <a:gd name="connsiteY61" fmla="*/ 55636 h 1258961"/>
                <a:gd name="connsiteX62" fmla="*/ 238125 w 542925"/>
                <a:gd name="connsiteY62" fmla="*/ 39761 h 1258961"/>
                <a:gd name="connsiteX63" fmla="*/ 212725 w 542925"/>
                <a:gd name="connsiteY63" fmla="*/ 30236 h 1258961"/>
                <a:gd name="connsiteX64" fmla="*/ 171450 w 542925"/>
                <a:gd name="connsiteY64" fmla="*/ 17536 h 1258961"/>
                <a:gd name="connsiteX65" fmla="*/ 155575 w 542925"/>
                <a:gd name="connsiteY65" fmla="*/ 14361 h 1258961"/>
                <a:gd name="connsiteX66" fmla="*/ 136525 w 542925"/>
                <a:gd name="connsiteY66" fmla="*/ 11186 h 1258961"/>
                <a:gd name="connsiteX67" fmla="*/ 12700 w 542925"/>
                <a:gd name="connsiteY67" fmla="*/ 4836 h 1258961"/>
                <a:gd name="connsiteX0" fmla="*/ 12700 w 542925"/>
                <a:gd name="connsiteY0" fmla="*/ 4836 h 1258961"/>
                <a:gd name="connsiteX1" fmla="*/ 9525 w 542925"/>
                <a:gd name="connsiteY1" fmla="*/ 84211 h 1258961"/>
                <a:gd name="connsiteX2" fmla="*/ 6350 w 542925"/>
                <a:gd name="connsiteY2" fmla="*/ 93736 h 1258961"/>
                <a:gd name="connsiteX3" fmla="*/ 3175 w 542925"/>
                <a:gd name="connsiteY3" fmla="*/ 106436 h 1258961"/>
                <a:gd name="connsiteX4" fmla="*/ 6350 w 542925"/>
                <a:gd name="connsiteY4" fmla="*/ 138186 h 1258961"/>
                <a:gd name="connsiteX5" fmla="*/ 19050 w 542925"/>
                <a:gd name="connsiteY5" fmla="*/ 166761 h 1258961"/>
                <a:gd name="connsiteX6" fmla="*/ 22225 w 542925"/>
                <a:gd name="connsiteY6" fmla="*/ 176286 h 1258961"/>
                <a:gd name="connsiteX7" fmla="*/ 22225 w 542925"/>
                <a:gd name="connsiteY7" fmla="*/ 252486 h 1258961"/>
                <a:gd name="connsiteX8" fmla="*/ 12700 w 542925"/>
                <a:gd name="connsiteY8" fmla="*/ 315986 h 1258961"/>
                <a:gd name="connsiteX9" fmla="*/ 19050 w 542925"/>
                <a:gd name="connsiteY9" fmla="*/ 342179 h 1258961"/>
                <a:gd name="connsiteX10" fmla="*/ 16669 w 542925"/>
                <a:gd name="connsiteY10" fmla="*/ 401711 h 1258961"/>
                <a:gd name="connsiteX11" fmla="*/ 22225 w 542925"/>
                <a:gd name="connsiteY11" fmla="*/ 446161 h 1258961"/>
                <a:gd name="connsiteX12" fmla="*/ 28575 w 542925"/>
                <a:gd name="connsiteY12" fmla="*/ 481086 h 1258961"/>
                <a:gd name="connsiteX13" fmla="*/ 25400 w 542925"/>
                <a:gd name="connsiteY13" fmla="*/ 592211 h 1258961"/>
                <a:gd name="connsiteX14" fmla="*/ 19050 w 542925"/>
                <a:gd name="connsiteY14" fmla="*/ 608086 h 1258961"/>
                <a:gd name="connsiteX15" fmla="*/ 12700 w 542925"/>
                <a:gd name="connsiteY15" fmla="*/ 630311 h 1258961"/>
                <a:gd name="connsiteX16" fmla="*/ 9525 w 542925"/>
                <a:gd name="connsiteY16" fmla="*/ 649361 h 1258961"/>
                <a:gd name="connsiteX17" fmla="*/ 12700 w 542925"/>
                <a:gd name="connsiteY17" fmla="*/ 662061 h 1258961"/>
                <a:gd name="connsiteX18" fmla="*/ 19050 w 542925"/>
                <a:gd name="connsiteY18" fmla="*/ 681111 h 1258961"/>
                <a:gd name="connsiteX19" fmla="*/ 12700 w 542925"/>
                <a:gd name="connsiteY19" fmla="*/ 747786 h 1258961"/>
                <a:gd name="connsiteX20" fmla="*/ 9525 w 542925"/>
                <a:gd name="connsiteY20" fmla="*/ 785886 h 1258961"/>
                <a:gd name="connsiteX21" fmla="*/ 3175 w 542925"/>
                <a:gd name="connsiteY21" fmla="*/ 820811 h 1258961"/>
                <a:gd name="connsiteX22" fmla="*/ 12700 w 542925"/>
                <a:gd name="connsiteY22" fmla="*/ 954161 h 1258961"/>
                <a:gd name="connsiteX23" fmla="*/ 6350 w 542925"/>
                <a:gd name="connsiteY23" fmla="*/ 1138311 h 1258961"/>
                <a:gd name="connsiteX24" fmla="*/ 0 w 542925"/>
                <a:gd name="connsiteY24" fmla="*/ 1185936 h 1258961"/>
                <a:gd name="connsiteX25" fmla="*/ 3175 w 542925"/>
                <a:gd name="connsiteY25" fmla="*/ 1204986 h 1258961"/>
                <a:gd name="connsiteX26" fmla="*/ 22225 w 542925"/>
                <a:gd name="connsiteY26" fmla="*/ 1217686 h 1258961"/>
                <a:gd name="connsiteX27" fmla="*/ 38100 w 542925"/>
                <a:gd name="connsiteY27" fmla="*/ 1239911 h 1258961"/>
                <a:gd name="connsiteX28" fmla="*/ 57150 w 542925"/>
                <a:gd name="connsiteY28" fmla="*/ 1252611 h 1258961"/>
                <a:gd name="connsiteX29" fmla="*/ 88900 w 542925"/>
                <a:gd name="connsiteY29" fmla="*/ 1258961 h 1258961"/>
                <a:gd name="connsiteX30" fmla="*/ 231775 w 542925"/>
                <a:gd name="connsiteY30" fmla="*/ 1246261 h 1258961"/>
                <a:gd name="connsiteX31" fmla="*/ 276225 w 542925"/>
                <a:gd name="connsiteY31" fmla="*/ 1236736 h 1258961"/>
                <a:gd name="connsiteX32" fmla="*/ 349250 w 542925"/>
                <a:gd name="connsiteY32" fmla="*/ 1201811 h 1258961"/>
                <a:gd name="connsiteX33" fmla="*/ 387350 w 542925"/>
                <a:gd name="connsiteY33" fmla="*/ 1151011 h 1258961"/>
                <a:gd name="connsiteX34" fmla="*/ 422275 w 542925"/>
                <a:gd name="connsiteY34" fmla="*/ 1103386 h 1258961"/>
                <a:gd name="connsiteX35" fmla="*/ 438150 w 542925"/>
                <a:gd name="connsiteY35" fmla="*/ 1062111 h 1258961"/>
                <a:gd name="connsiteX36" fmla="*/ 450850 w 542925"/>
                <a:gd name="connsiteY36" fmla="*/ 1036711 h 1258961"/>
                <a:gd name="connsiteX37" fmla="*/ 457200 w 542925"/>
                <a:gd name="connsiteY37" fmla="*/ 1024011 h 1258961"/>
                <a:gd name="connsiteX38" fmla="*/ 460375 w 542925"/>
                <a:gd name="connsiteY38" fmla="*/ 1011311 h 1258961"/>
                <a:gd name="connsiteX39" fmla="*/ 469900 w 542925"/>
                <a:gd name="connsiteY39" fmla="*/ 992261 h 1258961"/>
                <a:gd name="connsiteX40" fmla="*/ 476250 w 542925"/>
                <a:gd name="connsiteY40" fmla="*/ 970036 h 1258961"/>
                <a:gd name="connsiteX41" fmla="*/ 485775 w 542925"/>
                <a:gd name="connsiteY41" fmla="*/ 963686 h 1258961"/>
                <a:gd name="connsiteX42" fmla="*/ 504825 w 542925"/>
                <a:gd name="connsiteY42" fmla="*/ 944636 h 1258961"/>
                <a:gd name="connsiteX43" fmla="*/ 504825 w 542925"/>
                <a:gd name="connsiteY43" fmla="*/ 944636 h 1258961"/>
                <a:gd name="connsiteX44" fmla="*/ 514350 w 542925"/>
                <a:gd name="connsiteY44" fmla="*/ 925586 h 1258961"/>
                <a:gd name="connsiteX45" fmla="*/ 520700 w 542925"/>
                <a:gd name="connsiteY45" fmla="*/ 912886 h 1258961"/>
                <a:gd name="connsiteX46" fmla="*/ 527050 w 542925"/>
                <a:gd name="connsiteY46" fmla="*/ 887486 h 1258961"/>
                <a:gd name="connsiteX47" fmla="*/ 536575 w 542925"/>
                <a:gd name="connsiteY47" fmla="*/ 833511 h 1258961"/>
                <a:gd name="connsiteX48" fmla="*/ 542925 w 542925"/>
                <a:gd name="connsiteY48" fmla="*/ 703336 h 1258961"/>
                <a:gd name="connsiteX49" fmla="*/ 539750 w 542925"/>
                <a:gd name="connsiteY49" fmla="*/ 639836 h 1258961"/>
                <a:gd name="connsiteX50" fmla="*/ 536575 w 542925"/>
                <a:gd name="connsiteY50" fmla="*/ 630311 h 1258961"/>
                <a:gd name="connsiteX51" fmla="*/ 530225 w 542925"/>
                <a:gd name="connsiteY51" fmla="*/ 614436 h 1258961"/>
                <a:gd name="connsiteX52" fmla="*/ 523875 w 542925"/>
                <a:gd name="connsiteY52" fmla="*/ 582686 h 1258961"/>
                <a:gd name="connsiteX53" fmla="*/ 520700 w 542925"/>
                <a:gd name="connsiteY53" fmla="*/ 306461 h 1258961"/>
                <a:gd name="connsiteX54" fmla="*/ 511175 w 542925"/>
                <a:gd name="connsiteY54" fmla="*/ 290586 h 1258961"/>
                <a:gd name="connsiteX55" fmla="*/ 450850 w 542925"/>
                <a:gd name="connsiteY55" fmla="*/ 211211 h 1258961"/>
                <a:gd name="connsiteX56" fmla="*/ 419100 w 542925"/>
                <a:gd name="connsiteY56" fmla="*/ 173111 h 1258961"/>
                <a:gd name="connsiteX57" fmla="*/ 406400 w 542925"/>
                <a:gd name="connsiteY57" fmla="*/ 154061 h 1258961"/>
                <a:gd name="connsiteX58" fmla="*/ 365125 w 542925"/>
                <a:gd name="connsiteY58" fmla="*/ 119136 h 1258961"/>
                <a:gd name="connsiteX59" fmla="*/ 349250 w 542925"/>
                <a:gd name="connsiteY59" fmla="*/ 103261 h 1258961"/>
                <a:gd name="connsiteX60" fmla="*/ 307975 w 542925"/>
                <a:gd name="connsiteY60" fmla="*/ 74686 h 1258961"/>
                <a:gd name="connsiteX61" fmla="*/ 263525 w 542925"/>
                <a:gd name="connsiteY61" fmla="*/ 55636 h 1258961"/>
                <a:gd name="connsiteX62" fmla="*/ 238125 w 542925"/>
                <a:gd name="connsiteY62" fmla="*/ 39761 h 1258961"/>
                <a:gd name="connsiteX63" fmla="*/ 212725 w 542925"/>
                <a:gd name="connsiteY63" fmla="*/ 30236 h 1258961"/>
                <a:gd name="connsiteX64" fmla="*/ 171450 w 542925"/>
                <a:gd name="connsiteY64" fmla="*/ 17536 h 1258961"/>
                <a:gd name="connsiteX65" fmla="*/ 155575 w 542925"/>
                <a:gd name="connsiteY65" fmla="*/ 14361 h 1258961"/>
                <a:gd name="connsiteX66" fmla="*/ 136525 w 542925"/>
                <a:gd name="connsiteY66" fmla="*/ 11186 h 1258961"/>
                <a:gd name="connsiteX67" fmla="*/ 12700 w 542925"/>
                <a:gd name="connsiteY67" fmla="*/ 4836 h 1258961"/>
                <a:gd name="connsiteX0" fmla="*/ 13115 w 543340"/>
                <a:gd name="connsiteY0" fmla="*/ 4836 h 1258961"/>
                <a:gd name="connsiteX1" fmla="*/ 9940 w 543340"/>
                <a:gd name="connsiteY1" fmla="*/ 84211 h 1258961"/>
                <a:gd name="connsiteX2" fmla="*/ 6765 w 543340"/>
                <a:gd name="connsiteY2" fmla="*/ 93736 h 1258961"/>
                <a:gd name="connsiteX3" fmla="*/ 3590 w 543340"/>
                <a:gd name="connsiteY3" fmla="*/ 106436 h 1258961"/>
                <a:gd name="connsiteX4" fmla="*/ 6765 w 543340"/>
                <a:gd name="connsiteY4" fmla="*/ 138186 h 1258961"/>
                <a:gd name="connsiteX5" fmla="*/ 19465 w 543340"/>
                <a:gd name="connsiteY5" fmla="*/ 166761 h 1258961"/>
                <a:gd name="connsiteX6" fmla="*/ 22640 w 543340"/>
                <a:gd name="connsiteY6" fmla="*/ 176286 h 1258961"/>
                <a:gd name="connsiteX7" fmla="*/ 22640 w 543340"/>
                <a:gd name="connsiteY7" fmla="*/ 252486 h 1258961"/>
                <a:gd name="connsiteX8" fmla="*/ 13115 w 543340"/>
                <a:gd name="connsiteY8" fmla="*/ 315986 h 1258961"/>
                <a:gd name="connsiteX9" fmla="*/ 19465 w 543340"/>
                <a:gd name="connsiteY9" fmla="*/ 342179 h 1258961"/>
                <a:gd name="connsiteX10" fmla="*/ 17084 w 543340"/>
                <a:gd name="connsiteY10" fmla="*/ 401711 h 1258961"/>
                <a:gd name="connsiteX11" fmla="*/ 22640 w 543340"/>
                <a:gd name="connsiteY11" fmla="*/ 446161 h 1258961"/>
                <a:gd name="connsiteX12" fmla="*/ 28990 w 543340"/>
                <a:gd name="connsiteY12" fmla="*/ 481086 h 1258961"/>
                <a:gd name="connsiteX13" fmla="*/ 25815 w 543340"/>
                <a:gd name="connsiteY13" fmla="*/ 592211 h 1258961"/>
                <a:gd name="connsiteX14" fmla="*/ 19465 w 543340"/>
                <a:gd name="connsiteY14" fmla="*/ 608086 h 1258961"/>
                <a:gd name="connsiteX15" fmla="*/ 13115 w 543340"/>
                <a:gd name="connsiteY15" fmla="*/ 630311 h 1258961"/>
                <a:gd name="connsiteX16" fmla="*/ 9940 w 543340"/>
                <a:gd name="connsiteY16" fmla="*/ 649361 h 1258961"/>
                <a:gd name="connsiteX17" fmla="*/ 13115 w 543340"/>
                <a:gd name="connsiteY17" fmla="*/ 662061 h 1258961"/>
                <a:gd name="connsiteX18" fmla="*/ 19465 w 543340"/>
                <a:gd name="connsiteY18" fmla="*/ 681111 h 1258961"/>
                <a:gd name="connsiteX19" fmla="*/ 13115 w 543340"/>
                <a:gd name="connsiteY19" fmla="*/ 747786 h 1258961"/>
                <a:gd name="connsiteX20" fmla="*/ 9940 w 543340"/>
                <a:gd name="connsiteY20" fmla="*/ 785886 h 1258961"/>
                <a:gd name="connsiteX21" fmla="*/ 3590 w 543340"/>
                <a:gd name="connsiteY21" fmla="*/ 820811 h 1258961"/>
                <a:gd name="connsiteX22" fmla="*/ 13115 w 543340"/>
                <a:gd name="connsiteY22" fmla="*/ 954161 h 1258961"/>
                <a:gd name="connsiteX23" fmla="*/ 6765 w 543340"/>
                <a:gd name="connsiteY23" fmla="*/ 1138311 h 1258961"/>
                <a:gd name="connsiteX24" fmla="*/ 415 w 543340"/>
                <a:gd name="connsiteY24" fmla="*/ 1185936 h 1258961"/>
                <a:gd name="connsiteX25" fmla="*/ 3590 w 543340"/>
                <a:gd name="connsiteY25" fmla="*/ 1204986 h 1258961"/>
                <a:gd name="connsiteX26" fmla="*/ 38515 w 543340"/>
                <a:gd name="connsiteY26" fmla="*/ 1239911 h 1258961"/>
                <a:gd name="connsiteX27" fmla="*/ 57565 w 543340"/>
                <a:gd name="connsiteY27" fmla="*/ 1252611 h 1258961"/>
                <a:gd name="connsiteX28" fmla="*/ 89315 w 543340"/>
                <a:gd name="connsiteY28" fmla="*/ 1258961 h 1258961"/>
                <a:gd name="connsiteX29" fmla="*/ 232190 w 543340"/>
                <a:gd name="connsiteY29" fmla="*/ 1246261 h 1258961"/>
                <a:gd name="connsiteX30" fmla="*/ 276640 w 543340"/>
                <a:gd name="connsiteY30" fmla="*/ 1236736 h 1258961"/>
                <a:gd name="connsiteX31" fmla="*/ 349665 w 543340"/>
                <a:gd name="connsiteY31" fmla="*/ 1201811 h 1258961"/>
                <a:gd name="connsiteX32" fmla="*/ 387765 w 543340"/>
                <a:gd name="connsiteY32" fmla="*/ 1151011 h 1258961"/>
                <a:gd name="connsiteX33" fmla="*/ 422690 w 543340"/>
                <a:gd name="connsiteY33" fmla="*/ 1103386 h 1258961"/>
                <a:gd name="connsiteX34" fmla="*/ 438565 w 543340"/>
                <a:gd name="connsiteY34" fmla="*/ 1062111 h 1258961"/>
                <a:gd name="connsiteX35" fmla="*/ 451265 w 543340"/>
                <a:gd name="connsiteY35" fmla="*/ 1036711 h 1258961"/>
                <a:gd name="connsiteX36" fmla="*/ 457615 w 543340"/>
                <a:gd name="connsiteY36" fmla="*/ 1024011 h 1258961"/>
                <a:gd name="connsiteX37" fmla="*/ 460790 w 543340"/>
                <a:gd name="connsiteY37" fmla="*/ 1011311 h 1258961"/>
                <a:gd name="connsiteX38" fmla="*/ 470315 w 543340"/>
                <a:gd name="connsiteY38" fmla="*/ 992261 h 1258961"/>
                <a:gd name="connsiteX39" fmla="*/ 476665 w 543340"/>
                <a:gd name="connsiteY39" fmla="*/ 970036 h 1258961"/>
                <a:gd name="connsiteX40" fmla="*/ 486190 w 543340"/>
                <a:gd name="connsiteY40" fmla="*/ 963686 h 1258961"/>
                <a:gd name="connsiteX41" fmla="*/ 505240 w 543340"/>
                <a:gd name="connsiteY41" fmla="*/ 944636 h 1258961"/>
                <a:gd name="connsiteX42" fmla="*/ 505240 w 543340"/>
                <a:gd name="connsiteY42" fmla="*/ 944636 h 1258961"/>
                <a:gd name="connsiteX43" fmla="*/ 514765 w 543340"/>
                <a:gd name="connsiteY43" fmla="*/ 925586 h 1258961"/>
                <a:gd name="connsiteX44" fmla="*/ 521115 w 543340"/>
                <a:gd name="connsiteY44" fmla="*/ 912886 h 1258961"/>
                <a:gd name="connsiteX45" fmla="*/ 527465 w 543340"/>
                <a:gd name="connsiteY45" fmla="*/ 887486 h 1258961"/>
                <a:gd name="connsiteX46" fmla="*/ 536990 w 543340"/>
                <a:gd name="connsiteY46" fmla="*/ 833511 h 1258961"/>
                <a:gd name="connsiteX47" fmla="*/ 543340 w 543340"/>
                <a:gd name="connsiteY47" fmla="*/ 703336 h 1258961"/>
                <a:gd name="connsiteX48" fmla="*/ 540165 w 543340"/>
                <a:gd name="connsiteY48" fmla="*/ 639836 h 1258961"/>
                <a:gd name="connsiteX49" fmla="*/ 536990 w 543340"/>
                <a:gd name="connsiteY49" fmla="*/ 630311 h 1258961"/>
                <a:gd name="connsiteX50" fmla="*/ 530640 w 543340"/>
                <a:gd name="connsiteY50" fmla="*/ 614436 h 1258961"/>
                <a:gd name="connsiteX51" fmla="*/ 524290 w 543340"/>
                <a:gd name="connsiteY51" fmla="*/ 582686 h 1258961"/>
                <a:gd name="connsiteX52" fmla="*/ 521115 w 543340"/>
                <a:gd name="connsiteY52" fmla="*/ 306461 h 1258961"/>
                <a:gd name="connsiteX53" fmla="*/ 511590 w 543340"/>
                <a:gd name="connsiteY53" fmla="*/ 290586 h 1258961"/>
                <a:gd name="connsiteX54" fmla="*/ 451265 w 543340"/>
                <a:gd name="connsiteY54" fmla="*/ 211211 h 1258961"/>
                <a:gd name="connsiteX55" fmla="*/ 419515 w 543340"/>
                <a:gd name="connsiteY55" fmla="*/ 173111 h 1258961"/>
                <a:gd name="connsiteX56" fmla="*/ 406815 w 543340"/>
                <a:gd name="connsiteY56" fmla="*/ 154061 h 1258961"/>
                <a:gd name="connsiteX57" fmla="*/ 365540 w 543340"/>
                <a:gd name="connsiteY57" fmla="*/ 119136 h 1258961"/>
                <a:gd name="connsiteX58" fmla="*/ 349665 w 543340"/>
                <a:gd name="connsiteY58" fmla="*/ 103261 h 1258961"/>
                <a:gd name="connsiteX59" fmla="*/ 308390 w 543340"/>
                <a:gd name="connsiteY59" fmla="*/ 74686 h 1258961"/>
                <a:gd name="connsiteX60" fmla="*/ 263940 w 543340"/>
                <a:gd name="connsiteY60" fmla="*/ 55636 h 1258961"/>
                <a:gd name="connsiteX61" fmla="*/ 238540 w 543340"/>
                <a:gd name="connsiteY61" fmla="*/ 39761 h 1258961"/>
                <a:gd name="connsiteX62" fmla="*/ 213140 w 543340"/>
                <a:gd name="connsiteY62" fmla="*/ 30236 h 1258961"/>
                <a:gd name="connsiteX63" fmla="*/ 171865 w 543340"/>
                <a:gd name="connsiteY63" fmla="*/ 17536 h 1258961"/>
                <a:gd name="connsiteX64" fmla="*/ 155990 w 543340"/>
                <a:gd name="connsiteY64" fmla="*/ 14361 h 1258961"/>
                <a:gd name="connsiteX65" fmla="*/ 136940 w 543340"/>
                <a:gd name="connsiteY65" fmla="*/ 11186 h 1258961"/>
                <a:gd name="connsiteX66" fmla="*/ 13115 w 543340"/>
                <a:gd name="connsiteY66" fmla="*/ 4836 h 1258961"/>
                <a:gd name="connsiteX0" fmla="*/ 12700 w 542925"/>
                <a:gd name="connsiteY0" fmla="*/ 4836 h 1258961"/>
                <a:gd name="connsiteX1" fmla="*/ 9525 w 542925"/>
                <a:gd name="connsiteY1" fmla="*/ 84211 h 1258961"/>
                <a:gd name="connsiteX2" fmla="*/ 6350 w 542925"/>
                <a:gd name="connsiteY2" fmla="*/ 93736 h 1258961"/>
                <a:gd name="connsiteX3" fmla="*/ 3175 w 542925"/>
                <a:gd name="connsiteY3" fmla="*/ 106436 h 1258961"/>
                <a:gd name="connsiteX4" fmla="*/ 6350 w 542925"/>
                <a:gd name="connsiteY4" fmla="*/ 138186 h 1258961"/>
                <a:gd name="connsiteX5" fmla="*/ 19050 w 542925"/>
                <a:gd name="connsiteY5" fmla="*/ 166761 h 1258961"/>
                <a:gd name="connsiteX6" fmla="*/ 22225 w 542925"/>
                <a:gd name="connsiteY6" fmla="*/ 176286 h 1258961"/>
                <a:gd name="connsiteX7" fmla="*/ 22225 w 542925"/>
                <a:gd name="connsiteY7" fmla="*/ 252486 h 1258961"/>
                <a:gd name="connsiteX8" fmla="*/ 12700 w 542925"/>
                <a:gd name="connsiteY8" fmla="*/ 315986 h 1258961"/>
                <a:gd name="connsiteX9" fmla="*/ 19050 w 542925"/>
                <a:gd name="connsiteY9" fmla="*/ 342179 h 1258961"/>
                <a:gd name="connsiteX10" fmla="*/ 16669 w 542925"/>
                <a:gd name="connsiteY10" fmla="*/ 401711 h 1258961"/>
                <a:gd name="connsiteX11" fmla="*/ 22225 w 542925"/>
                <a:gd name="connsiteY11" fmla="*/ 446161 h 1258961"/>
                <a:gd name="connsiteX12" fmla="*/ 28575 w 542925"/>
                <a:gd name="connsiteY12" fmla="*/ 481086 h 1258961"/>
                <a:gd name="connsiteX13" fmla="*/ 25400 w 542925"/>
                <a:gd name="connsiteY13" fmla="*/ 592211 h 1258961"/>
                <a:gd name="connsiteX14" fmla="*/ 19050 w 542925"/>
                <a:gd name="connsiteY14" fmla="*/ 608086 h 1258961"/>
                <a:gd name="connsiteX15" fmla="*/ 12700 w 542925"/>
                <a:gd name="connsiteY15" fmla="*/ 630311 h 1258961"/>
                <a:gd name="connsiteX16" fmla="*/ 9525 w 542925"/>
                <a:gd name="connsiteY16" fmla="*/ 649361 h 1258961"/>
                <a:gd name="connsiteX17" fmla="*/ 12700 w 542925"/>
                <a:gd name="connsiteY17" fmla="*/ 662061 h 1258961"/>
                <a:gd name="connsiteX18" fmla="*/ 19050 w 542925"/>
                <a:gd name="connsiteY18" fmla="*/ 681111 h 1258961"/>
                <a:gd name="connsiteX19" fmla="*/ 12700 w 542925"/>
                <a:gd name="connsiteY19" fmla="*/ 747786 h 1258961"/>
                <a:gd name="connsiteX20" fmla="*/ 9525 w 542925"/>
                <a:gd name="connsiteY20" fmla="*/ 785886 h 1258961"/>
                <a:gd name="connsiteX21" fmla="*/ 3175 w 542925"/>
                <a:gd name="connsiteY21" fmla="*/ 820811 h 1258961"/>
                <a:gd name="connsiteX22" fmla="*/ 12700 w 542925"/>
                <a:gd name="connsiteY22" fmla="*/ 954161 h 1258961"/>
                <a:gd name="connsiteX23" fmla="*/ 6350 w 542925"/>
                <a:gd name="connsiteY23" fmla="*/ 1138311 h 1258961"/>
                <a:gd name="connsiteX24" fmla="*/ 0 w 542925"/>
                <a:gd name="connsiteY24" fmla="*/ 1185936 h 1258961"/>
                <a:gd name="connsiteX25" fmla="*/ 19844 w 542925"/>
                <a:gd name="connsiteY25" fmla="*/ 1219273 h 1258961"/>
                <a:gd name="connsiteX26" fmla="*/ 38100 w 542925"/>
                <a:gd name="connsiteY26" fmla="*/ 1239911 h 1258961"/>
                <a:gd name="connsiteX27" fmla="*/ 57150 w 542925"/>
                <a:gd name="connsiteY27" fmla="*/ 1252611 h 1258961"/>
                <a:gd name="connsiteX28" fmla="*/ 88900 w 542925"/>
                <a:gd name="connsiteY28" fmla="*/ 1258961 h 1258961"/>
                <a:gd name="connsiteX29" fmla="*/ 231775 w 542925"/>
                <a:gd name="connsiteY29" fmla="*/ 1246261 h 1258961"/>
                <a:gd name="connsiteX30" fmla="*/ 276225 w 542925"/>
                <a:gd name="connsiteY30" fmla="*/ 1236736 h 1258961"/>
                <a:gd name="connsiteX31" fmla="*/ 349250 w 542925"/>
                <a:gd name="connsiteY31" fmla="*/ 1201811 h 1258961"/>
                <a:gd name="connsiteX32" fmla="*/ 387350 w 542925"/>
                <a:gd name="connsiteY32" fmla="*/ 1151011 h 1258961"/>
                <a:gd name="connsiteX33" fmla="*/ 422275 w 542925"/>
                <a:gd name="connsiteY33" fmla="*/ 1103386 h 1258961"/>
                <a:gd name="connsiteX34" fmla="*/ 438150 w 542925"/>
                <a:gd name="connsiteY34" fmla="*/ 1062111 h 1258961"/>
                <a:gd name="connsiteX35" fmla="*/ 450850 w 542925"/>
                <a:gd name="connsiteY35" fmla="*/ 1036711 h 1258961"/>
                <a:gd name="connsiteX36" fmla="*/ 457200 w 542925"/>
                <a:gd name="connsiteY36" fmla="*/ 1024011 h 1258961"/>
                <a:gd name="connsiteX37" fmla="*/ 460375 w 542925"/>
                <a:gd name="connsiteY37" fmla="*/ 1011311 h 1258961"/>
                <a:gd name="connsiteX38" fmla="*/ 469900 w 542925"/>
                <a:gd name="connsiteY38" fmla="*/ 992261 h 1258961"/>
                <a:gd name="connsiteX39" fmla="*/ 476250 w 542925"/>
                <a:gd name="connsiteY39" fmla="*/ 970036 h 1258961"/>
                <a:gd name="connsiteX40" fmla="*/ 485775 w 542925"/>
                <a:gd name="connsiteY40" fmla="*/ 963686 h 1258961"/>
                <a:gd name="connsiteX41" fmla="*/ 504825 w 542925"/>
                <a:gd name="connsiteY41" fmla="*/ 944636 h 1258961"/>
                <a:gd name="connsiteX42" fmla="*/ 504825 w 542925"/>
                <a:gd name="connsiteY42" fmla="*/ 944636 h 1258961"/>
                <a:gd name="connsiteX43" fmla="*/ 514350 w 542925"/>
                <a:gd name="connsiteY43" fmla="*/ 925586 h 1258961"/>
                <a:gd name="connsiteX44" fmla="*/ 520700 w 542925"/>
                <a:gd name="connsiteY44" fmla="*/ 912886 h 1258961"/>
                <a:gd name="connsiteX45" fmla="*/ 527050 w 542925"/>
                <a:gd name="connsiteY45" fmla="*/ 887486 h 1258961"/>
                <a:gd name="connsiteX46" fmla="*/ 536575 w 542925"/>
                <a:gd name="connsiteY46" fmla="*/ 833511 h 1258961"/>
                <a:gd name="connsiteX47" fmla="*/ 542925 w 542925"/>
                <a:gd name="connsiteY47" fmla="*/ 703336 h 1258961"/>
                <a:gd name="connsiteX48" fmla="*/ 539750 w 542925"/>
                <a:gd name="connsiteY48" fmla="*/ 639836 h 1258961"/>
                <a:gd name="connsiteX49" fmla="*/ 536575 w 542925"/>
                <a:gd name="connsiteY49" fmla="*/ 630311 h 1258961"/>
                <a:gd name="connsiteX50" fmla="*/ 530225 w 542925"/>
                <a:gd name="connsiteY50" fmla="*/ 614436 h 1258961"/>
                <a:gd name="connsiteX51" fmla="*/ 523875 w 542925"/>
                <a:gd name="connsiteY51" fmla="*/ 582686 h 1258961"/>
                <a:gd name="connsiteX52" fmla="*/ 520700 w 542925"/>
                <a:gd name="connsiteY52" fmla="*/ 306461 h 1258961"/>
                <a:gd name="connsiteX53" fmla="*/ 511175 w 542925"/>
                <a:gd name="connsiteY53" fmla="*/ 290586 h 1258961"/>
                <a:gd name="connsiteX54" fmla="*/ 450850 w 542925"/>
                <a:gd name="connsiteY54" fmla="*/ 211211 h 1258961"/>
                <a:gd name="connsiteX55" fmla="*/ 419100 w 542925"/>
                <a:gd name="connsiteY55" fmla="*/ 173111 h 1258961"/>
                <a:gd name="connsiteX56" fmla="*/ 406400 w 542925"/>
                <a:gd name="connsiteY56" fmla="*/ 154061 h 1258961"/>
                <a:gd name="connsiteX57" fmla="*/ 365125 w 542925"/>
                <a:gd name="connsiteY57" fmla="*/ 119136 h 1258961"/>
                <a:gd name="connsiteX58" fmla="*/ 349250 w 542925"/>
                <a:gd name="connsiteY58" fmla="*/ 103261 h 1258961"/>
                <a:gd name="connsiteX59" fmla="*/ 307975 w 542925"/>
                <a:gd name="connsiteY59" fmla="*/ 74686 h 1258961"/>
                <a:gd name="connsiteX60" fmla="*/ 263525 w 542925"/>
                <a:gd name="connsiteY60" fmla="*/ 55636 h 1258961"/>
                <a:gd name="connsiteX61" fmla="*/ 238125 w 542925"/>
                <a:gd name="connsiteY61" fmla="*/ 39761 h 1258961"/>
                <a:gd name="connsiteX62" fmla="*/ 212725 w 542925"/>
                <a:gd name="connsiteY62" fmla="*/ 30236 h 1258961"/>
                <a:gd name="connsiteX63" fmla="*/ 171450 w 542925"/>
                <a:gd name="connsiteY63" fmla="*/ 17536 h 1258961"/>
                <a:gd name="connsiteX64" fmla="*/ 155575 w 542925"/>
                <a:gd name="connsiteY64" fmla="*/ 14361 h 1258961"/>
                <a:gd name="connsiteX65" fmla="*/ 136525 w 542925"/>
                <a:gd name="connsiteY65" fmla="*/ 11186 h 1258961"/>
                <a:gd name="connsiteX66" fmla="*/ 12700 w 542925"/>
                <a:gd name="connsiteY66" fmla="*/ 4836 h 1258961"/>
                <a:gd name="connsiteX0" fmla="*/ 9835 w 540060"/>
                <a:gd name="connsiteY0" fmla="*/ 4836 h 1258961"/>
                <a:gd name="connsiteX1" fmla="*/ 6660 w 540060"/>
                <a:gd name="connsiteY1" fmla="*/ 84211 h 1258961"/>
                <a:gd name="connsiteX2" fmla="*/ 3485 w 540060"/>
                <a:gd name="connsiteY2" fmla="*/ 93736 h 1258961"/>
                <a:gd name="connsiteX3" fmla="*/ 310 w 540060"/>
                <a:gd name="connsiteY3" fmla="*/ 106436 h 1258961"/>
                <a:gd name="connsiteX4" fmla="*/ 3485 w 540060"/>
                <a:gd name="connsiteY4" fmla="*/ 138186 h 1258961"/>
                <a:gd name="connsiteX5" fmla="*/ 16185 w 540060"/>
                <a:gd name="connsiteY5" fmla="*/ 166761 h 1258961"/>
                <a:gd name="connsiteX6" fmla="*/ 19360 w 540060"/>
                <a:gd name="connsiteY6" fmla="*/ 176286 h 1258961"/>
                <a:gd name="connsiteX7" fmla="*/ 19360 w 540060"/>
                <a:gd name="connsiteY7" fmla="*/ 252486 h 1258961"/>
                <a:gd name="connsiteX8" fmla="*/ 9835 w 540060"/>
                <a:gd name="connsiteY8" fmla="*/ 315986 h 1258961"/>
                <a:gd name="connsiteX9" fmla="*/ 16185 w 540060"/>
                <a:gd name="connsiteY9" fmla="*/ 342179 h 1258961"/>
                <a:gd name="connsiteX10" fmla="*/ 13804 w 540060"/>
                <a:gd name="connsiteY10" fmla="*/ 401711 h 1258961"/>
                <a:gd name="connsiteX11" fmla="*/ 19360 w 540060"/>
                <a:gd name="connsiteY11" fmla="*/ 446161 h 1258961"/>
                <a:gd name="connsiteX12" fmla="*/ 25710 w 540060"/>
                <a:gd name="connsiteY12" fmla="*/ 481086 h 1258961"/>
                <a:gd name="connsiteX13" fmla="*/ 22535 w 540060"/>
                <a:gd name="connsiteY13" fmla="*/ 592211 h 1258961"/>
                <a:gd name="connsiteX14" fmla="*/ 16185 w 540060"/>
                <a:gd name="connsiteY14" fmla="*/ 608086 h 1258961"/>
                <a:gd name="connsiteX15" fmla="*/ 9835 w 540060"/>
                <a:gd name="connsiteY15" fmla="*/ 630311 h 1258961"/>
                <a:gd name="connsiteX16" fmla="*/ 6660 w 540060"/>
                <a:gd name="connsiteY16" fmla="*/ 649361 h 1258961"/>
                <a:gd name="connsiteX17" fmla="*/ 9835 w 540060"/>
                <a:gd name="connsiteY17" fmla="*/ 662061 h 1258961"/>
                <a:gd name="connsiteX18" fmla="*/ 16185 w 540060"/>
                <a:gd name="connsiteY18" fmla="*/ 681111 h 1258961"/>
                <a:gd name="connsiteX19" fmla="*/ 9835 w 540060"/>
                <a:gd name="connsiteY19" fmla="*/ 747786 h 1258961"/>
                <a:gd name="connsiteX20" fmla="*/ 6660 w 540060"/>
                <a:gd name="connsiteY20" fmla="*/ 785886 h 1258961"/>
                <a:gd name="connsiteX21" fmla="*/ 310 w 540060"/>
                <a:gd name="connsiteY21" fmla="*/ 820811 h 1258961"/>
                <a:gd name="connsiteX22" fmla="*/ 9835 w 540060"/>
                <a:gd name="connsiteY22" fmla="*/ 954161 h 1258961"/>
                <a:gd name="connsiteX23" fmla="*/ 3485 w 540060"/>
                <a:gd name="connsiteY23" fmla="*/ 1138311 h 1258961"/>
                <a:gd name="connsiteX24" fmla="*/ 4279 w 540060"/>
                <a:gd name="connsiteY24" fmla="*/ 1190698 h 1258961"/>
                <a:gd name="connsiteX25" fmla="*/ 16979 w 540060"/>
                <a:gd name="connsiteY25" fmla="*/ 1219273 h 1258961"/>
                <a:gd name="connsiteX26" fmla="*/ 35235 w 540060"/>
                <a:gd name="connsiteY26" fmla="*/ 1239911 h 1258961"/>
                <a:gd name="connsiteX27" fmla="*/ 54285 w 540060"/>
                <a:gd name="connsiteY27" fmla="*/ 1252611 h 1258961"/>
                <a:gd name="connsiteX28" fmla="*/ 86035 w 540060"/>
                <a:gd name="connsiteY28" fmla="*/ 1258961 h 1258961"/>
                <a:gd name="connsiteX29" fmla="*/ 228910 w 540060"/>
                <a:gd name="connsiteY29" fmla="*/ 1246261 h 1258961"/>
                <a:gd name="connsiteX30" fmla="*/ 273360 w 540060"/>
                <a:gd name="connsiteY30" fmla="*/ 1236736 h 1258961"/>
                <a:gd name="connsiteX31" fmla="*/ 346385 w 540060"/>
                <a:gd name="connsiteY31" fmla="*/ 1201811 h 1258961"/>
                <a:gd name="connsiteX32" fmla="*/ 384485 w 540060"/>
                <a:gd name="connsiteY32" fmla="*/ 1151011 h 1258961"/>
                <a:gd name="connsiteX33" fmla="*/ 419410 w 540060"/>
                <a:gd name="connsiteY33" fmla="*/ 1103386 h 1258961"/>
                <a:gd name="connsiteX34" fmla="*/ 435285 w 540060"/>
                <a:gd name="connsiteY34" fmla="*/ 1062111 h 1258961"/>
                <a:gd name="connsiteX35" fmla="*/ 447985 w 540060"/>
                <a:gd name="connsiteY35" fmla="*/ 1036711 h 1258961"/>
                <a:gd name="connsiteX36" fmla="*/ 454335 w 540060"/>
                <a:gd name="connsiteY36" fmla="*/ 1024011 h 1258961"/>
                <a:gd name="connsiteX37" fmla="*/ 457510 w 540060"/>
                <a:gd name="connsiteY37" fmla="*/ 1011311 h 1258961"/>
                <a:gd name="connsiteX38" fmla="*/ 467035 w 540060"/>
                <a:gd name="connsiteY38" fmla="*/ 992261 h 1258961"/>
                <a:gd name="connsiteX39" fmla="*/ 473385 w 540060"/>
                <a:gd name="connsiteY39" fmla="*/ 970036 h 1258961"/>
                <a:gd name="connsiteX40" fmla="*/ 482910 w 540060"/>
                <a:gd name="connsiteY40" fmla="*/ 963686 h 1258961"/>
                <a:gd name="connsiteX41" fmla="*/ 501960 w 540060"/>
                <a:gd name="connsiteY41" fmla="*/ 944636 h 1258961"/>
                <a:gd name="connsiteX42" fmla="*/ 501960 w 540060"/>
                <a:gd name="connsiteY42" fmla="*/ 944636 h 1258961"/>
                <a:gd name="connsiteX43" fmla="*/ 511485 w 540060"/>
                <a:gd name="connsiteY43" fmla="*/ 925586 h 1258961"/>
                <a:gd name="connsiteX44" fmla="*/ 517835 w 540060"/>
                <a:gd name="connsiteY44" fmla="*/ 912886 h 1258961"/>
                <a:gd name="connsiteX45" fmla="*/ 524185 w 540060"/>
                <a:gd name="connsiteY45" fmla="*/ 887486 h 1258961"/>
                <a:gd name="connsiteX46" fmla="*/ 533710 w 540060"/>
                <a:gd name="connsiteY46" fmla="*/ 833511 h 1258961"/>
                <a:gd name="connsiteX47" fmla="*/ 540060 w 540060"/>
                <a:gd name="connsiteY47" fmla="*/ 703336 h 1258961"/>
                <a:gd name="connsiteX48" fmla="*/ 536885 w 540060"/>
                <a:gd name="connsiteY48" fmla="*/ 639836 h 1258961"/>
                <a:gd name="connsiteX49" fmla="*/ 533710 w 540060"/>
                <a:gd name="connsiteY49" fmla="*/ 630311 h 1258961"/>
                <a:gd name="connsiteX50" fmla="*/ 527360 w 540060"/>
                <a:gd name="connsiteY50" fmla="*/ 614436 h 1258961"/>
                <a:gd name="connsiteX51" fmla="*/ 521010 w 540060"/>
                <a:gd name="connsiteY51" fmla="*/ 582686 h 1258961"/>
                <a:gd name="connsiteX52" fmla="*/ 517835 w 540060"/>
                <a:gd name="connsiteY52" fmla="*/ 306461 h 1258961"/>
                <a:gd name="connsiteX53" fmla="*/ 508310 w 540060"/>
                <a:gd name="connsiteY53" fmla="*/ 290586 h 1258961"/>
                <a:gd name="connsiteX54" fmla="*/ 447985 w 540060"/>
                <a:gd name="connsiteY54" fmla="*/ 211211 h 1258961"/>
                <a:gd name="connsiteX55" fmla="*/ 416235 w 540060"/>
                <a:gd name="connsiteY55" fmla="*/ 173111 h 1258961"/>
                <a:gd name="connsiteX56" fmla="*/ 403535 w 540060"/>
                <a:gd name="connsiteY56" fmla="*/ 154061 h 1258961"/>
                <a:gd name="connsiteX57" fmla="*/ 362260 w 540060"/>
                <a:gd name="connsiteY57" fmla="*/ 119136 h 1258961"/>
                <a:gd name="connsiteX58" fmla="*/ 346385 w 540060"/>
                <a:gd name="connsiteY58" fmla="*/ 103261 h 1258961"/>
                <a:gd name="connsiteX59" fmla="*/ 305110 w 540060"/>
                <a:gd name="connsiteY59" fmla="*/ 74686 h 1258961"/>
                <a:gd name="connsiteX60" fmla="*/ 260660 w 540060"/>
                <a:gd name="connsiteY60" fmla="*/ 55636 h 1258961"/>
                <a:gd name="connsiteX61" fmla="*/ 235260 w 540060"/>
                <a:gd name="connsiteY61" fmla="*/ 39761 h 1258961"/>
                <a:gd name="connsiteX62" fmla="*/ 209860 w 540060"/>
                <a:gd name="connsiteY62" fmla="*/ 30236 h 1258961"/>
                <a:gd name="connsiteX63" fmla="*/ 168585 w 540060"/>
                <a:gd name="connsiteY63" fmla="*/ 17536 h 1258961"/>
                <a:gd name="connsiteX64" fmla="*/ 152710 w 540060"/>
                <a:gd name="connsiteY64" fmla="*/ 14361 h 1258961"/>
                <a:gd name="connsiteX65" fmla="*/ 133660 w 540060"/>
                <a:gd name="connsiteY65" fmla="*/ 11186 h 1258961"/>
                <a:gd name="connsiteX66" fmla="*/ 9835 w 540060"/>
                <a:gd name="connsiteY66" fmla="*/ 4836 h 1258961"/>
                <a:gd name="connsiteX0" fmla="*/ 9835 w 540060"/>
                <a:gd name="connsiteY0" fmla="*/ 4836 h 1258961"/>
                <a:gd name="connsiteX1" fmla="*/ 6660 w 540060"/>
                <a:gd name="connsiteY1" fmla="*/ 84211 h 1258961"/>
                <a:gd name="connsiteX2" fmla="*/ 3485 w 540060"/>
                <a:gd name="connsiteY2" fmla="*/ 93736 h 1258961"/>
                <a:gd name="connsiteX3" fmla="*/ 310 w 540060"/>
                <a:gd name="connsiteY3" fmla="*/ 106436 h 1258961"/>
                <a:gd name="connsiteX4" fmla="*/ 3485 w 540060"/>
                <a:gd name="connsiteY4" fmla="*/ 138186 h 1258961"/>
                <a:gd name="connsiteX5" fmla="*/ 16185 w 540060"/>
                <a:gd name="connsiteY5" fmla="*/ 166761 h 1258961"/>
                <a:gd name="connsiteX6" fmla="*/ 19360 w 540060"/>
                <a:gd name="connsiteY6" fmla="*/ 176286 h 1258961"/>
                <a:gd name="connsiteX7" fmla="*/ 19360 w 540060"/>
                <a:gd name="connsiteY7" fmla="*/ 252486 h 1258961"/>
                <a:gd name="connsiteX8" fmla="*/ 9835 w 540060"/>
                <a:gd name="connsiteY8" fmla="*/ 315986 h 1258961"/>
                <a:gd name="connsiteX9" fmla="*/ 16185 w 540060"/>
                <a:gd name="connsiteY9" fmla="*/ 342179 h 1258961"/>
                <a:gd name="connsiteX10" fmla="*/ 13804 w 540060"/>
                <a:gd name="connsiteY10" fmla="*/ 401711 h 1258961"/>
                <a:gd name="connsiteX11" fmla="*/ 19360 w 540060"/>
                <a:gd name="connsiteY11" fmla="*/ 446161 h 1258961"/>
                <a:gd name="connsiteX12" fmla="*/ 25710 w 540060"/>
                <a:gd name="connsiteY12" fmla="*/ 481086 h 1258961"/>
                <a:gd name="connsiteX13" fmla="*/ 22535 w 540060"/>
                <a:gd name="connsiteY13" fmla="*/ 592211 h 1258961"/>
                <a:gd name="connsiteX14" fmla="*/ 16185 w 540060"/>
                <a:gd name="connsiteY14" fmla="*/ 608086 h 1258961"/>
                <a:gd name="connsiteX15" fmla="*/ 9835 w 540060"/>
                <a:gd name="connsiteY15" fmla="*/ 630311 h 1258961"/>
                <a:gd name="connsiteX16" fmla="*/ 6660 w 540060"/>
                <a:gd name="connsiteY16" fmla="*/ 649361 h 1258961"/>
                <a:gd name="connsiteX17" fmla="*/ 9835 w 540060"/>
                <a:gd name="connsiteY17" fmla="*/ 662061 h 1258961"/>
                <a:gd name="connsiteX18" fmla="*/ 16185 w 540060"/>
                <a:gd name="connsiteY18" fmla="*/ 681111 h 1258961"/>
                <a:gd name="connsiteX19" fmla="*/ 9835 w 540060"/>
                <a:gd name="connsiteY19" fmla="*/ 747786 h 1258961"/>
                <a:gd name="connsiteX20" fmla="*/ 6660 w 540060"/>
                <a:gd name="connsiteY20" fmla="*/ 785886 h 1258961"/>
                <a:gd name="connsiteX21" fmla="*/ 310 w 540060"/>
                <a:gd name="connsiteY21" fmla="*/ 820811 h 1258961"/>
                <a:gd name="connsiteX22" fmla="*/ 9835 w 540060"/>
                <a:gd name="connsiteY22" fmla="*/ 954161 h 1258961"/>
                <a:gd name="connsiteX23" fmla="*/ 3485 w 540060"/>
                <a:gd name="connsiteY23" fmla="*/ 1138311 h 1258961"/>
                <a:gd name="connsiteX24" fmla="*/ 4279 w 540060"/>
                <a:gd name="connsiteY24" fmla="*/ 1190698 h 1258961"/>
                <a:gd name="connsiteX25" fmla="*/ 16979 w 540060"/>
                <a:gd name="connsiteY25" fmla="*/ 1219273 h 1258961"/>
                <a:gd name="connsiteX26" fmla="*/ 35235 w 540060"/>
                <a:gd name="connsiteY26" fmla="*/ 1239911 h 1258961"/>
                <a:gd name="connsiteX27" fmla="*/ 54285 w 540060"/>
                <a:gd name="connsiteY27" fmla="*/ 1252611 h 1258961"/>
                <a:gd name="connsiteX28" fmla="*/ 86035 w 540060"/>
                <a:gd name="connsiteY28" fmla="*/ 1258961 h 1258961"/>
                <a:gd name="connsiteX29" fmla="*/ 228910 w 540060"/>
                <a:gd name="connsiteY29" fmla="*/ 1246261 h 1258961"/>
                <a:gd name="connsiteX30" fmla="*/ 273360 w 540060"/>
                <a:gd name="connsiteY30" fmla="*/ 1236736 h 1258961"/>
                <a:gd name="connsiteX31" fmla="*/ 346385 w 540060"/>
                <a:gd name="connsiteY31" fmla="*/ 1201811 h 1258961"/>
                <a:gd name="connsiteX32" fmla="*/ 384485 w 540060"/>
                <a:gd name="connsiteY32" fmla="*/ 1151011 h 1258961"/>
                <a:gd name="connsiteX33" fmla="*/ 419410 w 540060"/>
                <a:gd name="connsiteY33" fmla="*/ 1103386 h 1258961"/>
                <a:gd name="connsiteX34" fmla="*/ 435285 w 540060"/>
                <a:gd name="connsiteY34" fmla="*/ 1062111 h 1258961"/>
                <a:gd name="connsiteX35" fmla="*/ 447985 w 540060"/>
                <a:gd name="connsiteY35" fmla="*/ 1036711 h 1258961"/>
                <a:gd name="connsiteX36" fmla="*/ 454335 w 540060"/>
                <a:gd name="connsiteY36" fmla="*/ 1024011 h 1258961"/>
                <a:gd name="connsiteX37" fmla="*/ 457510 w 540060"/>
                <a:gd name="connsiteY37" fmla="*/ 1011311 h 1258961"/>
                <a:gd name="connsiteX38" fmla="*/ 467035 w 540060"/>
                <a:gd name="connsiteY38" fmla="*/ 992261 h 1258961"/>
                <a:gd name="connsiteX39" fmla="*/ 473385 w 540060"/>
                <a:gd name="connsiteY39" fmla="*/ 970036 h 1258961"/>
                <a:gd name="connsiteX40" fmla="*/ 482910 w 540060"/>
                <a:gd name="connsiteY40" fmla="*/ 963686 h 1258961"/>
                <a:gd name="connsiteX41" fmla="*/ 501960 w 540060"/>
                <a:gd name="connsiteY41" fmla="*/ 944636 h 1258961"/>
                <a:gd name="connsiteX42" fmla="*/ 501960 w 540060"/>
                <a:gd name="connsiteY42" fmla="*/ 944636 h 1258961"/>
                <a:gd name="connsiteX43" fmla="*/ 511485 w 540060"/>
                <a:gd name="connsiteY43" fmla="*/ 925586 h 1258961"/>
                <a:gd name="connsiteX44" fmla="*/ 517835 w 540060"/>
                <a:gd name="connsiteY44" fmla="*/ 912886 h 1258961"/>
                <a:gd name="connsiteX45" fmla="*/ 517041 w 540060"/>
                <a:gd name="connsiteY45" fmla="*/ 887486 h 1258961"/>
                <a:gd name="connsiteX46" fmla="*/ 533710 w 540060"/>
                <a:gd name="connsiteY46" fmla="*/ 833511 h 1258961"/>
                <a:gd name="connsiteX47" fmla="*/ 540060 w 540060"/>
                <a:gd name="connsiteY47" fmla="*/ 703336 h 1258961"/>
                <a:gd name="connsiteX48" fmla="*/ 536885 w 540060"/>
                <a:gd name="connsiteY48" fmla="*/ 639836 h 1258961"/>
                <a:gd name="connsiteX49" fmla="*/ 533710 w 540060"/>
                <a:gd name="connsiteY49" fmla="*/ 630311 h 1258961"/>
                <a:gd name="connsiteX50" fmla="*/ 527360 w 540060"/>
                <a:gd name="connsiteY50" fmla="*/ 614436 h 1258961"/>
                <a:gd name="connsiteX51" fmla="*/ 521010 w 540060"/>
                <a:gd name="connsiteY51" fmla="*/ 582686 h 1258961"/>
                <a:gd name="connsiteX52" fmla="*/ 517835 w 540060"/>
                <a:gd name="connsiteY52" fmla="*/ 306461 h 1258961"/>
                <a:gd name="connsiteX53" fmla="*/ 508310 w 540060"/>
                <a:gd name="connsiteY53" fmla="*/ 290586 h 1258961"/>
                <a:gd name="connsiteX54" fmla="*/ 447985 w 540060"/>
                <a:gd name="connsiteY54" fmla="*/ 211211 h 1258961"/>
                <a:gd name="connsiteX55" fmla="*/ 416235 w 540060"/>
                <a:gd name="connsiteY55" fmla="*/ 173111 h 1258961"/>
                <a:gd name="connsiteX56" fmla="*/ 403535 w 540060"/>
                <a:gd name="connsiteY56" fmla="*/ 154061 h 1258961"/>
                <a:gd name="connsiteX57" fmla="*/ 362260 w 540060"/>
                <a:gd name="connsiteY57" fmla="*/ 119136 h 1258961"/>
                <a:gd name="connsiteX58" fmla="*/ 346385 w 540060"/>
                <a:gd name="connsiteY58" fmla="*/ 103261 h 1258961"/>
                <a:gd name="connsiteX59" fmla="*/ 305110 w 540060"/>
                <a:gd name="connsiteY59" fmla="*/ 74686 h 1258961"/>
                <a:gd name="connsiteX60" fmla="*/ 260660 w 540060"/>
                <a:gd name="connsiteY60" fmla="*/ 55636 h 1258961"/>
                <a:gd name="connsiteX61" fmla="*/ 235260 w 540060"/>
                <a:gd name="connsiteY61" fmla="*/ 39761 h 1258961"/>
                <a:gd name="connsiteX62" fmla="*/ 209860 w 540060"/>
                <a:gd name="connsiteY62" fmla="*/ 30236 h 1258961"/>
                <a:gd name="connsiteX63" fmla="*/ 168585 w 540060"/>
                <a:gd name="connsiteY63" fmla="*/ 17536 h 1258961"/>
                <a:gd name="connsiteX64" fmla="*/ 152710 w 540060"/>
                <a:gd name="connsiteY64" fmla="*/ 14361 h 1258961"/>
                <a:gd name="connsiteX65" fmla="*/ 133660 w 540060"/>
                <a:gd name="connsiteY65" fmla="*/ 11186 h 1258961"/>
                <a:gd name="connsiteX66" fmla="*/ 9835 w 540060"/>
                <a:gd name="connsiteY66" fmla="*/ 4836 h 1258961"/>
                <a:gd name="connsiteX0" fmla="*/ 9835 w 540060"/>
                <a:gd name="connsiteY0" fmla="*/ 4836 h 1258961"/>
                <a:gd name="connsiteX1" fmla="*/ 6660 w 540060"/>
                <a:gd name="connsiteY1" fmla="*/ 84211 h 1258961"/>
                <a:gd name="connsiteX2" fmla="*/ 3485 w 540060"/>
                <a:gd name="connsiteY2" fmla="*/ 93736 h 1258961"/>
                <a:gd name="connsiteX3" fmla="*/ 310 w 540060"/>
                <a:gd name="connsiteY3" fmla="*/ 106436 h 1258961"/>
                <a:gd name="connsiteX4" fmla="*/ 3485 w 540060"/>
                <a:gd name="connsiteY4" fmla="*/ 138186 h 1258961"/>
                <a:gd name="connsiteX5" fmla="*/ 16185 w 540060"/>
                <a:gd name="connsiteY5" fmla="*/ 166761 h 1258961"/>
                <a:gd name="connsiteX6" fmla="*/ 19360 w 540060"/>
                <a:gd name="connsiteY6" fmla="*/ 176286 h 1258961"/>
                <a:gd name="connsiteX7" fmla="*/ 19360 w 540060"/>
                <a:gd name="connsiteY7" fmla="*/ 252486 h 1258961"/>
                <a:gd name="connsiteX8" fmla="*/ 9835 w 540060"/>
                <a:gd name="connsiteY8" fmla="*/ 315986 h 1258961"/>
                <a:gd name="connsiteX9" fmla="*/ 11422 w 540060"/>
                <a:gd name="connsiteY9" fmla="*/ 354086 h 1258961"/>
                <a:gd name="connsiteX10" fmla="*/ 13804 w 540060"/>
                <a:gd name="connsiteY10" fmla="*/ 401711 h 1258961"/>
                <a:gd name="connsiteX11" fmla="*/ 19360 w 540060"/>
                <a:gd name="connsiteY11" fmla="*/ 446161 h 1258961"/>
                <a:gd name="connsiteX12" fmla="*/ 25710 w 540060"/>
                <a:gd name="connsiteY12" fmla="*/ 481086 h 1258961"/>
                <a:gd name="connsiteX13" fmla="*/ 22535 w 540060"/>
                <a:gd name="connsiteY13" fmla="*/ 592211 h 1258961"/>
                <a:gd name="connsiteX14" fmla="*/ 16185 w 540060"/>
                <a:gd name="connsiteY14" fmla="*/ 608086 h 1258961"/>
                <a:gd name="connsiteX15" fmla="*/ 9835 w 540060"/>
                <a:gd name="connsiteY15" fmla="*/ 630311 h 1258961"/>
                <a:gd name="connsiteX16" fmla="*/ 6660 w 540060"/>
                <a:gd name="connsiteY16" fmla="*/ 649361 h 1258961"/>
                <a:gd name="connsiteX17" fmla="*/ 9835 w 540060"/>
                <a:gd name="connsiteY17" fmla="*/ 662061 h 1258961"/>
                <a:gd name="connsiteX18" fmla="*/ 16185 w 540060"/>
                <a:gd name="connsiteY18" fmla="*/ 681111 h 1258961"/>
                <a:gd name="connsiteX19" fmla="*/ 9835 w 540060"/>
                <a:gd name="connsiteY19" fmla="*/ 747786 h 1258961"/>
                <a:gd name="connsiteX20" fmla="*/ 6660 w 540060"/>
                <a:gd name="connsiteY20" fmla="*/ 785886 h 1258961"/>
                <a:gd name="connsiteX21" fmla="*/ 310 w 540060"/>
                <a:gd name="connsiteY21" fmla="*/ 820811 h 1258961"/>
                <a:gd name="connsiteX22" fmla="*/ 9835 w 540060"/>
                <a:gd name="connsiteY22" fmla="*/ 954161 h 1258961"/>
                <a:gd name="connsiteX23" fmla="*/ 3485 w 540060"/>
                <a:gd name="connsiteY23" fmla="*/ 1138311 h 1258961"/>
                <a:gd name="connsiteX24" fmla="*/ 4279 w 540060"/>
                <a:gd name="connsiteY24" fmla="*/ 1190698 h 1258961"/>
                <a:gd name="connsiteX25" fmla="*/ 16979 w 540060"/>
                <a:gd name="connsiteY25" fmla="*/ 1219273 h 1258961"/>
                <a:gd name="connsiteX26" fmla="*/ 35235 w 540060"/>
                <a:gd name="connsiteY26" fmla="*/ 1239911 h 1258961"/>
                <a:gd name="connsiteX27" fmla="*/ 54285 w 540060"/>
                <a:gd name="connsiteY27" fmla="*/ 1252611 h 1258961"/>
                <a:gd name="connsiteX28" fmla="*/ 86035 w 540060"/>
                <a:gd name="connsiteY28" fmla="*/ 1258961 h 1258961"/>
                <a:gd name="connsiteX29" fmla="*/ 228910 w 540060"/>
                <a:gd name="connsiteY29" fmla="*/ 1246261 h 1258961"/>
                <a:gd name="connsiteX30" fmla="*/ 273360 w 540060"/>
                <a:gd name="connsiteY30" fmla="*/ 1236736 h 1258961"/>
                <a:gd name="connsiteX31" fmla="*/ 346385 w 540060"/>
                <a:gd name="connsiteY31" fmla="*/ 1201811 h 1258961"/>
                <a:gd name="connsiteX32" fmla="*/ 384485 w 540060"/>
                <a:gd name="connsiteY32" fmla="*/ 1151011 h 1258961"/>
                <a:gd name="connsiteX33" fmla="*/ 419410 w 540060"/>
                <a:gd name="connsiteY33" fmla="*/ 1103386 h 1258961"/>
                <a:gd name="connsiteX34" fmla="*/ 435285 w 540060"/>
                <a:gd name="connsiteY34" fmla="*/ 1062111 h 1258961"/>
                <a:gd name="connsiteX35" fmla="*/ 447985 w 540060"/>
                <a:gd name="connsiteY35" fmla="*/ 1036711 h 1258961"/>
                <a:gd name="connsiteX36" fmla="*/ 454335 w 540060"/>
                <a:gd name="connsiteY36" fmla="*/ 1024011 h 1258961"/>
                <a:gd name="connsiteX37" fmla="*/ 457510 w 540060"/>
                <a:gd name="connsiteY37" fmla="*/ 1011311 h 1258961"/>
                <a:gd name="connsiteX38" fmla="*/ 467035 w 540060"/>
                <a:gd name="connsiteY38" fmla="*/ 992261 h 1258961"/>
                <a:gd name="connsiteX39" fmla="*/ 473385 w 540060"/>
                <a:gd name="connsiteY39" fmla="*/ 970036 h 1258961"/>
                <a:gd name="connsiteX40" fmla="*/ 482910 w 540060"/>
                <a:gd name="connsiteY40" fmla="*/ 963686 h 1258961"/>
                <a:gd name="connsiteX41" fmla="*/ 501960 w 540060"/>
                <a:gd name="connsiteY41" fmla="*/ 944636 h 1258961"/>
                <a:gd name="connsiteX42" fmla="*/ 501960 w 540060"/>
                <a:gd name="connsiteY42" fmla="*/ 944636 h 1258961"/>
                <a:gd name="connsiteX43" fmla="*/ 511485 w 540060"/>
                <a:gd name="connsiteY43" fmla="*/ 925586 h 1258961"/>
                <a:gd name="connsiteX44" fmla="*/ 517835 w 540060"/>
                <a:gd name="connsiteY44" fmla="*/ 912886 h 1258961"/>
                <a:gd name="connsiteX45" fmla="*/ 517041 w 540060"/>
                <a:gd name="connsiteY45" fmla="*/ 887486 h 1258961"/>
                <a:gd name="connsiteX46" fmla="*/ 533710 w 540060"/>
                <a:gd name="connsiteY46" fmla="*/ 833511 h 1258961"/>
                <a:gd name="connsiteX47" fmla="*/ 540060 w 540060"/>
                <a:gd name="connsiteY47" fmla="*/ 703336 h 1258961"/>
                <a:gd name="connsiteX48" fmla="*/ 536885 w 540060"/>
                <a:gd name="connsiteY48" fmla="*/ 639836 h 1258961"/>
                <a:gd name="connsiteX49" fmla="*/ 533710 w 540060"/>
                <a:gd name="connsiteY49" fmla="*/ 630311 h 1258961"/>
                <a:gd name="connsiteX50" fmla="*/ 527360 w 540060"/>
                <a:gd name="connsiteY50" fmla="*/ 614436 h 1258961"/>
                <a:gd name="connsiteX51" fmla="*/ 521010 w 540060"/>
                <a:gd name="connsiteY51" fmla="*/ 582686 h 1258961"/>
                <a:gd name="connsiteX52" fmla="*/ 517835 w 540060"/>
                <a:gd name="connsiteY52" fmla="*/ 306461 h 1258961"/>
                <a:gd name="connsiteX53" fmla="*/ 508310 w 540060"/>
                <a:gd name="connsiteY53" fmla="*/ 290586 h 1258961"/>
                <a:gd name="connsiteX54" fmla="*/ 447985 w 540060"/>
                <a:gd name="connsiteY54" fmla="*/ 211211 h 1258961"/>
                <a:gd name="connsiteX55" fmla="*/ 416235 w 540060"/>
                <a:gd name="connsiteY55" fmla="*/ 173111 h 1258961"/>
                <a:gd name="connsiteX56" fmla="*/ 403535 w 540060"/>
                <a:gd name="connsiteY56" fmla="*/ 154061 h 1258961"/>
                <a:gd name="connsiteX57" fmla="*/ 362260 w 540060"/>
                <a:gd name="connsiteY57" fmla="*/ 119136 h 1258961"/>
                <a:gd name="connsiteX58" fmla="*/ 346385 w 540060"/>
                <a:gd name="connsiteY58" fmla="*/ 103261 h 1258961"/>
                <a:gd name="connsiteX59" fmla="*/ 305110 w 540060"/>
                <a:gd name="connsiteY59" fmla="*/ 74686 h 1258961"/>
                <a:gd name="connsiteX60" fmla="*/ 260660 w 540060"/>
                <a:gd name="connsiteY60" fmla="*/ 55636 h 1258961"/>
                <a:gd name="connsiteX61" fmla="*/ 235260 w 540060"/>
                <a:gd name="connsiteY61" fmla="*/ 39761 h 1258961"/>
                <a:gd name="connsiteX62" fmla="*/ 209860 w 540060"/>
                <a:gd name="connsiteY62" fmla="*/ 30236 h 1258961"/>
                <a:gd name="connsiteX63" fmla="*/ 168585 w 540060"/>
                <a:gd name="connsiteY63" fmla="*/ 17536 h 1258961"/>
                <a:gd name="connsiteX64" fmla="*/ 152710 w 540060"/>
                <a:gd name="connsiteY64" fmla="*/ 14361 h 1258961"/>
                <a:gd name="connsiteX65" fmla="*/ 133660 w 540060"/>
                <a:gd name="connsiteY65" fmla="*/ 11186 h 1258961"/>
                <a:gd name="connsiteX66" fmla="*/ 9835 w 540060"/>
                <a:gd name="connsiteY66" fmla="*/ 4836 h 1258961"/>
                <a:gd name="connsiteX0" fmla="*/ 9835 w 540060"/>
                <a:gd name="connsiteY0" fmla="*/ 4836 h 1258961"/>
                <a:gd name="connsiteX1" fmla="*/ 6660 w 540060"/>
                <a:gd name="connsiteY1" fmla="*/ 84211 h 1258961"/>
                <a:gd name="connsiteX2" fmla="*/ 3485 w 540060"/>
                <a:gd name="connsiteY2" fmla="*/ 93736 h 1258961"/>
                <a:gd name="connsiteX3" fmla="*/ 310 w 540060"/>
                <a:gd name="connsiteY3" fmla="*/ 106436 h 1258961"/>
                <a:gd name="connsiteX4" fmla="*/ 3485 w 540060"/>
                <a:gd name="connsiteY4" fmla="*/ 138186 h 1258961"/>
                <a:gd name="connsiteX5" fmla="*/ 16185 w 540060"/>
                <a:gd name="connsiteY5" fmla="*/ 166761 h 1258961"/>
                <a:gd name="connsiteX6" fmla="*/ 19360 w 540060"/>
                <a:gd name="connsiteY6" fmla="*/ 176286 h 1258961"/>
                <a:gd name="connsiteX7" fmla="*/ 19360 w 540060"/>
                <a:gd name="connsiteY7" fmla="*/ 252486 h 1258961"/>
                <a:gd name="connsiteX8" fmla="*/ 9835 w 540060"/>
                <a:gd name="connsiteY8" fmla="*/ 315986 h 1258961"/>
                <a:gd name="connsiteX9" fmla="*/ 11422 w 540060"/>
                <a:gd name="connsiteY9" fmla="*/ 354086 h 1258961"/>
                <a:gd name="connsiteX10" fmla="*/ 13804 w 540060"/>
                <a:gd name="connsiteY10" fmla="*/ 401711 h 1258961"/>
                <a:gd name="connsiteX11" fmla="*/ 19360 w 540060"/>
                <a:gd name="connsiteY11" fmla="*/ 446161 h 1258961"/>
                <a:gd name="connsiteX12" fmla="*/ 25710 w 540060"/>
                <a:gd name="connsiteY12" fmla="*/ 481086 h 1258961"/>
                <a:gd name="connsiteX13" fmla="*/ 22535 w 540060"/>
                <a:gd name="connsiteY13" fmla="*/ 592211 h 1258961"/>
                <a:gd name="connsiteX14" fmla="*/ 16185 w 540060"/>
                <a:gd name="connsiteY14" fmla="*/ 608086 h 1258961"/>
                <a:gd name="connsiteX15" fmla="*/ 9835 w 540060"/>
                <a:gd name="connsiteY15" fmla="*/ 630311 h 1258961"/>
                <a:gd name="connsiteX16" fmla="*/ 6660 w 540060"/>
                <a:gd name="connsiteY16" fmla="*/ 649361 h 1258961"/>
                <a:gd name="connsiteX17" fmla="*/ 9835 w 540060"/>
                <a:gd name="connsiteY17" fmla="*/ 662061 h 1258961"/>
                <a:gd name="connsiteX18" fmla="*/ 16185 w 540060"/>
                <a:gd name="connsiteY18" fmla="*/ 681111 h 1258961"/>
                <a:gd name="connsiteX19" fmla="*/ 9835 w 540060"/>
                <a:gd name="connsiteY19" fmla="*/ 747786 h 1258961"/>
                <a:gd name="connsiteX20" fmla="*/ 6660 w 540060"/>
                <a:gd name="connsiteY20" fmla="*/ 785886 h 1258961"/>
                <a:gd name="connsiteX21" fmla="*/ 310 w 540060"/>
                <a:gd name="connsiteY21" fmla="*/ 820811 h 1258961"/>
                <a:gd name="connsiteX22" fmla="*/ 2691 w 540060"/>
                <a:gd name="connsiteY22" fmla="*/ 958924 h 1258961"/>
                <a:gd name="connsiteX23" fmla="*/ 3485 w 540060"/>
                <a:gd name="connsiteY23" fmla="*/ 1138311 h 1258961"/>
                <a:gd name="connsiteX24" fmla="*/ 4279 w 540060"/>
                <a:gd name="connsiteY24" fmla="*/ 1190698 h 1258961"/>
                <a:gd name="connsiteX25" fmla="*/ 16979 w 540060"/>
                <a:gd name="connsiteY25" fmla="*/ 1219273 h 1258961"/>
                <a:gd name="connsiteX26" fmla="*/ 35235 w 540060"/>
                <a:gd name="connsiteY26" fmla="*/ 1239911 h 1258961"/>
                <a:gd name="connsiteX27" fmla="*/ 54285 w 540060"/>
                <a:gd name="connsiteY27" fmla="*/ 1252611 h 1258961"/>
                <a:gd name="connsiteX28" fmla="*/ 86035 w 540060"/>
                <a:gd name="connsiteY28" fmla="*/ 1258961 h 1258961"/>
                <a:gd name="connsiteX29" fmla="*/ 228910 w 540060"/>
                <a:gd name="connsiteY29" fmla="*/ 1246261 h 1258961"/>
                <a:gd name="connsiteX30" fmla="*/ 273360 w 540060"/>
                <a:gd name="connsiteY30" fmla="*/ 1236736 h 1258961"/>
                <a:gd name="connsiteX31" fmla="*/ 346385 w 540060"/>
                <a:gd name="connsiteY31" fmla="*/ 1201811 h 1258961"/>
                <a:gd name="connsiteX32" fmla="*/ 384485 w 540060"/>
                <a:gd name="connsiteY32" fmla="*/ 1151011 h 1258961"/>
                <a:gd name="connsiteX33" fmla="*/ 419410 w 540060"/>
                <a:gd name="connsiteY33" fmla="*/ 1103386 h 1258961"/>
                <a:gd name="connsiteX34" fmla="*/ 435285 w 540060"/>
                <a:gd name="connsiteY34" fmla="*/ 1062111 h 1258961"/>
                <a:gd name="connsiteX35" fmla="*/ 447985 w 540060"/>
                <a:gd name="connsiteY35" fmla="*/ 1036711 h 1258961"/>
                <a:gd name="connsiteX36" fmla="*/ 454335 w 540060"/>
                <a:gd name="connsiteY36" fmla="*/ 1024011 h 1258961"/>
                <a:gd name="connsiteX37" fmla="*/ 457510 w 540060"/>
                <a:gd name="connsiteY37" fmla="*/ 1011311 h 1258961"/>
                <a:gd name="connsiteX38" fmla="*/ 467035 w 540060"/>
                <a:gd name="connsiteY38" fmla="*/ 992261 h 1258961"/>
                <a:gd name="connsiteX39" fmla="*/ 473385 w 540060"/>
                <a:gd name="connsiteY39" fmla="*/ 970036 h 1258961"/>
                <a:gd name="connsiteX40" fmla="*/ 482910 w 540060"/>
                <a:gd name="connsiteY40" fmla="*/ 963686 h 1258961"/>
                <a:gd name="connsiteX41" fmla="*/ 501960 w 540060"/>
                <a:gd name="connsiteY41" fmla="*/ 944636 h 1258961"/>
                <a:gd name="connsiteX42" fmla="*/ 501960 w 540060"/>
                <a:gd name="connsiteY42" fmla="*/ 944636 h 1258961"/>
                <a:gd name="connsiteX43" fmla="*/ 511485 w 540060"/>
                <a:gd name="connsiteY43" fmla="*/ 925586 h 1258961"/>
                <a:gd name="connsiteX44" fmla="*/ 517835 w 540060"/>
                <a:gd name="connsiteY44" fmla="*/ 912886 h 1258961"/>
                <a:gd name="connsiteX45" fmla="*/ 517041 w 540060"/>
                <a:gd name="connsiteY45" fmla="*/ 887486 h 1258961"/>
                <a:gd name="connsiteX46" fmla="*/ 533710 w 540060"/>
                <a:gd name="connsiteY46" fmla="*/ 833511 h 1258961"/>
                <a:gd name="connsiteX47" fmla="*/ 540060 w 540060"/>
                <a:gd name="connsiteY47" fmla="*/ 703336 h 1258961"/>
                <a:gd name="connsiteX48" fmla="*/ 536885 w 540060"/>
                <a:gd name="connsiteY48" fmla="*/ 639836 h 1258961"/>
                <a:gd name="connsiteX49" fmla="*/ 533710 w 540060"/>
                <a:gd name="connsiteY49" fmla="*/ 630311 h 1258961"/>
                <a:gd name="connsiteX50" fmla="*/ 527360 w 540060"/>
                <a:gd name="connsiteY50" fmla="*/ 614436 h 1258961"/>
                <a:gd name="connsiteX51" fmla="*/ 521010 w 540060"/>
                <a:gd name="connsiteY51" fmla="*/ 582686 h 1258961"/>
                <a:gd name="connsiteX52" fmla="*/ 517835 w 540060"/>
                <a:gd name="connsiteY52" fmla="*/ 306461 h 1258961"/>
                <a:gd name="connsiteX53" fmla="*/ 508310 w 540060"/>
                <a:gd name="connsiteY53" fmla="*/ 290586 h 1258961"/>
                <a:gd name="connsiteX54" fmla="*/ 447985 w 540060"/>
                <a:gd name="connsiteY54" fmla="*/ 211211 h 1258961"/>
                <a:gd name="connsiteX55" fmla="*/ 416235 w 540060"/>
                <a:gd name="connsiteY55" fmla="*/ 173111 h 1258961"/>
                <a:gd name="connsiteX56" fmla="*/ 403535 w 540060"/>
                <a:gd name="connsiteY56" fmla="*/ 154061 h 1258961"/>
                <a:gd name="connsiteX57" fmla="*/ 362260 w 540060"/>
                <a:gd name="connsiteY57" fmla="*/ 119136 h 1258961"/>
                <a:gd name="connsiteX58" fmla="*/ 346385 w 540060"/>
                <a:gd name="connsiteY58" fmla="*/ 103261 h 1258961"/>
                <a:gd name="connsiteX59" fmla="*/ 305110 w 540060"/>
                <a:gd name="connsiteY59" fmla="*/ 74686 h 1258961"/>
                <a:gd name="connsiteX60" fmla="*/ 260660 w 540060"/>
                <a:gd name="connsiteY60" fmla="*/ 55636 h 1258961"/>
                <a:gd name="connsiteX61" fmla="*/ 235260 w 540060"/>
                <a:gd name="connsiteY61" fmla="*/ 39761 h 1258961"/>
                <a:gd name="connsiteX62" fmla="*/ 209860 w 540060"/>
                <a:gd name="connsiteY62" fmla="*/ 30236 h 1258961"/>
                <a:gd name="connsiteX63" fmla="*/ 168585 w 540060"/>
                <a:gd name="connsiteY63" fmla="*/ 17536 h 1258961"/>
                <a:gd name="connsiteX64" fmla="*/ 152710 w 540060"/>
                <a:gd name="connsiteY64" fmla="*/ 14361 h 1258961"/>
                <a:gd name="connsiteX65" fmla="*/ 133660 w 540060"/>
                <a:gd name="connsiteY65" fmla="*/ 11186 h 1258961"/>
                <a:gd name="connsiteX66" fmla="*/ 9835 w 540060"/>
                <a:gd name="connsiteY66" fmla="*/ 4836 h 1258961"/>
                <a:gd name="connsiteX0" fmla="*/ 9835 w 540060"/>
                <a:gd name="connsiteY0" fmla="*/ 4836 h 1258961"/>
                <a:gd name="connsiteX1" fmla="*/ 6660 w 540060"/>
                <a:gd name="connsiteY1" fmla="*/ 84211 h 1258961"/>
                <a:gd name="connsiteX2" fmla="*/ 3485 w 540060"/>
                <a:gd name="connsiteY2" fmla="*/ 93736 h 1258961"/>
                <a:gd name="connsiteX3" fmla="*/ 310 w 540060"/>
                <a:gd name="connsiteY3" fmla="*/ 106436 h 1258961"/>
                <a:gd name="connsiteX4" fmla="*/ 3485 w 540060"/>
                <a:gd name="connsiteY4" fmla="*/ 138186 h 1258961"/>
                <a:gd name="connsiteX5" fmla="*/ 16185 w 540060"/>
                <a:gd name="connsiteY5" fmla="*/ 166761 h 1258961"/>
                <a:gd name="connsiteX6" fmla="*/ 19360 w 540060"/>
                <a:gd name="connsiteY6" fmla="*/ 176286 h 1258961"/>
                <a:gd name="connsiteX7" fmla="*/ 19360 w 540060"/>
                <a:gd name="connsiteY7" fmla="*/ 252486 h 1258961"/>
                <a:gd name="connsiteX8" fmla="*/ 9835 w 540060"/>
                <a:gd name="connsiteY8" fmla="*/ 315986 h 1258961"/>
                <a:gd name="connsiteX9" fmla="*/ 11422 w 540060"/>
                <a:gd name="connsiteY9" fmla="*/ 354086 h 1258961"/>
                <a:gd name="connsiteX10" fmla="*/ 13804 w 540060"/>
                <a:gd name="connsiteY10" fmla="*/ 401711 h 1258961"/>
                <a:gd name="connsiteX11" fmla="*/ 19360 w 540060"/>
                <a:gd name="connsiteY11" fmla="*/ 446161 h 1258961"/>
                <a:gd name="connsiteX12" fmla="*/ 25710 w 540060"/>
                <a:gd name="connsiteY12" fmla="*/ 481086 h 1258961"/>
                <a:gd name="connsiteX13" fmla="*/ 22535 w 540060"/>
                <a:gd name="connsiteY13" fmla="*/ 592211 h 1258961"/>
                <a:gd name="connsiteX14" fmla="*/ 16185 w 540060"/>
                <a:gd name="connsiteY14" fmla="*/ 608086 h 1258961"/>
                <a:gd name="connsiteX15" fmla="*/ 9835 w 540060"/>
                <a:gd name="connsiteY15" fmla="*/ 630311 h 1258961"/>
                <a:gd name="connsiteX16" fmla="*/ 6660 w 540060"/>
                <a:gd name="connsiteY16" fmla="*/ 649361 h 1258961"/>
                <a:gd name="connsiteX17" fmla="*/ 9835 w 540060"/>
                <a:gd name="connsiteY17" fmla="*/ 662061 h 1258961"/>
                <a:gd name="connsiteX18" fmla="*/ 16185 w 540060"/>
                <a:gd name="connsiteY18" fmla="*/ 681111 h 1258961"/>
                <a:gd name="connsiteX19" fmla="*/ 9835 w 540060"/>
                <a:gd name="connsiteY19" fmla="*/ 747786 h 1258961"/>
                <a:gd name="connsiteX20" fmla="*/ 6660 w 540060"/>
                <a:gd name="connsiteY20" fmla="*/ 785886 h 1258961"/>
                <a:gd name="connsiteX21" fmla="*/ 310 w 540060"/>
                <a:gd name="connsiteY21" fmla="*/ 820811 h 1258961"/>
                <a:gd name="connsiteX22" fmla="*/ 2691 w 540060"/>
                <a:gd name="connsiteY22" fmla="*/ 958924 h 1258961"/>
                <a:gd name="connsiteX23" fmla="*/ 3485 w 540060"/>
                <a:gd name="connsiteY23" fmla="*/ 1138311 h 1258961"/>
                <a:gd name="connsiteX24" fmla="*/ 4279 w 540060"/>
                <a:gd name="connsiteY24" fmla="*/ 1190698 h 1258961"/>
                <a:gd name="connsiteX25" fmla="*/ 16979 w 540060"/>
                <a:gd name="connsiteY25" fmla="*/ 1219273 h 1258961"/>
                <a:gd name="connsiteX26" fmla="*/ 35235 w 540060"/>
                <a:gd name="connsiteY26" fmla="*/ 1239911 h 1258961"/>
                <a:gd name="connsiteX27" fmla="*/ 54285 w 540060"/>
                <a:gd name="connsiteY27" fmla="*/ 1252611 h 1258961"/>
                <a:gd name="connsiteX28" fmla="*/ 86035 w 540060"/>
                <a:gd name="connsiteY28" fmla="*/ 1258961 h 1258961"/>
                <a:gd name="connsiteX29" fmla="*/ 228910 w 540060"/>
                <a:gd name="connsiteY29" fmla="*/ 1246261 h 1258961"/>
                <a:gd name="connsiteX30" fmla="*/ 273360 w 540060"/>
                <a:gd name="connsiteY30" fmla="*/ 1236736 h 1258961"/>
                <a:gd name="connsiteX31" fmla="*/ 346385 w 540060"/>
                <a:gd name="connsiteY31" fmla="*/ 1201811 h 1258961"/>
                <a:gd name="connsiteX32" fmla="*/ 384485 w 540060"/>
                <a:gd name="connsiteY32" fmla="*/ 1151011 h 1258961"/>
                <a:gd name="connsiteX33" fmla="*/ 419410 w 540060"/>
                <a:gd name="connsiteY33" fmla="*/ 1103386 h 1258961"/>
                <a:gd name="connsiteX34" fmla="*/ 435285 w 540060"/>
                <a:gd name="connsiteY34" fmla="*/ 1062111 h 1258961"/>
                <a:gd name="connsiteX35" fmla="*/ 447985 w 540060"/>
                <a:gd name="connsiteY35" fmla="*/ 1036711 h 1258961"/>
                <a:gd name="connsiteX36" fmla="*/ 454335 w 540060"/>
                <a:gd name="connsiteY36" fmla="*/ 1024011 h 1258961"/>
                <a:gd name="connsiteX37" fmla="*/ 457510 w 540060"/>
                <a:gd name="connsiteY37" fmla="*/ 1011311 h 1258961"/>
                <a:gd name="connsiteX38" fmla="*/ 467035 w 540060"/>
                <a:gd name="connsiteY38" fmla="*/ 992261 h 1258961"/>
                <a:gd name="connsiteX39" fmla="*/ 473385 w 540060"/>
                <a:gd name="connsiteY39" fmla="*/ 970036 h 1258961"/>
                <a:gd name="connsiteX40" fmla="*/ 482910 w 540060"/>
                <a:gd name="connsiteY40" fmla="*/ 963686 h 1258961"/>
                <a:gd name="connsiteX41" fmla="*/ 501960 w 540060"/>
                <a:gd name="connsiteY41" fmla="*/ 944636 h 1258961"/>
                <a:gd name="connsiteX42" fmla="*/ 501960 w 540060"/>
                <a:gd name="connsiteY42" fmla="*/ 944636 h 1258961"/>
                <a:gd name="connsiteX43" fmla="*/ 511485 w 540060"/>
                <a:gd name="connsiteY43" fmla="*/ 925586 h 1258961"/>
                <a:gd name="connsiteX44" fmla="*/ 517835 w 540060"/>
                <a:gd name="connsiteY44" fmla="*/ 912886 h 1258961"/>
                <a:gd name="connsiteX45" fmla="*/ 517041 w 540060"/>
                <a:gd name="connsiteY45" fmla="*/ 887486 h 1258961"/>
                <a:gd name="connsiteX46" fmla="*/ 533710 w 540060"/>
                <a:gd name="connsiteY46" fmla="*/ 833511 h 1258961"/>
                <a:gd name="connsiteX47" fmla="*/ 540060 w 540060"/>
                <a:gd name="connsiteY47" fmla="*/ 703336 h 1258961"/>
                <a:gd name="connsiteX48" fmla="*/ 536885 w 540060"/>
                <a:gd name="connsiteY48" fmla="*/ 639836 h 1258961"/>
                <a:gd name="connsiteX49" fmla="*/ 533710 w 540060"/>
                <a:gd name="connsiteY49" fmla="*/ 630311 h 1258961"/>
                <a:gd name="connsiteX50" fmla="*/ 527360 w 540060"/>
                <a:gd name="connsiteY50" fmla="*/ 614436 h 1258961"/>
                <a:gd name="connsiteX51" fmla="*/ 521010 w 540060"/>
                <a:gd name="connsiteY51" fmla="*/ 582686 h 1258961"/>
                <a:gd name="connsiteX52" fmla="*/ 517835 w 540060"/>
                <a:gd name="connsiteY52" fmla="*/ 306461 h 1258961"/>
                <a:gd name="connsiteX53" fmla="*/ 495610 w 540060"/>
                <a:gd name="connsiteY53" fmla="*/ 262011 h 1258961"/>
                <a:gd name="connsiteX54" fmla="*/ 447985 w 540060"/>
                <a:gd name="connsiteY54" fmla="*/ 211211 h 1258961"/>
                <a:gd name="connsiteX55" fmla="*/ 416235 w 540060"/>
                <a:gd name="connsiteY55" fmla="*/ 173111 h 1258961"/>
                <a:gd name="connsiteX56" fmla="*/ 403535 w 540060"/>
                <a:gd name="connsiteY56" fmla="*/ 154061 h 1258961"/>
                <a:gd name="connsiteX57" fmla="*/ 362260 w 540060"/>
                <a:gd name="connsiteY57" fmla="*/ 119136 h 1258961"/>
                <a:gd name="connsiteX58" fmla="*/ 346385 w 540060"/>
                <a:gd name="connsiteY58" fmla="*/ 103261 h 1258961"/>
                <a:gd name="connsiteX59" fmla="*/ 305110 w 540060"/>
                <a:gd name="connsiteY59" fmla="*/ 74686 h 1258961"/>
                <a:gd name="connsiteX60" fmla="*/ 260660 w 540060"/>
                <a:gd name="connsiteY60" fmla="*/ 55636 h 1258961"/>
                <a:gd name="connsiteX61" fmla="*/ 235260 w 540060"/>
                <a:gd name="connsiteY61" fmla="*/ 39761 h 1258961"/>
                <a:gd name="connsiteX62" fmla="*/ 209860 w 540060"/>
                <a:gd name="connsiteY62" fmla="*/ 30236 h 1258961"/>
                <a:gd name="connsiteX63" fmla="*/ 168585 w 540060"/>
                <a:gd name="connsiteY63" fmla="*/ 17536 h 1258961"/>
                <a:gd name="connsiteX64" fmla="*/ 152710 w 540060"/>
                <a:gd name="connsiteY64" fmla="*/ 14361 h 1258961"/>
                <a:gd name="connsiteX65" fmla="*/ 133660 w 540060"/>
                <a:gd name="connsiteY65" fmla="*/ 11186 h 1258961"/>
                <a:gd name="connsiteX66" fmla="*/ 9835 w 540060"/>
                <a:gd name="connsiteY66" fmla="*/ 4836 h 1258961"/>
                <a:gd name="connsiteX0" fmla="*/ 9835 w 540060"/>
                <a:gd name="connsiteY0" fmla="*/ 4836 h 1258961"/>
                <a:gd name="connsiteX1" fmla="*/ 6660 w 540060"/>
                <a:gd name="connsiteY1" fmla="*/ 84211 h 1258961"/>
                <a:gd name="connsiteX2" fmla="*/ 3485 w 540060"/>
                <a:gd name="connsiteY2" fmla="*/ 93736 h 1258961"/>
                <a:gd name="connsiteX3" fmla="*/ 310 w 540060"/>
                <a:gd name="connsiteY3" fmla="*/ 106436 h 1258961"/>
                <a:gd name="connsiteX4" fmla="*/ 3485 w 540060"/>
                <a:gd name="connsiteY4" fmla="*/ 138186 h 1258961"/>
                <a:gd name="connsiteX5" fmla="*/ 16185 w 540060"/>
                <a:gd name="connsiteY5" fmla="*/ 166761 h 1258961"/>
                <a:gd name="connsiteX6" fmla="*/ 19360 w 540060"/>
                <a:gd name="connsiteY6" fmla="*/ 176286 h 1258961"/>
                <a:gd name="connsiteX7" fmla="*/ 19360 w 540060"/>
                <a:gd name="connsiteY7" fmla="*/ 252486 h 1258961"/>
                <a:gd name="connsiteX8" fmla="*/ 9835 w 540060"/>
                <a:gd name="connsiteY8" fmla="*/ 315986 h 1258961"/>
                <a:gd name="connsiteX9" fmla="*/ 11422 w 540060"/>
                <a:gd name="connsiteY9" fmla="*/ 354086 h 1258961"/>
                <a:gd name="connsiteX10" fmla="*/ 13804 w 540060"/>
                <a:gd name="connsiteY10" fmla="*/ 401711 h 1258961"/>
                <a:gd name="connsiteX11" fmla="*/ 19360 w 540060"/>
                <a:gd name="connsiteY11" fmla="*/ 446161 h 1258961"/>
                <a:gd name="connsiteX12" fmla="*/ 25710 w 540060"/>
                <a:gd name="connsiteY12" fmla="*/ 481086 h 1258961"/>
                <a:gd name="connsiteX13" fmla="*/ 22535 w 540060"/>
                <a:gd name="connsiteY13" fmla="*/ 592211 h 1258961"/>
                <a:gd name="connsiteX14" fmla="*/ 16185 w 540060"/>
                <a:gd name="connsiteY14" fmla="*/ 608086 h 1258961"/>
                <a:gd name="connsiteX15" fmla="*/ 9835 w 540060"/>
                <a:gd name="connsiteY15" fmla="*/ 630311 h 1258961"/>
                <a:gd name="connsiteX16" fmla="*/ 6660 w 540060"/>
                <a:gd name="connsiteY16" fmla="*/ 649361 h 1258961"/>
                <a:gd name="connsiteX17" fmla="*/ 9835 w 540060"/>
                <a:gd name="connsiteY17" fmla="*/ 662061 h 1258961"/>
                <a:gd name="connsiteX18" fmla="*/ 16185 w 540060"/>
                <a:gd name="connsiteY18" fmla="*/ 681111 h 1258961"/>
                <a:gd name="connsiteX19" fmla="*/ 9835 w 540060"/>
                <a:gd name="connsiteY19" fmla="*/ 747786 h 1258961"/>
                <a:gd name="connsiteX20" fmla="*/ 6660 w 540060"/>
                <a:gd name="connsiteY20" fmla="*/ 785886 h 1258961"/>
                <a:gd name="connsiteX21" fmla="*/ 310 w 540060"/>
                <a:gd name="connsiteY21" fmla="*/ 820811 h 1258961"/>
                <a:gd name="connsiteX22" fmla="*/ 2691 w 540060"/>
                <a:gd name="connsiteY22" fmla="*/ 958924 h 1258961"/>
                <a:gd name="connsiteX23" fmla="*/ 3485 w 540060"/>
                <a:gd name="connsiteY23" fmla="*/ 1138311 h 1258961"/>
                <a:gd name="connsiteX24" fmla="*/ 4279 w 540060"/>
                <a:gd name="connsiteY24" fmla="*/ 1190698 h 1258961"/>
                <a:gd name="connsiteX25" fmla="*/ 16979 w 540060"/>
                <a:gd name="connsiteY25" fmla="*/ 1219273 h 1258961"/>
                <a:gd name="connsiteX26" fmla="*/ 35235 w 540060"/>
                <a:gd name="connsiteY26" fmla="*/ 1239911 h 1258961"/>
                <a:gd name="connsiteX27" fmla="*/ 54285 w 540060"/>
                <a:gd name="connsiteY27" fmla="*/ 1252611 h 1258961"/>
                <a:gd name="connsiteX28" fmla="*/ 86035 w 540060"/>
                <a:gd name="connsiteY28" fmla="*/ 1258961 h 1258961"/>
                <a:gd name="connsiteX29" fmla="*/ 228910 w 540060"/>
                <a:gd name="connsiteY29" fmla="*/ 1246261 h 1258961"/>
                <a:gd name="connsiteX30" fmla="*/ 273360 w 540060"/>
                <a:gd name="connsiteY30" fmla="*/ 1236736 h 1258961"/>
                <a:gd name="connsiteX31" fmla="*/ 346385 w 540060"/>
                <a:gd name="connsiteY31" fmla="*/ 1201811 h 1258961"/>
                <a:gd name="connsiteX32" fmla="*/ 384485 w 540060"/>
                <a:gd name="connsiteY32" fmla="*/ 1151011 h 1258961"/>
                <a:gd name="connsiteX33" fmla="*/ 419410 w 540060"/>
                <a:gd name="connsiteY33" fmla="*/ 1103386 h 1258961"/>
                <a:gd name="connsiteX34" fmla="*/ 435285 w 540060"/>
                <a:gd name="connsiteY34" fmla="*/ 1062111 h 1258961"/>
                <a:gd name="connsiteX35" fmla="*/ 447985 w 540060"/>
                <a:gd name="connsiteY35" fmla="*/ 1036711 h 1258961"/>
                <a:gd name="connsiteX36" fmla="*/ 454335 w 540060"/>
                <a:gd name="connsiteY36" fmla="*/ 1024011 h 1258961"/>
                <a:gd name="connsiteX37" fmla="*/ 457510 w 540060"/>
                <a:gd name="connsiteY37" fmla="*/ 1011311 h 1258961"/>
                <a:gd name="connsiteX38" fmla="*/ 467035 w 540060"/>
                <a:gd name="connsiteY38" fmla="*/ 992261 h 1258961"/>
                <a:gd name="connsiteX39" fmla="*/ 473385 w 540060"/>
                <a:gd name="connsiteY39" fmla="*/ 970036 h 1258961"/>
                <a:gd name="connsiteX40" fmla="*/ 482910 w 540060"/>
                <a:gd name="connsiteY40" fmla="*/ 963686 h 1258961"/>
                <a:gd name="connsiteX41" fmla="*/ 501960 w 540060"/>
                <a:gd name="connsiteY41" fmla="*/ 944636 h 1258961"/>
                <a:gd name="connsiteX42" fmla="*/ 501960 w 540060"/>
                <a:gd name="connsiteY42" fmla="*/ 944636 h 1258961"/>
                <a:gd name="connsiteX43" fmla="*/ 511485 w 540060"/>
                <a:gd name="connsiteY43" fmla="*/ 925586 h 1258961"/>
                <a:gd name="connsiteX44" fmla="*/ 517835 w 540060"/>
                <a:gd name="connsiteY44" fmla="*/ 912886 h 1258961"/>
                <a:gd name="connsiteX45" fmla="*/ 517041 w 540060"/>
                <a:gd name="connsiteY45" fmla="*/ 887486 h 1258961"/>
                <a:gd name="connsiteX46" fmla="*/ 533710 w 540060"/>
                <a:gd name="connsiteY46" fmla="*/ 833511 h 1258961"/>
                <a:gd name="connsiteX47" fmla="*/ 540060 w 540060"/>
                <a:gd name="connsiteY47" fmla="*/ 703336 h 1258961"/>
                <a:gd name="connsiteX48" fmla="*/ 536885 w 540060"/>
                <a:gd name="connsiteY48" fmla="*/ 639836 h 1258961"/>
                <a:gd name="connsiteX49" fmla="*/ 533710 w 540060"/>
                <a:gd name="connsiteY49" fmla="*/ 630311 h 1258961"/>
                <a:gd name="connsiteX50" fmla="*/ 527360 w 540060"/>
                <a:gd name="connsiteY50" fmla="*/ 614436 h 1258961"/>
                <a:gd name="connsiteX51" fmla="*/ 521010 w 540060"/>
                <a:gd name="connsiteY51" fmla="*/ 582686 h 1258961"/>
                <a:gd name="connsiteX52" fmla="*/ 508310 w 540060"/>
                <a:gd name="connsiteY52" fmla="*/ 347736 h 1258961"/>
                <a:gd name="connsiteX53" fmla="*/ 495610 w 540060"/>
                <a:gd name="connsiteY53" fmla="*/ 262011 h 1258961"/>
                <a:gd name="connsiteX54" fmla="*/ 447985 w 540060"/>
                <a:gd name="connsiteY54" fmla="*/ 211211 h 1258961"/>
                <a:gd name="connsiteX55" fmla="*/ 416235 w 540060"/>
                <a:gd name="connsiteY55" fmla="*/ 173111 h 1258961"/>
                <a:gd name="connsiteX56" fmla="*/ 403535 w 540060"/>
                <a:gd name="connsiteY56" fmla="*/ 154061 h 1258961"/>
                <a:gd name="connsiteX57" fmla="*/ 362260 w 540060"/>
                <a:gd name="connsiteY57" fmla="*/ 119136 h 1258961"/>
                <a:gd name="connsiteX58" fmla="*/ 346385 w 540060"/>
                <a:gd name="connsiteY58" fmla="*/ 103261 h 1258961"/>
                <a:gd name="connsiteX59" fmla="*/ 305110 w 540060"/>
                <a:gd name="connsiteY59" fmla="*/ 74686 h 1258961"/>
                <a:gd name="connsiteX60" fmla="*/ 260660 w 540060"/>
                <a:gd name="connsiteY60" fmla="*/ 55636 h 1258961"/>
                <a:gd name="connsiteX61" fmla="*/ 235260 w 540060"/>
                <a:gd name="connsiteY61" fmla="*/ 39761 h 1258961"/>
                <a:gd name="connsiteX62" fmla="*/ 209860 w 540060"/>
                <a:gd name="connsiteY62" fmla="*/ 30236 h 1258961"/>
                <a:gd name="connsiteX63" fmla="*/ 168585 w 540060"/>
                <a:gd name="connsiteY63" fmla="*/ 17536 h 1258961"/>
                <a:gd name="connsiteX64" fmla="*/ 152710 w 540060"/>
                <a:gd name="connsiteY64" fmla="*/ 14361 h 1258961"/>
                <a:gd name="connsiteX65" fmla="*/ 133660 w 540060"/>
                <a:gd name="connsiteY65" fmla="*/ 11186 h 1258961"/>
                <a:gd name="connsiteX66" fmla="*/ 9835 w 540060"/>
                <a:gd name="connsiteY66" fmla="*/ 4836 h 1258961"/>
                <a:gd name="connsiteX0" fmla="*/ 9835 w 540060"/>
                <a:gd name="connsiteY0" fmla="*/ 4836 h 1258961"/>
                <a:gd name="connsiteX1" fmla="*/ 6660 w 540060"/>
                <a:gd name="connsiteY1" fmla="*/ 84211 h 1258961"/>
                <a:gd name="connsiteX2" fmla="*/ 3485 w 540060"/>
                <a:gd name="connsiteY2" fmla="*/ 93736 h 1258961"/>
                <a:gd name="connsiteX3" fmla="*/ 310 w 540060"/>
                <a:gd name="connsiteY3" fmla="*/ 106436 h 1258961"/>
                <a:gd name="connsiteX4" fmla="*/ 3485 w 540060"/>
                <a:gd name="connsiteY4" fmla="*/ 138186 h 1258961"/>
                <a:gd name="connsiteX5" fmla="*/ 16185 w 540060"/>
                <a:gd name="connsiteY5" fmla="*/ 166761 h 1258961"/>
                <a:gd name="connsiteX6" fmla="*/ 19360 w 540060"/>
                <a:gd name="connsiteY6" fmla="*/ 176286 h 1258961"/>
                <a:gd name="connsiteX7" fmla="*/ 19360 w 540060"/>
                <a:gd name="connsiteY7" fmla="*/ 252486 h 1258961"/>
                <a:gd name="connsiteX8" fmla="*/ 9835 w 540060"/>
                <a:gd name="connsiteY8" fmla="*/ 315986 h 1258961"/>
                <a:gd name="connsiteX9" fmla="*/ 11422 w 540060"/>
                <a:gd name="connsiteY9" fmla="*/ 354086 h 1258961"/>
                <a:gd name="connsiteX10" fmla="*/ 13804 w 540060"/>
                <a:gd name="connsiteY10" fmla="*/ 401711 h 1258961"/>
                <a:gd name="connsiteX11" fmla="*/ 19360 w 540060"/>
                <a:gd name="connsiteY11" fmla="*/ 446161 h 1258961"/>
                <a:gd name="connsiteX12" fmla="*/ 25710 w 540060"/>
                <a:gd name="connsiteY12" fmla="*/ 481086 h 1258961"/>
                <a:gd name="connsiteX13" fmla="*/ 22535 w 540060"/>
                <a:gd name="connsiteY13" fmla="*/ 592211 h 1258961"/>
                <a:gd name="connsiteX14" fmla="*/ 16185 w 540060"/>
                <a:gd name="connsiteY14" fmla="*/ 608086 h 1258961"/>
                <a:gd name="connsiteX15" fmla="*/ 9835 w 540060"/>
                <a:gd name="connsiteY15" fmla="*/ 630311 h 1258961"/>
                <a:gd name="connsiteX16" fmla="*/ 6660 w 540060"/>
                <a:gd name="connsiteY16" fmla="*/ 649361 h 1258961"/>
                <a:gd name="connsiteX17" fmla="*/ 9835 w 540060"/>
                <a:gd name="connsiteY17" fmla="*/ 662061 h 1258961"/>
                <a:gd name="connsiteX18" fmla="*/ 16185 w 540060"/>
                <a:gd name="connsiteY18" fmla="*/ 681111 h 1258961"/>
                <a:gd name="connsiteX19" fmla="*/ 9835 w 540060"/>
                <a:gd name="connsiteY19" fmla="*/ 747786 h 1258961"/>
                <a:gd name="connsiteX20" fmla="*/ 6660 w 540060"/>
                <a:gd name="connsiteY20" fmla="*/ 785886 h 1258961"/>
                <a:gd name="connsiteX21" fmla="*/ 310 w 540060"/>
                <a:gd name="connsiteY21" fmla="*/ 820811 h 1258961"/>
                <a:gd name="connsiteX22" fmla="*/ 2691 w 540060"/>
                <a:gd name="connsiteY22" fmla="*/ 958924 h 1258961"/>
                <a:gd name="connsiteX23" fmla="*/ 3485 w 540060"/>
                <a:gd name="connsiteY23" fmla="*/ 1138311 h 1258961"/>
                <a:gd name="connsiteX24" fmla="*/ 4279 w 540060"/>
                <a:gd name="connsiteY24" fmla="*/ 1190698 h 1258961"/>
                <a:gd name="connsiteX25" fmla="*/ 16979 w 540060"/>
                <a:gd name="connsiteY25" fmla="*/ 1219273 h 1258961"/>
                <a:gd name="connsiteX26" fmla="*/ 35235 w 540060"/>
                <a:gd name="connsiteY26" fmla="*/ 1239911 h 1258961"/>
                <a:gd name="connsiteX27" fmla="*/ 54285 w 540060"/>
                <a:gd name="connsiteY27" fmla="*/ 1252611 h 1258961"/>
                <a:gd name="connsiteX28" fmla="*/ 86035 w 540060"/>
                <a:gd name="connsiteY28" fmla="*/ 1258961 h 1258961"/>
                <a:gd name="connsiteX29" fmla="*/ 228910 w 540060"/>
                <a:gd name="connsiteY29" fmla="*/ 1246261 h 1258961"/>
                <a:gd name="connsiteX30" fmla="*/ 273360 w 540060"/>
                <a:gd name="connsiteY30" fmla="*/ 1236736 h 1258961"/>
                <a:gd name="connsiteX31" fmla="*/ 346385 w 540060"/>
                <a:gd name="connsiteY31" fmla="*/ 1201811 h 1258961"/>
                <a:gd name="connsiteX32" fmla="*/ 384485 w 540060"/>
                <a:gd name="connsiteY32" fmla="*/ 1151011 h 1258961"/>
                <a:gd name="connsiteX33" fmla="*/ 419410 w 540060"/>
                <a:gd name="connsiteY33" fmla="*/ 1103386 h 1258961"/>
                <a:gd name="connsiteX34" fmla="*/ 435285 w 540060"/>
                <a:gd name="connsiteY34" fmla="*/ 1062111 h 1258961"/>
                <a:gd name="connsiteX35" fmla="*/ 447985 w 540060"/>
                <a:gd name="connsiteY35" fmla="*/ 1036711 h 1258961"/>
                <a:gd name="connsiteX36" fmla="*/ 454335 w 540060"/>
                <a:gd name="connsiteY36" fmla="*/ 1024011 h 1258961"/>
                <a:gd name="connsiteX37" fmla="*/ 457510 w 540060"/>
                <a:gd name="connsiteY37" fmla="*/ 1011311 h 1258961"/>
                <a:gd name="connsiteX38" fmla="*/ 467035 w 540060"/>
                <a:gd name="connsiteY38" fmla="*/ 992261 h 1258961"/>
                <a:gd name="connsiteX39" fmla="*/ 473385 w 540060"/>
                <a:gd name="connsiteY39" fmla="*/ 970036 h 1258961"/>
                <a:gd name="connsiteX40" fmla="*/ 482910 w 540060"/>
                <a:gd name="connsiteY40" fmla="*/ 963686 h 1258961"/>
                <a:gd name="connsiteX41" fmla="*/ 501960 w 540060"/>
                <a:gd name="connsiteY41" fmla="*/ 944636 h 1258961"/>
                <a:gd name="connsiteX42" fmla="*/ 501960 w 540060"/>
                <a:gd name="connsiteY42" fmla="*/ 944636 h 1258961"/>
                <a:gd name="connsiteX43" fmla="*/ 511485 w 540060"/>
                <a:gd name="connsiteY43" fmla="*/ 925586 h 1258961"/>
                <a:gd name="connsiteX44" fmla="*/ 517835 w 540060"/>
                <a:gd name="connsiteY44" fmla="*/ 912886 h 1258961"/>
                <a:gd name="connsiteX45" fmla="*/ 517041 w 540060"/>
                <a:gd name="connsiteY45" fmla="*/ 887486 h 1258961"/>
                <a:gd name="connsiteX46" fmla="*/ 533710 w 540060"/>
                <a:gd name="connsiteY46" fmla="*/ 833511 h 1258961"/>
                <a:gd name="connsiteX47" fmla="*/ 540060 w 540060"/>
                <a:gd name="connsiteY47" fmla="*/ 703336 h 1258961"/>
                <a:gd name="connsiteX48" fmla="*/ 536885 w 540060"/>
                <a:gd name="connsiteY48" fmla="*/ 639836 h 1258961"/>
                <a:gd name="connsiteX49" fmla="*/ 533710 w 540060"/>
                <a:gd name="connsiteY49" fmla="*/ 630311 h 1258961"/>
                <a:gd name="connsiteX50" fmla="*/ 527360 w 540060"/>
                <a:gd name="connsiteY50" fmla="*/ 614436 h 1258961"/>
                <a:gd name="connsiteX51" fmla="*/ 521010 w 540060"/>
                <a:gd name="connsiteY51" fmla="*/ 582686 h 1258961"/>
                <a:gd name="connsiteX52" fmla="*/ 517835 w 540060"/>
                <a:gd name="connsiteY52" fmla="*/ 350911 h 1258961"/>
                <a:gd name="connsiteX53" fmla="*/ 495610 w 540060"/>
                <a:gd name="connsiteY53" fmla="*/ 262011 h 1258961"/>
                <a:gd name="connsiteX54" fmla="*/ 447985 w 540060"/>
                <a:gd name="connsiteY54" fmla="*/ 211211 h 1258961"/>
                <a:gd name="connsiteX55" fmla="*/ 416235 w 540060"/>
                <a:gd name="connsiteY55" fmla="*/ 173111 h 1258961"/>
                <a:gd name="connsiteX56" fmla="*/ 403535 w 540060"/>
                <a:gd name="connsiteY56" fmla="*/ 154061 h 1258961"/>
                <a:gd name="connsiteX57" fmla="*/ 362260 w 540060"/>
                <a:gd name="connsiteY57" fmla="*/ 119136 h 1258961"/>
                <a:gd name="connsiteX58" fmla="*/ 346385 w 540060"/>
                <a:gd name="connsiteY58" fmla="*/ 103261 h 1258961"/>
                <a:gd name="connsiteX59" fmla="*/ 305110 w 540060"/>
                <a:gd name="connsiteY59" fmla="*/ 74686 h 1258961"/>
                <a:gd name="connsiteX60" fmla="*/ 260660 w 540060"/>
                <a:gd name="connsiteY60" fmla="*/ 55636 h 1258961"/>
                <a:gd name="connsiteX61" fmla="*/ 235260 w 540060"/>
                <a:gd name="connsiteY61" fmla="*/ 39761 h 1258961"/>
                <a:gd name="connsiteX62" fmla="*/ 209860 w 540060"/>
                <a:gd name="connsiteY62" fmla="*/ 30236 h 1258961"/>
                <a:gd name="connsiteX63" fmla="*/ 168585 w 540060"/>
                <a:gd name="connsiteY63" fmla="*/ 17536 h 1258961"/>
                <a:gd name="connsiteX64" fmla="*/ 152710 w 540060"/>
                <a:gd name="connsiteY64" fmla="*/ 14361 h 1258961"/>
                <a:gd name="connsiteX65" fmla="*/ 133660 w 540060"/>
                <a:gd name="connsiteY65" fmla="*/ 11186 h 1258961"/>
                <a:gd name="connsiteX66" fmla="*/ 9835 w 540060"/>
                <a:gd name="connsiteY66" fmla="*/ 4836 h 1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40060" h="1258961">
                  <a:moveTo>
                    <a:pt x="9835" y="4836"/>
                  </a:moveTo>
                  <a:cubicBezTo>
                    <a:pt x="-11332" y="17007"/>
                    <a:pt x="8547" y="57799"/>
                    <a:pt x="6660" y="84211"/>
                  </a:cubicBezTo>
                  <a:cubicBezTo>
                    <a:pt x="6422" y="87549"/>
                    <a:pt x="4404" y="90518"/>
                    <a:pt x="3485" y="93736"/>
                  </a:cubicBezTo>
                  <a:cubicBezTo>
                    <a:pt x="2286" y="97932"/>
                    <a:pt x="1368" y="102203"/>
                    <a:pt x="310" y="106436"/>
                  </a:cubicBezTo>
                  <a:cubicBezTo>
                    <a:pt x="1368" y="117019"/>
                    <a:pt x="1525" y="127732"/>
                    <a:pt x="3485" y="138186"/>
                  </a:cubicBezTo>
                  <a:cubicBezTo>
                    <a:pt x="8400" y="164398"/>
                    <a:pt x="7628" y="149648"/>
                    <a:pt x="16185" y="166761"/>
                  </a:cubicBezTo>
                  <a:cubicBezTo>
                    <a:pt x="17682" y="169754"/>
                    <a:pt x="18302" y="173111"/>
                    <a:pt x="19360" y="176286"/>
                  </a:cubicBezTo>
                  <a:cubicBezTo>
                    <a:pt x="24584" y="212851"/>
                    <a:pt x="24179" y="199474"/>
                    <a:pt x="19360" y="252486"/>
                  </a:cubicBezTo>
                  <a:cubicBezTo>
                    <a:pt x="17132" y="276993"/>
                    <a:pt x="11158" y="299053"/>
                    <a:pt x="9835" y="315986"/>
                  </a:cubicBezTo>
                  <a:cubicBezTo>
                    <a:pt x="8512" y="332919"/>
                    <a:pt x="12480" y="350911"/>
                    <a:pt x="11422" y="354086"/>
                  </a:cubicBezTo>
                  <a:cubicBezTo>
                    <a:pt x="7373" y="390525"/>
                    <a:pt x="12481" y="386365"/>
                    <a:pt x="13804" y="401711"/>
                  </a:cubicBezTo>
                  <a:cubicBezTo>
                    <a:pt x="15127" y="417057"/>
                    <a:pt x="17376" y="432932"/>
                    <a:pt x="19360" y="446161"/>
                  </a:cubicBezTo>
                  <a:cubicBezTo>
                    <a:pt x="21344" y="459390"/>
                    <a:pt x="24551" y="472973"/>
                    <a:pt x="25710" y="481086"/>
                  </a:cubicBezTo>
                  <a:cubicBezTo>
                    <a:pt x="24652" y="518128"/>
                    <a:pt x="25306" y="555258"/>
                    <a:pt x="22535" y="592211"/>
                  </a:cubicBezTo>
                  <a:cubicBezTo>
                    <a:pt x="22109" y="597894"/>
                    <a:pt x="18186" y="602750"/>
                    <a:pt x="16185" y="608086"/>
                  </a:cubicBezTo>
                  <a:cubicBezTo>
                    <a:pt x="13591" y="615003"/>
                    <a:pt x="11265" y="623162"/>
                    <a:pt x="9835" y="630311"/>
                  </a:cubicBezTo>
                  <a:cubicBezTo>
                    <a:pt x="8572" y="636624"/>
                    <a:pt x="7718" y="643011"/>
                    <a:pt x="6660" y="649361"/>
                  </a:cubicBezTo>
                  <a:cubicBezTo>
                    <a:pt x="7718" y="653594"/>
                    <a:pt x="8581" y="657881"/>
                    <a:pt x="9835" y="662061"/>
                  </a:cubicBezTo>
                  <a:cubicBezTo>
                    <a:pt x="11758" y="668472"/>
                    <a:pt x="15833" y="674427"/>
                    <a:pt x="16185" y="681111"/>
                  </a:cubicBezTo>
                  <a:cubicBezTo>
                    <a:pt x="17126" y="698993"/>
                    <a:pt x="11772" y="728419"/>
                    <a:pt x="9835" y="747786"/>
                  </a:cubicBezTo>
                  <a:cubicBezTo>
                    <a:pt x="8567" y="760467"/>
                    <a:pt x="8067" y="773220"/>
                    <a:pt x="6660" y="785886"/>
                  </a:cubicBezTo>
                  <a:cubicBezTo>
                    <a:pt x="5644" y="795026"/>
                    <a:pt x="2194" y="811393"/>
                    <a:pt x="310" y="820811"/>
                  </a:cubicBezTo>
                  <a:cubicBezTo>
                    <a:pt x="12186" y="880193"/>
                    <a:pt x="2691" y="864097"/>
                    <a:pt x="2691" y="958924"/>
                  </a:cubicBezTo>
                  <a:cubicBezTo>
                    <a:pt x="2691" y="1213580"/>
                    <a:pt x="3220" y="1099682"/>
                    <a:pt x="3485" y="1138311"/>
                  </a:cubicBezTo>
                  <a:cubicBezTo>
                    <a:pt x="3750" y="1176940"/>
                    <a:pt x="11743" y="1168306"/>
                    <a:pt x="4279" y="1190698"/>
                  </a:cubicBezTo>
                  <a:cubicBezTo>
                    <a:pt x="5337" y="1197048"/>
                    <a:pt x="11820" y="1211071"/>
                    <a:pt x="16979" y="1219273"/>
                  </a:cubicBezTo>
                  <a:cubicBezTo>
                    <a:pt x="22138" y="1227475"/>
                    <a:pt x="29017" y="1234355"/>
                    <a:pt x="35235" y="1239911"/>
                  </a:cubicBezTo>
                  <a:cubicBezTo>
                    <a:pt x="41453" y="1245467"/>
                    <a:pt x="47139" y="1249931"/>
                    <a:pt x="54285" y="1252611"/>
                  </a:cubicBezTo>
                  <a:cubicBezTo>
                    <a:pt x="64391" y="1256401"/>
                    <a:pt x="75452" y="1256844"/>
                    <a:pt x="86035" y="1258961"/>
                  </a:cubicBezTo>
                  <a:cubicBezTo>
                    <a:pt x="133660" y="1254728"/>
                    <a:pt x="181430" y="1251894"/>
                    <a:pt x="228910" y="1246261"/>
                  </a:cubicBezTo>
                  <a:cubicBezTo>
                    <a:pt x="243957" y="1244476"/>
                    <a:pt x="259188" y="1242099"/>
                    <a:pt x="273360" y="1236736"/>
                  </a:cubicBezTo>
                  <a:cubicBezTo>
                    <a:pt x="298596" y="1227187"/>
                    <a:pt x="346385" y="1201811"/>
                    <a:pt x="346385" y="1201811"/>
                  </a:cubicBezTo>
                  <a:cubicBezTo>
                    <a:pt x="381338" y="1166858"/>
                    <a:pt x="350952" y="1200324"/>
                    <a:pt x="384485" y="1151011"/>
                  </a:cubicBezTo>
                  <a:cubicBezTo>
                    <a:pt x="395555" y="1134732"/>
                    <a:pt x="412343" y="1121760"/>
                    <a:pt x="419410" y="1103386"/>
                  </a:cubicBezTo>
                  <a:cubicBezTo>
                    <a:pt x="424702" y="1089628"/>
                    <a:pt x="428693" y="1075296"/>
                    <a:pt x="435285" y="1062111"/>
                  </a:cubicBezTo>
                  <a:lnTo>
                    <a:pt x="447985" y="1036711"/>
                  </a:lnTo>
                  <a:cubicBezTo>
                    <a:pt x="450102" y="1032478"/>
                    <a:pt x="453187" y="1028603"/>
                    <a:pt x="454335" y="1024011"/>
                  </a:cubicBezTo>
                  <a:cubicBezTo>
                    <a:pt x="455393" y="1019778"/>
                    <a:pt x="455791" y="1015322"/>
                    <a:pt x="457510" y="1011311"/>
                  </a:cubicBezTo>
                  <a:cubicBezTo>
                    <a:pt x="469437" y="983481"/>
                    <a:pt x="459390" y="1019018"/>
                    <a:pt x="467035" y="992261"/>
                  </a:cubicBezTo>
                  <a:cubicBezTo>
                    <a:pt x="467289" y="991374"/>
                    <a:pt x="471693" y="972151"/>
                    <a:pt x="473385" y="970036"/>
                  </a:cubicBezTo>
                  <a:cubicBezTo>
                    <a:pt x="475769" y="967056"/>
                    <a:pt x="480058" y="966221"/>
                    <a:pt x="482910" y="963686"/>
                  </a:cubicBezTo>
                  <a:cubicBezTo>
                    <a:pt x="489622" y="957720"/>
                    <a:pt x="495610" y="950986"/>
                    <a:pt x="501960" y="944636"/>
                  </a:cubicBezTo>
                  <a:lnTo>
                    <a:pt x="501960" y="944636"/>
                  </a:lnTo>
                  <a:cubicBezTo>
                    <a:pt x="514163" y="926331"/>
                    <a:pt x="503598" y="943989"/>
                    <a:pt x="511485" y="925586"/>
                  </a:cubicBezTo>
                  <a:cubicBezTo>
                    <a:pt x="513349" y="921236"/>
                    <a:pt x="516909" y="919236"/>
                    <a:pt x="517835" y="912886"/>
                  </a:cubicBezTo>
                  <a:cubicBezTo>
                    <a:pt x="518761" y="906536"/>
                    <a:pt x="515148" y="896005"/>
                    <a:pt x="517041" y="887486"/>
                  </a:cubicBezTo>
                  <a:cubicBezTo>
                    <a:pt x="523295" y="859342"/>
                    <a:pt x="530093" y="858832"/>
                    <a:pt x="533710" y="833511"/>
                  </a:cubicBezTo>
                  <a:cubicBezTo>
                    <a:pt x="536068" y="795784"/>
                    <a:pt x="540060" y="738014"/>
                    <a:pt x="540060" y="703336"/>
                  </a:cubicBezTo>
                  <a:cubicBezTo>
                    <a:pt x="540060" y="682143"/>
                    <a:pt x="538721" y="660949"/>
                    <a:pt x="536885" y="639836"/>
                  </a:cubicBezTo>
                  <a:cubicBezTo>
                    <a:pt x="536595" y="636502"/>
                    <a:pt x="534885" y="633445"/>
                    <a:pt x="533710" y="630311"/>
                  </a:cubicBezTo>
                  <a:cubicBezTo>
                    <a:pt x="531709" y="624975"/>
                    <a:pt x="528828" y="619943"/>
                    <a:pt x="527360" y="614436"/>
                  </a:cubicBezTo>
                  <a:cubicBezTo>
                    <a:pt x="524579" y="604007"/>
                    <a:pt x="522597" y="626607"/>
                    <a:pt x="521010" y="582686"/>
                  </a:cubicBezTo>
                  <a:cubicBezTo>
                    <a:pt x="519423" y="538765"/>
                    <a:pt x="522068" y="404357"/>
                    <a:pt x="517835" y="350911"/>
                  </a:cubicBezTo>
                  <a:cubicBezTo>
                    <a:pt x="513602" y="297465"/>
                    <a:pt x="507252" y="285294"/>
                    <a:pt x="495610" y="262011"/>
                  </a:cubicBezTo>
                  <a:cubicBezTo>
                    <a:pt x="483968" y="238728"/>
                    <a:pt x="461214" y="226028"/>
                    <a:pt x="447985" y="211211"/>
                  </a:cubicBezTo>
                  <a:cubicBezTo>
                    <a:pt x="434756" y="196394"/>
                    <a:pt x="425405" y="186866"/>
                    <a:pt x="416235" y="173111"/>
                  </a:cubicBezTo>
                  <a:cubicBezTo>
                    <a:pt x="412002" y="166761"/>
                    <a:pt x="408931" y="159457"/>
                    <a:pt x="403535" y="154061"/>
                  </a:cubicBezTo>
                  <a:cubicBezTo>
                    <a:pt x="390791" y="141317"/>
                    <a:pt x="375004" y="131880"/>
                    <a:pt x="362260" y="119136"/>
                  </a:cubicBezTo>
                  <a:cubicBezTo>
                    <a:pt x="356968" y="113844"/>
                    <a:pt x="352292" y="107855"/>
                    <a:pt x="346385" y="103261"/>
                  </a:cubicBezTo>
                  <a:cubicBezTo>
                    <a:pt x="333176" y="92987"/>
                    <a:pt x="320491" y="81278"/>
                    <a:pt x="305110" y="74686"/>
                  </a:cubicBezTo>
                  <a:cubicBezTo>
                    <a:pt x="290293" y="68336"/>
                    <a:pt x="274330" y="64180"/>
                    <a:pt x="260660" y="55636"/>
                  </a:cubicBezTo>
                  <a:cubicBezTo>
                    <a:pt x="252193" y="50344"/>
                    <a:pt x="244190" y="44226"/>
                    <a:pt x="235260" y="39761"/>
                  </a:cubicBezTo>
                  <a:cubicBezTo>
                    <a:pt x="227172" y="35717"/>
                    <a:pt x="218376" y="33277"/>
                    <a:pt x="209860" y="30236"/>
                  </a:cubicBezTo>
                  <a:cubicBezTo>
                    <a:pt x="197658" y="25878"/>
                    <a:pt x="180950" y="20627"/>
                    <a:pt x="168585" y="17536"/>
                  </a:cubicBezTo>
                  <a:cubicBezTo>
                    <a:pt x="163350" y="16227"/>
                    <a:pt x="158019" y="15326"/>
                    <a:pt x="152710" y="14361"/>
                  </a:cubicBezTo>
                  <a:cubicBezTo>
                    <a:pt x="146376" y="13209"/>
                    <a:pt x="140073" y="11744"/>
                    <a:pt x="133660" y="11186"/>
                  </a:cubicBezTo>
                  <a:cubicBezTo>
                    <a:pt x="82854" y="6768"/>
                    <a:pt x="31002" y="-7335"/>
                    <a:pt x="9835" y="4836"/>
                  </a:cubicBezTo>
                  <a:close/>
                </a:path>
              </a:pathLst>
            </a:custGeom>
            <a:solidFill>
              <a:srgbClr val="43456C"/>
            </a:solidFill>
            <a:ln>
              <a:solidFill>
                <a:srgbClr val="434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6C3B84C8-E99A-4AB5-B930-757914D829A5}"/>
                </a:ext>
              </a:extLst>
            </p:cNvPr>
            <p:cNvGrpSpPr/>
            <p:nvPr/>
          </p:nvGrpSpPr>
          <p:grpSpPr>
            <a:xfrm>
              <a:off x="9727319" y="2981325"/>
              <a:ext cx="1625997" cy="1094262"/>
              <a:chOff x="9727319" y="2981325"/>
              <a:chExt cx="1625997" cy="1094262"/>
            </a:xfrm>
          </p:grpSpPr>
          <p:sp>
            <p:nvSpPr>
              <p:cNvPr id="76" name="TextBox 75">
                <a:extLst>
                  <a:ext uri="{FF2B5EF4-FFF2-40B4-BE49-F238E27FC236}">
                    <a16:creationId xmlns:a16="http://schemas.microsoft.com/office/drawing/2014/main" id="{1364105E-7336-456A-AC9A-E199EF5EDC2D}"/>
                  </a:ext>
                </a:extLst>
              </p:cNvPr>
              <p:cNvSpPr txBox="1"/>
              <p:nvPr/>
            </p:nvSpPr>
            <p:spPr>
              <a:xfrm>
                <a:off x="10684861" y="3151041"/>
                <a:ext cx="461665" cy="184666"/>
              </a:xfrm>
              <a:prstGeom prst="rect">
                <a:avLst/>
              </a:prstGeom>
              <a:noFill/>
            </p:spPr>
            <p:txBody>
              <a:bodyPr wrap="none" lIns="0" tIns="0" rIns="0" bIns="0">
                <a:spAutoFit/>
              </a:bodyPr>
              <a:lstStyle/>
              <a:p>
                <a:pPr marL="0" marR="0" lvl="0" indent="0" algn="ctr" defTabSz="550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2D050"/>
                    </a:solidFill>
                    <a:effectLst/>
                    <a:uLnTx/>
                    <a:uFillTx/>
                    <a:latin typeface="Times New Roman" panose="02020603050405020304" pitchFamily="18" charset="0"/>
                    <a:ea typeface="+mn-ea"/>
                    <a:cs typeface="Times New Roman" panose="02020603050405020304" pitchFamily="18" charset="0"/>
                  </a:rPr>
                  <a:t>Benign</a:t>
                </a: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77" name="TextBox 76">
                <a:extLst>
                  <a:ext uri="{FF2B5EF4-FFF2-40B4-BE49-F238E27FC236}">
                    <a16:creationId xmlns:a16="http://schemas.microsoft.com/office/drawing/2014/main" id="{8E455455-D3EB-4524-9870-0A7909A1E68E}"/>
                  </a:ext>
                </a:extLst>
              </p:cNvPr>
              <p:cNvSpPr txBox="1"/>
              <p:nvPr/>
            </p:nvSpPr>
            <p:spPr>
              <a:xfrm>
                <a:off x="10668833" y="3741545"/>
                <a:ext cx="684483" cy="184666"/>
              </a:xfrm>
              <a:prstGeom prst="rect">
                <a:avLst/>
              </a:prstGeom>
              <a:noFill/>
            </p:spPr>
            <p:txBody>
              <a:bodyPr wrap="none" lIns="0" tIns="0" rIns="0" bIns="0">
                <a:spAutoFit/>
              </a:bodyPr>
              <a:lstStyle/>
              <a:p>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Malignant</a:t>
                </a:r>
                <a:endParaRPr lang="en-US" dirty="0"/>
              </a:p>
            </p:txBody>
          </p:sp>
          <p:sp>
            <p:nvSpPr>
              <p:cNvPr id="78" name="橢圓 20">
                <a:extLst>
                  <a:ext uri="{FF2B5EF4-FFF2-40B4-BE49-F238E27FC236}">
                    <a16:creationId xmlns:a16="http://schemas.microsoft.com/office/drawing/2014/main" id="{7D47F50D-ACFC-4B9D-AEEC-218367D276B8}"/>
                  </a:ext>
                </a:extLst>
              </p:cNvPr>
              <p:cNvSpPr/>
              <p:nvPr/>
            </p:nvSpPr>
            <p:spPr>
              <a:xfrm>
                <a:off x="10376397" y="3689084"/>
                <a:ext cx="228569" cy="228599"/>
              </a:xfrm>
              <a:prstGeom prst="ellipse">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none" lIns="0" rIns="0" anchor="ctr"/>
              <a:lstStyle/>
              <a:p>
                <a:pPr algn="ctr">
                  <a:defRPr/>
                </a:pPr>
                <a:endParaRPr lang="zh-TW" altLang="en-US" sz="1400" dirty="0">
                  <a:solidFill>
                    <a:schemeClr val="tx1"/>
                  </a:solidFill>
                  <a:latin typeface="Times New Roman" panose="02020603050405020304" pitchFamily="18" charset="0"/>
                  <a:cs typeface="Times New Roman" panose="02020603050405020304" pitchFamily="18" charset="0"/>
                </a:endParaRPr>
              </a:p>
            </p:txBody>
          </p:sp>
          <p:grpSp>
            <p:nvGrpSpPr>
              <p:cNvPr id="99" name="Group 98">
                <a:extLst>
                  <a:ext uri="{FF2B5EF4-FFF2-40B4-BE49-F238E27FC236}">
                    <a16:creationId xmlns:a16="http://schemas.microsoft.com/office/drawing/2014/main" id="{069B06E9-B0DF-4803-B459-73245E3611FB}"/>
                  </a:ext>
                </a:extLst>
              </p:cNvPr>
              <p:cNvGrpSpPr/>
              <p:nvPr/>
            </p:nvGrpSpPr>
            <p:grpSpPr>
              <a:xfrm>
                <a:off x="9846952" y="2981325"/>
                <a:ext cx="561492" cy="1094262"/>
                <a:chOff x="9846952" y="2981325"/>
                <a:chExt cx="561492" cy="1094262"/>
              </a:xfrm>
            </p:grpSpPr>
            <p:cxnSp>
              <p:nvCxnSpPr>
                <p:cNvPr id="83" name="Straight Arrow Connector 82">
                  <a:extLst>
                    <a:ext uri="{FF2B5EF4-FFF2-40B4-BE49-F238E27FC236}">
                      <a16:creationId xmlns:a16="http://schemas.microsoft.com/office/drawing/2014/main" id="{44D8393A-2ED7-4772-A1A2-118DD88221F3}"/>
                    </a:ext>
                  </a:extLst>
                </p:cNvPr>
                <p:cNvCxnSpPr>
                  <a:cxnSpLocks/>
                  <a:stCxn id="82" idx="2"/>
                </p:cNvCxnSpPr>
                <p:nvPr/>
              </p:nvCxnSpPr>
              <p:spPr>
                <a:xfrm>
                  <a:off x="9855201" y="2981325"/>
                  <a:ext cx="553243" cy="164306"/>
                </a:xfrm>
                <a:prstGeom prst="straightConnector1">
                  <a:avLst/>
                </a:prstGeom>
                <a:ln w="12700">
                  <a:solidFill>
                    <a:srgbClr val="92D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9639467-655A-442F-9743-15E7113AEC27}"/>
                    </a:ext>
                  </a:extLst>
                </p:cNvPr>
                <p:cNvCxnSpPr>
                  <a:cxnSpLocks/>
                </p:cNvCxnSpPr>
                <p:nvPr/>
              </p:nvCxnSpPr>
              <p:spPr>
                <a:xfrm flipV="1">
                  <a:off x="9851716" y="3192722"/>
                  <a:ext cx="524681" cy="46390"/>
                </a:xfrm>
                <a:prstGeom prst="straightConnector1">
                  <a:avLst/>
                </a:prstGeom>
                <a:ln w="12700">
                  <a:solidFill>
                    <a:srgbClr val="92D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40D0D3E-746B-477D-8A32-18DBAE12BA82}"/>
                    </a:ext>
                  </a:extLst>
                </p:cNvPr>
                <p:cNvCxnSpPr>
                  <a:cxnSpLocks/>
                  <a:endCxn id="82" idx="52"/>
                </p:cNvCxnSpPr>
                <p:nvPr/>
              </p:nvCxnSpPr>
              <p:spPr>
                <a:xfrm flipV="1">
                  <a:off x="9851716" y="3238500"/>
                  <a:ext cx="517835" cy="281788"/>
                </a:xfrm>
                <a:prstGeom prst="straightConnector1">
                  <a:avLst/>
                </a:prstGeom>
                <a:ln w="12700">
                  <a:solidFill>
                    <a:srgbClr val="92D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BC88F31-6B09-45DE-8936-41DBB12E4997}"/>
                    </a:ext>
                  </a:extLst>
                </p:cNvPr>
                <p:cNvCxnSpPr>
                  <a:cxnSpLocks/>
                </p:cNvCxnSpPr>
                <p:nvPr/>
              </p:nvCxnSpPr>
              <p:spPr>
                <a:xfrm flipV="1">
                  <a:off x="9851715" y="3288506"/>
                  <a:ext cx="535298" cy="503711"/>
                </a:xfrm>
                <a:prstGeom prst="straightConnector1">
                  <a:avLst/>
                </a:prstGeom>
                <a:ln w="12700">
                  <a:solidFill>
                    <a:srgbClr val="92D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10298D3-3175-45BD-AA0B-A1B26D3C555F}"/>
                    </a:ext>
                  </a:extLst>
                </p:cNvPr>
                <p:cNvCxnSpPr>
                  <a:cxnSpLocks/>
                </p:cNvCxnSpPr>
                <p:nvPr/>
              </p:nvCxnSpPr>
              <p:spPr>
                <a:xfrm flipV="1">
                  <a:off x="9846952" y="3322857"/>
                  <a:ext cx="561492" cy="752730"/>
                </a:xfrm>
                <a:prstGeom prst="straightConnector1">
                  <a:avLst/>
                </a:prstGeom>
                <a:ln w="12700">
                  <a:solidFill>
                    <a:srgbClr val="92D05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58FAAABE-5080-4DBC-8D88-1FD39F794F71}"/>
                  </a:ext>
                </a:extLst>
              </p:cNvPr>
              <p:cNvGrpSpPr/>
              <p:nvPr/>
            </p:nvGrpSpPr>
            <p:grpSpPr>
              <a:xfrm rot="2565098">
                <a:off x="9727319" y="3123114"/>
                <a:ext cx="1023187" cy="908483"/>
                <a:chOff x="10015674" y="2657195"/>
                <a:chExt cx="1023187" cy="908483"/>
              </a:xfrm>
            </p:grpSpPr>
            <p:cxnSp>
              <p:nvCxnSpPr>
                <p:cNvPr id="101" name="Straight Arrow Connector 100">
                  <a:extLst>
                    <a:ext uri="{FF2B5EF4-FFF2-40B4-BE49-F238E27FC236}">
                      <a16:creationId xmlns:a16="http://schemas.microsoft.com/office/drawing/2014/main" id="{BC9B2FBB-8983-4094-BB76-A8AD49D1544D}"/>
                    </a:ext>
                  </a:extLst>
                </p:cNvPr>
                <p:cNvCxnSpPr>
                  <a:cxnSpLocks/>
                </p:cNvCxnSpPr>
                <p:nvPr/>
              </p:nvCxnSpPr>
              <p:spPr>
                <a:xfrm rot="19034902">
                  <a:off x="10015674" y="2657195"/>
                  <a:ext cx="555625" cy="733425"/>
                </a:xfrm>
                <a:prstGeom prst="straightConnector1">
                  <a:avLst/>
                </a:prstGeom>
                <a:ln w="12700">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CEAA060-92F6-461F-97B6-4B8F912B9D62}"/>
                    </a:ext>
                  </a:extLst>
                </p:cNvPr>
                <p:cNvCxnSpPr>
                  <a:cxnSpLocks/>
                  <a:endCxn id="82" idx="45"/>
                </p:cNvCxnSpPr>
                <p:nvPr/>
              </p:nvCxnSpPr>
              <p:spPr>
                <a:xfrm rot="19034902">
                  <a:off x="10131614" y="2888749"/>
                  <a:ext cx="515726" cy="524447"/>
                </a:xfrm>
                <a:prstGeom prst="straightConnector1">
                  <a:avLst/>
                </a:prstGeom>
                <a:ln w="12700">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5D83967-0779-457C-B7BD-32C3C3C2A9BE}"/>
                    </a:ext>
                  </a:extLst>
                </p:cNvPr>
                <p:cNvCxnSpPr>
                  <a:cxnSpLocks/>
                  <a:endCxn id="82" idx="41"/>
                </p:cNvCxnSpPr>
                <p:nvPr/>
              </p:nvCxnSpPr>
              <p:spPr>
                <a:xfrm rot="19034902">
                  <a:off x="10249783" y="3135686"/>
                  <a:ext cx="501498" cy="294310"/>
                </a:xfrm>
                <a:prstGeom prst="straightConnector1">
                  <a:avLst/>
                </a:prstGeom>
                <a:ln w="12700">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5863BE1-6A77-46AA-9721-36D20865AAC3}"/>
                    </a:ext>
                  </a:extLst>
                </p:cNvPr>
                <p:cNvCxnSpPr>
                  <a:cxnSpLocks/>
                  <a:endCxn id="78" idx="3"/>
                </p:cNvCxnSpPr>
                <p:nvPr/>
              </p:nvCxnSpPr>
              <p:spPr>
                <a:xfrm rot="19034902">
                  <a:off x="10338367" y="3337575"/>
                  <a:ext cx="568475" cy="87734"/>
                </a:xfrm>
                <a:prstGeom prst="straightConnector1">
                  <a:avLst/>
                </a:prstGeom>
                <a:ln w="12700">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9B33AF2-5671-40EC-A0D6-6B6013B032AE}"/>
                    </a:ext>
                  </a:extLst>
                </p:cNvPr>
                <p:cNvCxnSpPr>
                  <a:cxnSpLocks/>
                </p:cNvCxnSpPr>
                <p:nvPr/>
              </p:nvCxnSpPr>
              <p:spPr>
                <a:xfrm rot="19034902" flipV="1">
                  <a:off x="10446414" y="3405205"/>
                  <a:ext cx="592447" cy="160473"/>
                </a:xfrm>
                <a:prstGeom prst="straightConnector1">
                  <a:avLst/>
                </a:prstGeom>
                <a:ln w="12700">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grpSp>
        </p:grpSp>
      </p:grpSp>
      <p:sp>
        <p:nvSpPr>
          <p:cNvPr id="32" name="Rectangle: Rounded Corners 31">
            <a:extLst>
              <a:ext uri="{FF2B5EF4-FFF2-40B4-BE49-F238E27FC236}">
                <a16:creationId xmlns:a16="http://schemas.microsoft.com/office/drawing/2014/main" id="{86E343ED-B86E-4A4B-AC9A-EA6CCF75CC3E}"/>
              </a:ext>
            </a:extLst>
          </p:cNvPr>
          <p:cNvSpPr/>
          <p:nvPr/>
        </p:nvSpPr>
        <p:spPr>
          <a:xfrm>
            <a:off x="7816690" y="1077237"/>
            <a:ext cx="2084688" cy="1315518"/>
          </a:xfrm>
          <a:prstGeom prst="roundRect">
            <a:avLst>
              <a:gd name="adj" fmla="val 16540"/>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46FF1495-1061-4841-A49E-6236D9B35F07}"/>
              </a:ext>
            </a:extLst>
          </p:cNvPr>
          <p:cNvSpPr/>
          <p:nvPr/>
        </p:nvSpPr>
        <p:spPr>
          <a:xfrm>
            <a:off x="6118084" y="2476500"/>
            <a:ext cx="287479" cy="1988748"/>
          </a:xfrm>
          <a:prstGeom prst="roundRect">
            <a:avLst>
              <a:gd name="adj" fmla="val 0"/>
            </a:avLst>
          </a:prstGeom>
          <a:solidFill>
            <a:srgbClr val="43456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CE9CBC99-8EAA-4F8B-B6A5-210826A42088}"/>
              </a:ext>
            </a:extLst>
          </p:cNvPr>
          <p:cNvGrpSpPr/>
          <p:nvPr/>
        </p:nvGrpSpPr>
        <p:grpSpPr>
          <a:xfrm>
            <a:off x="6141451" y="3152737"/>
            <a:ext cx="1191359" cy="768731"/>
            <a:chOff x="6141451" y="3152737"/>
            <a:chExt cx="1191359" cy="768731"/>
          </a:xfrm>
        </p:grpSpPr>
        <p:pic>
          <p:nvPicPr>
            <p:cNvPr id="124" name="Picture 123">
              <a:extLst>
                <a:ext uri="{FF2B5EF4-FFF2-40B4-BE49-F238E27FC236}">
                  <a16:creationId xmlns:a16="http://schemas.microsoft.com/office/drawing/2014/main" id="{30E48B85-9AA8-4184-8E9E-C8C2321FD744}"/>
                </a:ext>
              </a:extLst>
            </p:cNvPr>
            <p:cNvPicPr>
              <a:picLocks noChangeAspect="1"/>
            </p:cNvPicPr>
            <p:nvPr/>
          </p:nvPicPr>
          <p:blipFill>
            <a:blip r:embed="rId3"/>
            <a:stretch>
              <a:fillRect/>
            </a:stretch>
          </p:blipFill>
          <p:spPr>
            <a:xfrm>
              <a:off x="6141451" y="3152737"/>
              <a:ext cx="828168" cy="768731"/>
            </a:xfrm>
            <a:prstGeom prst="rect">
              <a:avLst/>
            </a:prstGeom>
          </p:spPr>
        </p:pic>
        <p:sp>
          <p:nvSpPr>
            <p:cNvPr id="125" name="Arrow: Right 124">
              <a:extLst>
                <a:ext uri="{FF2B5EF4-FFF2-40B4-BE49-F238E27FC236}">
                  <a16:creationId xmlns:a16="http://schemas.microsoft.com/office/drawing/2014/main" id="{7B20859C-44F3-4132-BE9E-5DF5BEDE1DCB}"/>
                </a:ext>
              </a:extLst>
            </p:cNvPr>
            <p:cNvSpPr/>
            <p:nvPr/>
          </p:nvSpPr>
          <p:spPr>
            <a:xfrm>
              <a:off x="7052864" y="3431116"/>
              <a:ext cx="279946" cy="1586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ectangle: Rounded Corners 86">
            <a:extLst>
              <a:ext uri="{FF2B5EF4-FFF2-40B4-BE49-F238E27FC236}">
                <a16:creationId xmlns:a16="http://schemas.microsoft.com/office/drawing/2014/main" id="{B6344ACE-C08A-402D-AD49-541899F8A75F}"/>
              </a:ext>
            </a:extLst>
          </p:cNvPr>
          <p:cNvSpPr/>
          <p:nvPr/>
        </p:nvSpPr>
        <p:spPr>
          <a:xfrm>
            <a:off x="6454654" y="2512773"/>
            <a:ext cx="312585" cy="170914"/>
          </a:xfrm>
          <a:prstGeom prst="roundRect">
            <a:avLst>
              <a:gd name="adj" fmla="val 2645"/>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sz="1100" b="1" dirty="0">
                <a:solidFill>
                  <a:srgbClr val="0070C0"/>
                </a:solidFill>
                <a:cs typeface="Times New Roman" panose="02020603050405020304" pitchFamily="18" charset="0"/>
              </a:rPr>
              <a:t>Input</a:t>
            </a:r>
          </a:p>
        </p:txBody>
      </p:sp>
      <p:sp>
        <p:nvSpPr>
          <p:cNvPr id="88" name="Rectangle: Rounded Corners 87">
            <a:extLst>
              <a:ext uri="{FF2B5EF4-FFF2-40B4-BE49-F238E27FC236}">
                <a16:creationId xmlns:a16="http://schemas.microsoft.com/office/drawing/2014/main" id="{F7273FE6-A27A-43E1-80C8-E38C310A61EE}"/>
              </a:ext>
            </a:extLst>
          </p:cNvPr>
          <p:cNvSpPr/>
          <p:nvPr/>
        </p:nvSpPr>
        <p:spPr>
          <a:xfrm>
            <a:off x="7076636" y="2526017"/>
            <a:ext cx="601330" cy="170914"/>
          </a:xfrm>
          <a:prstGeom prst="roundRect">
            <a:avLst>
              <a:gd name="adj" fmla="val 2645"/>
            </a:avLst>
          </a:prstGeom>
          <a:solidFill>
            <a:srgbClr val="43456C"/>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1100" b="1" dirty="0">
                <a:solidFill>
                  <a:srgbClr val="43456C"/>
                </a:solidFill>
                <a:cs typeface="Times New Roman" panose="02020603050405020304" pitchFamily="18" charset="0"/>
              </a:rPr>
              <a:t>Input</a:t>
            </a:r>
          </a:p>
        </p:txBody>
      </p:sp>
    </p:spTree>
    <p:extLst>
      <p:ext uri="{BB962C8B-B14F-4D97-AF65-F5344CB8AC3E}">
        <p14:creationId xmlns:p14="http://schemas.microsoft.com/office/powerpoint/2010/main" val="263232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5" grpId="0" animBg="1"/>
      <p:bldP spid="26" grpId="0" animBg="1"/>
      <p:bldP spid="31" grpId="0" animBg="1"/>
      <p:bldP spid="35" grpId="0" animBg="1"/>
      <p:bldP spid="28" grpId="0" animBg="1"/>
      <p:bldP spid="67" grpId="0"/>
      <p:bldP spid="71" grpId="0"/>
      <p:bldP spid="27" grpId="0" animBg="1"/>
      <p:bldP spid="32" grpId="0" animBg="1"/>
      <p:bldP spid="86" grpId="0" animBg="1"/>
      <p:bldP spid="87" grpId="0"/>
      <p:bldP spid="8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fontScale="90000"/>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Need for Convolutional Neural Network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Slide Number Placeholder 16">
            <a:extLst>
              <a:ext uri="{FF2B5EF4-FFF2-40B4-BE49-F238E27FC236}">
                <a16:creationId xmlns:a16="http://schemas.microsoft.com/office/drawing/2014/main" id="{B8EB81EC-963D-45F7-96B2-6B66D18CE50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5</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A186AA6-8DB7-4EE3-A48D-A5AF7999798D}"/>
              </a:ext>
            </a:extLst>
          </p:cNvPr>
          <p:cNvPicPr>
            <a:picLocks noChangeAspect="1"/>
          </p:cNvPicPr>
          <p:nvPr/>
        </p:nvPicPr>
        <p:blipFill>
          <a:blip r:embed="rId2"/>
          <a:stretch>
            <a:fillRect/>
          </a:stretch>
        </p:blipFill>
        <p:spPr>
          <a:xfrm>
            <a:off x="7370900" y="2192252"/>
            <a:ext cx="3764118" cy="3524652"/>
          </a:xfrm>
          <a:prstGeom prst="rect">
            <a:avLst/>
          </a:prstGeom>
        </p:spPr>
      </p:pic>
      <p:pic>
        <p:nvPicPr>
          <p:cNvPr id="13" name="Picture 12" descr="A picture containing text, different&#10;&#10;Description automatically generated">
            <a:extLst>
              <a:ext uri="{FF2B5EF4-FFF2-40B4-BE49-F238E27FC236}">
                <a16:creationId xmlns:a16="http://schemas.microsoft.com/office/drawing/2014/main" id="{F67F9F17-5429-48D2-914E-FAC58E792A7D}"/>
              </a:ext>
            </a:extLst>
          </p:cNvPr>
          <p:cNvPicPr>
            <a:picLocks noChangeAspect="1"/>
          </p:cNvPicPr>
          <p:nvPr/>
        </p:nvPicPr>
        <p:blipFill rotWithShape="1">
          <a:blip r:embed="rId3">
            <a:extLst>
              <a:ext uri="{28A0092B-C50C-407E-A947-70E740481C1C}">
                <a14:useLocalDpi xmlns:a14="http://schemas.microsoft.com/office/drawing/2010/main" val="0"/>
              </a:ext>
            </a:extLst>
          </a:blip>
          <a:srcRect l="43584" t="343" r="30642" b="44558"/>
          <a:stretch/>
        </p:blipFill>
        <p:spPr>
          <a:xfrm>
            <a:off x="267037" y="1942088"/>
            <a:ext cx="2799844" cy="3479576"/>
          </a:xfrm>
          <a:prstGeom prst="rect">
            <a:avLst/>
          </a:prstGeom>
        </p:spPr>
      </p:pic>
      <p:pic>
        <p:nvPicPr>
          <p:cNvPr id="1032" name="Picture 8" descr="Matrix for certain area of a grayscale image [17]. | Download Scientific  Diagram">
            <a:extLst>
              <a:ext uri="{FF2B5EF4-FFF2-40B4-BE49-F238E27FC236}">
                <a16:creationId xmlns:a16="http://schemas.microsoft.com/office/drawing/2014/main" id="{7D12EC93-3EC5-4B21-8476-846B7A7C63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49" t="37716" b="-1"/>
          <a:stretch/>
        </p:blipFill>
        <p:spPr bwMode="auto">
          <a:xfrm>
            <a:off x="3066881" y="2885300"/>
            <a:ext cx="1598838" cy="15899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BC0451D-714D-41E0-97DC-213998F3C82D}"/>
              </a:ext>
            </a:extLst>
          </p:cNvPr>
          <p:cNvSpPr/>
          <p:nvPr/>
        </p:nvSpPr>
        <p:spPr>
          <a:xfrm>
            <a:off x="1035781" y="3867993"/>
            <a:ext cx="161840" cy="145657"/>
          </a:xfrm>
          <a:prstGeom prst="rect">
            <a:avLst/>
          </a:prstGeom>
          <a:noFill/>
          <a:ln w="38100">
            <a:solidFill>
              <a:srgbClr val="FBF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677861E-8264-4C88-BB24-7877EA9DD64A}"/>
              </a:ext>
            </a:extLst>
          </p:cNvPr>
          <p:cNvCxnSpPr>
            <a:cxnSpLocks/>
          </p:cNvCxnSpPr>
          <p:nvPr/>
        </p:nvCxnSpPr>
        <p:spPr>
          <a:xfrm flipV="1">
            <a:off x="1197621" y="2888857"/>
            <a:ext cx="1869260" cy="979136"/>
          </a:xfrm>
          <a:prstGeom prst="line">
            <a:avLst/>
          </a:prstGeom>
          <a:ln w="28575">
            <a:solidFill>
              <a:srgbClr val="FBF81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B8CBB5-1CED-4A69-9403-28D1B33FFF62}"/>
              </a:ext>
            </a:extLst>
          </p:cNvPr>
          <p:cNvCxnSpPr>
            <a:cxnSpLocks/>
          </p:cNvCxnSpPr>
          <p:nvPr/>
        </p:nvCxnSpPr>
        <p:spPr>
          <a:xfrm>
            <a:off x="1193800" y="4016375"/>
            <a:ext cx="1848805" cy="466613"/>
          </a:xfrm>
          <a:prstGeom prst="line">
            <a:avLst/>
          </a:prstGeom>
          <a:ln w="28575">
            <a:solidFill>
              <a:srgbClr val="FBF813"/>
            </a:solidFill>
          </a:ln>
        </p:spPr>
        <p:style>
          <a:lnRef idx="1">
            <a:schemeClr val="accent1"/>
          </a:lnRef>
          <a:fillRef idx="0">
            <a:schemeClr val="accent1"/>
          </a:fillRef>
          <a:effectRef idx="0">
            <a:schemeClr val="accent1"/>
          </a:effectRef>
          <a:fontRef idx="minor">
            <a:schemeClr val="tx1"/>
          </a:fontRef>
        </p:style>
      </p:cxnSp>
      <p:sp>
        <p:nvSpPr>
          <p:cNvPr id="25" name="Right Arrow 25">
            <a:extLst>
              <a:ext uri="{FF2B5EF4-FFF2-40B4-BE49-F238E27FC236}">
                <a16:creationId xmlns:a16="http://schemas.microsoft.com/office/drawing/2014/main" id="{557DF641-C018-4EA5-A4F1-002B11E03F87}"/>
              </a:ext>
            </a:extLst>
          </p:cNvPr>
          <p:cNvSpPr/>
          <p:nvPr/>
        </p:nvSpPr>
        <p:spPr>
          <a:xfrm>
            <a:off x="4703819" y="3497378"/>
            <a:ext cx="640080"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254EA470-83A6-4210-8575-41BE69D9FBC2}"/>
              </a:ext>
            </a:extLst>
          </p:cNvPr>
          <p:cNvSpPr/>
          <p:nvPr/>
        </p:nvSpPr>
        <p:spPr>
          <a:xfrm>
            <a:off x="5319766" y="3061060"/>
            <a:ext cx="1028803" cy="1421928"/>
          </a:xfrm>
          <a:prstGeom prst="rect">
            <a:avLst/>
          </a:prstGeom>
        </p:spPr>
        <p:txBody>
          <a:bodyPr wrap="square">
            <a:spAutoFit/>
          </a:bodyPr>
          <a:lstStyle/>
          <a:p>
            <a:pPr algn="ctr">
              <a:lnSpc>
                <a:spcPct val="90000"/>
              </a:lnSpc>
            </a:pPr>
            <a:r>
              <a:rPr lang="en-US" sz="1600" b="1" dirty="0">
                <a:solidFill>
                  <a:srgbClr val="234CF9"/>
                </a:solidFill>
                <a:latin typeface="Times New Roman" panose="02020603050405020304" pitchFamily="18" charset="0"/>
                <a:cs typeface="Times New Roman" panose="02020603050405020304" pitchFamily="18" charset="0"/>
              </a:rPr>
              <a:t>For this part of the image  only there are 36 inputs</a:t>
            </a:r>
          </a:p>
        </p:txBody>
      </p:sp>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6837DB4D-AB21-4082-83A2-B7340F152427}"/>
                  </a:ext>
                </a:extLst>
              </p:cNvPr>
              <p:cNvGraphicFramePr>
                <a:graphicFrameLocks noGrp="1"/>
              </p:cNvGraphicFramePr>
              <p:nvPr>
                <p:extLst>
                  <p:ext uri="{D42A27DB-BD31-4B8C-83A1-F6EECF244321}">
                    <p14:modId xmlns:p14="http://schemas.microsoft.com/office/powerpoint/2010/main" val="1643765030"/>
                  </p:ext>
                </p:extLst>
              </p:nvPr>
            </p:nvGraphicFramePr>
            <p:xfrm>
              <a:off x="6414218" y="2178495"/>
              <a:ext cx="454792" cy="148336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GB" altLang="en-US" sz="1800" b="1" i="1" dirty="0" smtClean="0">
                                        <a:solidFill>
                                          <a:srgbClr val="234CF9"/>
                                        </a:solidFill>
                                        <a:latin typeface="Cambria Math" panose="02040503050406030204" pitchFamily="18" charset="0"/>
                                        <a:cs typeface="Times New Roman" panose="02020603050405020304" pitchFamily="18" charset="0"/>
                                      </a:rPr>
                                    </m:ctrlPr>
                                  </m:sSubPr>
                                  <m:e>
                                    <m:r>
                                      <a:rPr lang="en-US" altLang="en-US" sz="1800" b="1" i="1" dirty="0" smtClean="0">
                                        <a:solidFill>
                                          <a:srgbClr val="234CF9"/>
                                        </a:solidFill>
                                        <a:latin typeface="Cambria Math" panose="02040503050406030204" pitchFamily="18" charset="0"/>
                                        <a:cs typeface="Times New Roman" panose="02020603050405020304" pitchFamily="18" charset="0"/>
                                      </a:rPr>
                                      <m:t>𝒙</m:t>
                                    </m:r>
                                  </m:e>
                                  <m:sub>
                                    <m:r>
                                      <a:rPr lang="en-US" altLang="en-US" sz="1800" b="1" i="1" dirty="0" smtClean="0">
                                        <a:solidFill>
                                          <a:srgbClr val="234CF9"/>
                                        </a:solidFill>
                                        <a:latin typeface="Cambria Math" panose="02040503050406030204" pitchFamily="18" charset="0"/>
                                        <a:cs typeface="Times New Roman" panose="02020603050405020304" pitchFamily="18" charset="0"/>
                                      </a:rPr>
                                      <m:t>𝟏</m:t>
                                    </m:r>
                                  </m:sub>
                                </m:sSub>
                              </m:oMath>
                            </m:oMathPara>
                          </a14:m>
                          <a:endParaRPr lang="en-US" dirty="0"/>
                        </a:p>
                      </a:txBody>
                      <a:tcPr/>
                    </a:tc>
                    <a:extLst>
                      <a:ext uri="{0D108BD9-81ED-4DB2-BD59-A6C34878D82A}">
                        <a16:rowId xmlns:a16="http://schemas.microsoft.com/office/drawing/2014/main" val="3806347387"/>
                      </a:ext>
                    </a:extLst>
                  </a:tr>
                  <a:tr h="370840">
                    <a:tc>
                      <a:txBody>
                        <a:bodyPr/>
                        <a:lstStyle/>
                        <a:p>
                          <a:endParaRPr lang="en-US" dirty="0"/>
                        </a:p>
                      </a:txBody>
                      <a:tcPr/>
                    </a:tc>
                    <a:extLst>
                      <a:ext uri="{0D108BD9-81ED-4DB2-BD59-A6C34878D82A}">
                        <a16:rowId xmlns:a16="http://schemas.microsoft.com/office/drawing/2014/main" val="615129463"/>
                      </a:ext>
                    </a:extLst>
                  </a:tr>
                  <a:tr h="370840">
                    <a:tc>
                      <a:txBody>
                        <a:bodyPr/>
                        <a:lstStyle/>
                        <a:p>
                          <a:endParaRPr lang="en-US" dirty="0"/>
                        </a:p>
                      </a:txBody>
                      <a:tcPr/>
                    </a:tc>
                    <a:extLst>
                      <a:ext uri="{0D108BD9-81ED-4DB2-BD59-A6C34878D82A}">
                        <a16:rowId xmlns:a16="http://schemas.microsoft.com/office/drawing/2014/main" val="165385609"/>
                      </a:ext>
                    </a:extLst>
                  </a:tr>
                  <a:tr h="370840">
                    <a:tc>
                      <a:txBody>
                        <a:bodyPr/>
                        <a:lstStyle/>
                        <a:p>
                          <a:endParaRPr lang="en-US" dirty="0"/>
                        </a:p>
                      </a:txBody>
                      <a:tcPr/>
                    </a:tc>
                    <a:extLst>
                      <a:ext uri="{0D108BD9-81ED-4DB2-BD59-A6C34878D82A}">
                        <a16:rowId xmlns:a16="http://schemas.microsoft.com/office/drawing/2014/main" val="1261589262"/>
                      </a:ext>
                    </a:extLst>
                  </a:tr>
                </a:tbl>
              </a:graphicData>
            </a:graphic>
          </p:graphicFrame>
        </mc:Choice>
        <mc:Fallback xmlns="">
          <p:graphicFrame>
            <p:nvGraphicFramePr>
              <p:cNvPr id="21" name="Table 21">
                <a:extLst>
                  <a:ext uri="{FF2B5EF4-FFF2-40B4-BE49-F238E27FC236}">
                    <a16:creationId xmlns:a16="http://schemas.microsoft.com/office/drawing/2014/main" id="{6837DB4D-AB21-4082-83A2-B7340F152427}"/>
                  </a:ext>
                </a:extLst>
              </p:cNvPr>
              <p:cNvGraphicFramePr>
                <a:graphicFrameLocks noGrp="1"/>
              </p:cNvGraphicFramePr>
              <p:nvPr>
                <p:extLst>
                  <p:ext uri="{D42A27DB-BD31-4B8C-83A1-F6EECF244321}">
                    <p14:modId xmlns:p14="http://schemas.microsoft.com/office/powerpoint/2010/main" val="1643765030"/>
                  </p:ext>
                </p:extLst>
              </p:nvPr>
            </p:nvGraphicFramePr>
            <p:xfrm>
              <a:off x="6414218" y="2178495"/>
              <a:ext cx="454792" cy="148336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endParaRPr lang="en-US"/>
                        </a:p>
                      </a:txBody>
                      <a:tcPr>
                        <a:blipFill>
                          <a:blip r:embed="rId5"/>
                          <a:stretch>
                            <a:fillRect l="-1333" t="-1639" r="-2667" b="-303279"/>
                          </a:stretch>
                        </a:blipFill>
                      </a:tcPr>
                    </a:tc>
                    <a:extLst>
                      <a:ext uri="{0D108BD9-81ED-4DB2-BD59-A6C34878D82A}">
                        <a16:rowId xmlns:a16="http://schemas.microsoft.com/office/drawing/2014/main" val="3806347387"/>
                      </a:ext>
                    </a:extLst>
                  </a:tr>
                  <a:tr h="370840">
                    <a:tc>
                      <a:txBody>
                        <a:bodyPr/>
                        <a:lstStyle/>
                        <a:p>
                          <a:endParaRPr lang="en-US" dirty="0"/>
                        </a:p>
                      </a:txBody>
                      <a:tcPr/>
                    </a:tc>
                    <a:extLst>
                      <a:ext uri="{0D108BD9-81ED-4DB2-BD59-A6C34878D82A}">
                        <a16:rowId xmlns:a16="http://schemas.microsoft.com/office/drawing/2014/main" val="615129463"/>
                      </a:ext>
                    </a:extLst>
                  </a:tr>
                  <a:tr h="370840">
                    <a:tc>
                      <a:txBody>
                        <a:bodyPr/>
                        <a:lstStyle/>
                        <a:p>
                          <a:endParaRPr lang="en-US"/>
                        </a:p>
                      </a:txBody>
                      <a:tcPr/>
                    </a:tc>
                    <a:extLst>
                      <a:ext uri="{0D108BD9-81ED-4DB2-BD59-A6C34878D82A}">
                        <a16:rowId xmlns:a16="http://schemas.microsoft.com/office/drawing/2014/main" val="165385609"/>
                      </a:ext>
                    </a:extLst>
                  </a:tr>
                  <a:tr h="370840">
                    <a:tc>
                      <a:txBody>
                        <a:bodyPr/>
                        <a:lstStyle/>
                        <a:p>
                          <a:endParaRPr lang="en-US" dirty="0"/>
                        </a:p>
                      </a:txBody>
                      <a:tcPr/>
                    </a:tc>
                    <a:extLst>
                      <a:ext uri="{0D108BD9-81ED-4DB2-BD59-A6C34878D82A}">
                        <a16:rowId xmlns:a16="http://schemas.microsoft.com/office/drawing/2014/main" val="1261589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le 21">
                <a:extLst>
                  <a:ext uri="{FF2B5EF4-FFF2-40B4-BE49-F238E27FC236}">
                    <a16:creationId xmlns:a16="http://schemas.microsoft.com/office/drawing/2014/main" id="{2F7FE2C8-EFBC-426D-A91F-B1F6A54339C5}"/>
                  </a:ext>
                </a:extLst>
              </p:cNvPr>
              <p:cNvGraphicFramePr>
                <a:graphicFrameLocks noGrp="1"/>
              </p:cNvGraphicFramePr>
              <p:nvPr>
                <p:extLst>
                  <p:ext uri="{D42A27DB-BD31-4B8C-83A1-F6EECF244321}">
                    <p14:modId xmlns:p14="http://schemas.microsoft.com/office/powerpoint/2010/main" val="3777453688"/>
                  </p:ext>
                </p:extLst>
              </p:nvPr>
            </p:nvGraphicFramePr>
            <p:xfrm>
              <a:off x="6414218" y="4619254"/>
              <a:ext cx="454792" cy="74168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endParaRPr lang="en-US" dirty="0"/>
                        </a:p>
                      </a:txBody>
                      <a:tcPr/>
                    </a:tc>
                    <a:extLst>
                      <a:ext uri="{0D108BD9-81ED-4DB2-BD59-A6C34878D82A}">
                        <a16:rowId xmlns:a16="http://schemas.microsoft.com/office/drawing/2014/main" val="16538560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altLang="en-US" sz="1800" b="1" i="1" dirty="0" smtClean="0">
                                        <a:solidFill>
                                          <a:srgbClr val="234CF9"/>
                                        </a:solidFill>
                                        <a:latin typeface="Cambria Math" panose="02040503050406030204" pitchFamily="18" charset="0"/>
                                        <a:cs typeface="Times New Roman" panose="02020603050405020304" pitchFamily="18" charset="0"/>
                                      </a:rPr>
                                    </m:ctrlPr>
                                  </m:sSubPr>
                                  <m:e>
                                    <m:r>
                                      <a:rPr lang="en-US" altLang="en-US" sz="1800" b="1" i="1" dirty="0" smtClean="0">
                                        <a:solidFill>
                                          <a:srgbClr val="234CF9"/>
                                        </a:solidFill>
                                        <a:latin typeface="Cambria Math" panose="02040503050406030204" pitchFamily="18" charset="0"/>
                                        <a:cs typeface="Times New Roman" panose="02020603050405020304" pitchFamily="18" charset="0"/>
                                      </a:rPr>
                                      <m:t>𝒙</m:t>
                                    </m:r>
                                  </m:e>
                                  <m:sub>
                                    <m:r>
                                      <a:rPr lang="en-US" altLang="en-US" sz="1800" b="1" i="1" dirty="0" smtClean="0">
                                        <a:solidFill>
                                          <a:srgbClr val="234CF9"/>
                                        </a:solidFill>
                                        <a:latin typeface="Cambria Math" panose="02040503050406030204" pitchFamily="18" charset="0"/>
                                        <a:cs typeface="Times New Roman" panose="02020603050405020304" pitchFamily="18" charset="0"/>
                                      </a:rPr>
                                      <m:t>𝟑𝟔</m:t>
                                    </m:r>
                                  </m:sub>
                                </m:sSub>
                              </m:oMath>
                            </m:oMathPara>
                          </a14:m>
                          <a:endParaRPr lang="en-US" dirty="0"/>
                        </a:p>
                      </a:txBody>
                      <a:tcPr/>
                    </a:tc>
                    <a:extLst>
                      <a:ext uri="{0D108BD9-81ED-4DB2-BD59-A6C34878D82A}">
                        <a16:rowId xmlns:a16="http://schemas.microsoft.com/office/drawing/2014/main" val="1261589262"/>
                      </a:ext>
                    </a:extLst>
                  </a:tr>
                </a:tbl>
              </a:graphicData>
            </a:graphic>
          </p:graphicFrame>
        </mc:Choice>
        <mc:Fallback xmlns="">
          <p:graphicFrame>
            <p:nvGraphicFramePr>
              <p:cNvPr id="32" name="Table 21">
                <a:extLst>
                  <a:ext uri="{FF2B5EF4-FFF2-40B4-BE49-F238E27FC236}">
                    <a16:creationId xmlns:a16="http://schemas.microsoft.com/office/drawing/2014/main" id="{2F7FE2C8-EFBC-426D-A91F-B1F6A54339C5}"/>
                  </a:ext>
                </a:extLst>
              </p:cNvPr>
              <p:cNvGraphicFramePr>
                <a:graphicFrameLocks noGrp="1"/>
              </p:cNvGraphicFramePr>
              <p:nvPr>
                <p:extLst>
                  <p:ext uri="{D42A27DB-BD31-4B8C-83A1-F6EECF244321}">
                    <p14:modId xmlns:p14="http://schemas.microsoft.com/office/powerpoint/2010/main" val="3777453688"/>
                  </p:ext>
                </p:extLst>
              </p:nvPr>
            </p:nvGraphicFramePr>
            <p:xfrm>
              <a:off x="6414218" y="4619254"/>
              <a:ext cx="454792" cy="74168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endParaRPr lang="en-US" dirty="0"/>
                        </a:p>
                      </a:txBody>
                      <a:tcPr/>
                    </a:tc>
                    <a:extLst>
                      <a:ext uri="{0D108BD9-81ED-4DB2-BD59-A6C34878D82A}">
                        <a16:rowId xmlns:a16="http://schemas.microsoft.com/office/drawing/2014/main" val="165385609"/>
                      </a:ext>
                    </a:extLst>
                  </a:tr>
                  <a:tr h="370840">
                    <a:tc>
                      <a:txBody>
                        <a:bodyPr/>
                        <a:lstStyle/>
                        <a:p>
                          <a:endParaRPr lang="en-US"/>
                        </a:p>
                      </a:txBody>
                      <a:tcPr>
                        <a:blipFill>
                          <a:blip r:embed="rId6"/>
                          <a:stretch>
                            <a:fillRect l="-1333" t="-103279" r="-2667" b="-3279"/>
                          </a:stretch>
                        </a:blipFill>
                      </a:tcPr>
                    </a:tc>
                    <a:extLst>
                      <a:ext uri="{0D108BD9-81ED-4DB2-BD59-A6C34878D82A}">
                        <a16:rowId xmlns:a16="http://schemas.microsoft.com/office/drawing/2014/main" val="1261589262"/>
                      </a:ext>
                    </a:extLst>
                  </a:tr>
                </a:tbl>
              </a:graphicData>
            </a:graphic>
          </p:graphicFrame>
        </mc:Fallback>
      </mc:AlternateContent>
      <p:grpSp>
        <p:nvGrpSpPr>
          <p:cNvPr id="23" name="Group 22">
            <a:extLst>
              <a:ext uri="{FF2B5EF4-FFF2-40B4-BE49-F238E27FC236}">
                <a16:creationId xmlns:a16="http://schemas.microsoft.com/office/drawing/2014/main" id="{410235DB-BF3C-4873-971E-8B12E8908C78}"/>
              </a:ext>
            </a:extLst>
          </p:cNvPr>
          <p:cNvGrpSpPr/>
          <p:nvPr/>
        </p:nvGrpSpPr>
        <p:grpSpPr>
          <a:xfrm>
            <a:off x="6580699" y="3863138"/>
            <a:ext cx="100187" cy="539626"/>
            <a:chOff x="6580699" y="3863138"/>
            <a:chExt cx="100187" cy="539626"/>
          </a:xfrm>
        </p:grpSpPr>
        <p:sp>
          <p:nvSpPr>
            <p:cNvPr id="22" name="Oval 21">
              <a:extLst>
                <a:ext uri="{FF2B5EF4-FFF2-40B4-BE49-F238E27FC236}">
                  <a16:creationId xmlns:a16="http://schemas.microsoft.com/office/drawing/2014/main" id="{C2D7344D-C9FB-4E38-A3FE-047CD15EFA66}"/>
                </a:ext>
              </a:extLst>
            </p:cNvPr>
            <p:cNvSpPr/>
            <p:nvPr/>
          </p:nvSpPr>
          <p:spPr>
            <a:xfrm>
              <a:off x="6580699" y="3863138"/>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BD924CE-8D05-48DD-88F5-825A1B612E85}"/>
                </a:ext>
              </a:extLst>
            </p:cNvPr>
            <p:cNvSpPr/>
            <p:nvPr/>
          </p:nvSpPr>
          <p:spPr>
            <a:xfrm>
              <a:off x="6589446" y="409483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F786CB5-6F20-4AAF-A3CE-631825C43D5D}"/>
                </a:ext>
              </a:extLst>
            </p:cNvPr>
            <p:cNvSpPr/>
            <p:nvPr/>
          </p:nvSpPr>
          <p:spPr>
            <a:xfrm>
              <a:off x="6589446" y="431132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7DC0C960-5146-4308-B0F6-29B79C49A0E1}"/>
              </a:ext>
            </a:extLst>
          </p:cNvPr>
          <p:cNvGrpSpPr/>
          <p:nvPr/>
        </p:nvGrpSpPr>
        <p:grpSpPr>
          <a:xfrm>
            <a:off x="7028000" y="2239455"/>
            <a:ext cx="480060" cy="3048000"/>
            <a:chOff x="7028000" y="2239455"/>
            <a:chExt cx="480060" cy="3048000"/>
          </a:xfrm>
        </p:grpSpPr>
        <p:sp>
          <p:nvSpPr>
            <p:cNvPr id="37" name="Right Arrow 25">
              <a:extLst>
                <a:ext uri="{FF2B5EF4-FFF2-40B4-BE49-F238E27FC236}">
                  <a16:creationId xmlns:a16="http://schemas.microsoft.com/office/drawing/2014/main" id="{C6A4BBDC-7526-4618-BF76-CEF464173EFE}"/>
                </a:ext>
              </a:extLst>
            </p:cNvPr>
            <p:cNvSpPr/>
            <p:nvPr/>
          </p:nvSpPr>
          <p:spPr>
            <a:xfrm>
              <a:off x="7028000" y="223945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8" name="Right Arrow 25">
              <a:extLst>
                <a:ext uri="{FF2B5EF4-FFF2-40B4-BE49-F238E27FC236}">
                  <a16:creationId xmlns:a16="http://schemas.microsoft.com/office/drawing/2014/main" id="{3527B240-72F8-49F6-841C-1E2E2B77175B}"/>
                </a:ext>
              </a:extLst>
            </p:cNvPr>
            <p:cNvSpPr/>
            <p:nvPr/>
          </p:nvSpPr>
          <p:spPr>
            <a:xfrm>
              <a:off x="7050860" y="281095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9" name="Right Arrow 25">
              <a:extLst>
                <a:ext uri="{FF2B5EF4-FFF2-40B4-BE49-F238E27FC236}">
                  <a16:creationId xmlns:a16="http://schemas.microsoft.com/office/drawing/2014/main" id="{0DC9DE9A-89FF-41E5-8385-ED0EE3941A5D}"/>
                </a:ext>
              </a:extLst>
            </p:cNvPr>
            <p:cNvSpPr/>
            <p:nvPr/>
          </p:nvSpPr>
          <p:spPr>
            <a:xfrm>
              <a:off x="7028000" y="519601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grpSp>
      <p:sp>
        <p:nvSpPr>
          <p:cNvPr id="41" name="Rectangle 40">
            <a:extLst>
              <a:ext uri="{FF2B5EF4-FFF2-40B4-BE49-F238E27FC236}">
                <a16:creationId xmlns:a16="http://schemas.microsoft.com/office/drawing/2014/main" id="{31F8D01E-6CB1-4F44-8C48-F74CDE96968F}"/>
              </a:ext>
            </a:extLst>
          </p:cNvPr>
          <p:cNvSpPr/>
          <p:nvPr/>
        </p:nvSpPr>
        <p:spPr>
          <a:xfrm>
            <a:off x="5325503" y="1102231"/>
            <a:ext cx="2601832" cy="535531"/>
          </a:xfrm>
          <a:prstGeom prst="rect">
            <a:avLst/>
          </a:prstGeom>
        </p:spPr>
        <p:txBody>
          <a:bodyPr wrap="square">
            <a:spAutoFit/>
          </a:bodyPr>
          <a:lstStyle/>
          <a:p>
            <a:pPr algn="ctr">
              <a:lnSpc>
                <a:spcPct val="90000"/>
              </a:lnSpc>
            </a:pPr>
            <a:r>
              <a:rPr lang="en-US" sz="1600" b="1" dirty="0">
                <a:solidFill>
                  <a:srgbClr val="FF0000"/>
                </a:solidFill>
                <a:latin typeface="Times New Roman" panose="02020603050405020304" pitchFamily="18" charset="0"/>
                <a:cs typeface="Times New Roman" panose="02020603050405020304" pitchFamily="18" charset="0"/>
              </a:rPr>
              <a:t>Samples or the feature are individual pixel values</a:t>
            </a:r>
          </a:p>
        </p:txBody>
      </p:sp>
      <p:sp>
        <p:nvSpPr>
          <p:cNvPr id="42" name="Right Arrow 25">
            <a:extLst>
              <a:ext uri="{FF2B5EF4-FFF2-40B4-BE49-F238E27FC236}">
                <a16:creationId xmlns:a16="http://schemas.microsoft.com/office/drawing/2014/main" id="{E49EABF9-A676-41C9-A226-51651EF10A9E}"/>
              </a:ext>
            </a:extLst>
          </p:cNvPr>
          <p:cNvSpPr/>
          <p:nvPr/>
        </p:nvSpPr>
        <p:spPr>
          <a:xfrm rot="5400000">
            <a:off x="6421621" y="1733350"/>
            <a:ext cx="501034" cy="280475"/>
          </a:xfrm>
          <a:prstGeom prst="rightArrow">
            <a:avLst/>
          </a:prstGeom>
          <a:solidFill>
            <a:srgbClr val="FF0000"/>
          </a:solidFill>
          <a:ln w="25400" cap="flat" cmpd="sng" algn="ctr">
            <a:solidFill>
              <a:schemeClr val="tx1"/>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9AC937ED-3F94-447F-8767-E85FB8FB40EE}"/>
              </a:ext>
            </a:extLst>
          </p:cNvPr>
          <p:cNvSpPr/>
          <p:nvPr/>
        </p:nvSpPr>
        <p:spPr>
          <a:xfrm>
            <a:off x="1193800" y="5075686"/>
            <a:ext cx="1938351" cy="307777"/>
          </a:xfrm>
          <a:prstGeom prst="rect">
            <a:avLst/>
          </a:prstGeom>
          <a:noFill/>
        </p:spPr>
        <p:txBody>
          <a:bodyPr wrap="none">
            <a:spAutoFit/>
          </a:bodyPr>
          <a:lstStyle/>
          <a:p>
            <a:r>
              <a:rPr lang="en-US" sz="1400" dirty="0">
                <a:solidFill>
                  <a:srgbClr val="FFFF00"/>
                </a:solidFill>
                <a:latin typeface="Times New Roman" panose="02020603050405020304" pitchFamily="18" charset="0"/>
                <a:ea typeface="Arial"/>
                <a:cs typeface="Times New Roman" panose="02020603050405020304" pitchFamily="18" charset="0"/>
                <a:sym typeface="Arial"/>
              </a:rPr>
              <a:t>Cardiac Cine MR image</a:t>
            </a:r>
            <a:endParaRPr lang="en-US" sz="16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42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animBg="1"/>
      <p:bldP spid="26" grpId="0"/>
      <p:bldP spid="41"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Need for CNN (</a:t>
            </a:r>
            <a:r>
              <a:rPr lang="en-US" sz="4500" b="1" dirty="0">
                <a:solidFill>
                  <a:srgbClr val="FBF81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Slide Number Placeholder 16">
            <a:extLst>
              <a:ext uri="{FF2B5EF4-FFF2-40B4-BE49-F238E27FC236}">
                <a16:creationId xmlns:a16="http://schemas.microsoft.com/office/drawing/2014/main" id="{B8EB81EC-963D-45F7-96B2-6B66D18CE50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6</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A186AA6-8DB7-4EE3-A48D-A5AF7999798D}"/>
              </a:ext>
            </a:extLst>
          </p:cNvPr>
          <p:cNvPicPr>
            <a:picLocks noChangeAspect="1"/>
          </p:cNvPicPr>
          <p:nvPr/>
        </p:nvPicPr>
        <p:blipFill>
          <a:blip r:embed="rId2"/>
          <a:stretch>
            <a:fillRect/>
          </a:stretch>
        </p:blipFill>
        <p:spPr>
          <a:xfrm>
            <a:off x="7370900" y="2192252"/>
            <a:ext cx="3764118" cy="3524652"/>
          </a:xfrm>
          <a:prstGeom prst="rect">
            <a:avLst/>
          </a:prstGeom>
        </p:spPr>
      </p:pic>
      <p:pic>
        <p:nvPicPr>
          <p:cNvPr id="13" name="Picture 12" descr="A picture containing text, different&#10;&#10;Description automatically generated">
            <a:extLst>
              <a:ext uri="{FF2B5EF4-FFF2-40B4-BE49-F238E27FC236}">
                <a16:creationId xmlns:a16="http://schemas.microsoft.com/office/drawing/2014/main" id="{F67F9F17-5429-48D2-914E-FAC58E792A7D}"/>
              </a:ext>
            </a:extLst>
          </p:cNvPr>
          <p:cNvPicPr>
            <a:picLocks noChangeAspect="1"/>
          </p:cNvPicPr>
          <p:nvPr/>
        </p:nvPicPr>
        <p:blipFill rotWithShape="1">
          <a:blip r:embed="rId3">
            <a:extLst>
              <a:ext uri="{28A0092B-C50C-407E-A947-70E740481C1C}">
                <a14:useLocalDpi xmlns:a14="http://schemas.microsoft.com/office/drawing/2010/main" val="0"/>
              </a:ext>
            </a:extLst>
          </a:blip>
          <a:srcRect l="43584" t="343" r="30642" b="44558"/>
          <a:stretch/>
        </p:blipFill>
        <p:spPr>
          <a:xfrm>
            <a:off x="267037" y="1942088"/>
            <a:ext cx="2799844" cy="3479576"/>
          </a:xfrm>
          <a:prstGeom prst="rect">
            <a:avLst/>
          </a:prstGeom>
        </p:spPr>
      </p:pic>
      <p:sp>
        <p:nvSpPr>
          <p:cNvPr id="25" name="Right Arrow 25">
            <a:extLst>
              <a:ext uri="{FF2B5EF4-FFF2-40B4-BE49-F238E27FC236}">
                <a16:creationId xmlns:a16="http://schemas.microsoft.com/office/drawing/2014/main" id="{557DF641-C018-4EA5-A4F1-002B11E03F87}"/>
              </a:ext>
            </a:extLst>
          </p:cNvPr>
          <p:cNvSpPr/>
          <p:nvPr/>
        </p:nvSpPr>
        <p:spPr>
          <a:xfrm>
            <a:off x="5030844" y="3588818"/>
            <a:ext cx="640080"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254EA470-83A6-4210-8575-41BE69D9FBC2}"/>
              </a:ext>
            </a:extLst>
          </p:cNvPr>
          <p:cNvSpPr/>
          <p:nvPr/>
        </p:nvSpPr>
        <p:spPr>
          <a:xfrm>
            <a:off x="2931432" y="3484573"/>
            <a:ext cx="2150207" cy="757130"/>
          </a:xfrm>
          <a:prstGeom prst="rect">
            <a:avLst/>
          </a:prstGeom>
        </p:spPr>
        <p:txBody>
          <a:bodyPr wrap="square">
            <a:spAutoFit/>
          </a:bodyPr>
          <a:lstStyle/>
          <a:p>
            <a:pPr algn="ctr">
              <a:lnSpc>
                <a:spcPct val="90000"/>
              </a:lnSpc>
            </a:pPr>
            <a:r>
              <a:rPr lang="en-US" sz="1600" b="1" dirty="0">
                <a:solidFill>
                  <a:srgbClr val="234CF9"/>
                </a:solidFill>
                <a:latin typeface="Times New Roman" panose="02020603050405020304" pitchFamily="18" charset="0"/>
                <a:cs typeface="Times New Roman" panose="02020603050405020304" pitchFamily="18" charset="0"/>
              </a:rPr>
              <a:t>What if we take the whole image as an input</a:t>
            </a:r>
          </a:p>
        </p:txBody>
      </p:sp>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6837DB4D-AB21-4082-83A2-B7340F152427}"/>
                  </a:ext>
                </a:extLst>
              </p:cNvPr>
              <p:cNvGraphicFramePr>
                <a:graphicFrameLocks noGrp="1"/>
              </p:cNvGraphicFramePr>
              <p:nvPr/>
            </p:nvGraphicFramePr>
            <p:xfrm>
              <a:off x="6414218" y="2178495"/>
              <a:ext cx="454792" cy="148336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GB" altLang="en-US" sz="1800" b="1" i="1" dirty="0" smtClean="0">
                                        <a:solidFill>
                                          <a:srgbClr val="234CF9"/>
                                        </a:solidFill>
                                        <a:latin typeface="Cambria Math" panose="02040503050406030204" pitchFamily="18" charset="0"/>
                                        <a:cs typeface="Times New Roman" panose="02020603050405020304" pitchFamily="18" charset="0"/>
                                      </a:rPr>
                                    </m:ctrlPr>
                                  </m:sSubPr>
                                  <m:e>
                                    <m:r>
                                      <a:rPr lang="en-US" altLang="en-US" sz="1800" b="1" i="1" dirty="0" smtClean="0">
                                        <a:solidFill>
                                          <a:srgbClr val="234CF9"/>
                                        </a:solidFill>
                                        <a:latin typeface="Cambria Math" panose="02040503050406030204" pitchFamily="18" charset="0"/>
                                        <a:cs typeface="Times New Roman" panose="02020603050405020304" pitchFamily="18" charset="0"/>
                                      </a:rPr>
                                      <m:t>𝒙</m:t>
                                    </m:r>
                                  </m:e>
                                  <m:sub>
                                    <m:r>
                                      <a:rPr lang="en-US" altLang="en-US" sz="1800" b="1" i="1" dirty="0" smtClean="0">
                                        <a:solidFill>
                                          <a:srgbClr val="234CF9"/>
                                        </a:solidFill>
                                        <a:latin typeface="Cambria Math" panose="02040503050406030204" pitchFamily="18" charset="0"/>
                                        <a:cs typeface="Times New Roman" panose="02020603050405020304" pitchFamily="18" charset="0"/>
                                      </a:rPr>
                                      <m:t>𝟏</m:t>
                                    </m:r>
                                  </m:sub>
                                </m:sSub>
                              </m:oMath>
                            </m:oMathPara>
                          </a14:m>
                          <a:endParaRPr lang="en-US" dirty="0"/>
                        </a:p>
                      </a:txBody>
                      <a:tcPr/>
                    </a:tc>
                    <a:extLst>
                      <a:ext uri="{0D108BD9-81ED-4DB2-BD59-A6C34878D82A}">
                        <a16:rowId xmlns:a16="http://schemas.microsoft.com/office/drawing/2014/main" val="3806347387"/>
                      </a:ext>
                    </a:extLst>
                  </a:tr>
                  <a:tr h="370840">
                    <a:tc>
                      <a:txBody>
                        <a:bodyPr/>
                        <a:lstStyle/>
                        <a:p>
                          <a:endParaRPr lang="en-US" dirty="0"/>
                        </a:p>
                      </a:txBody>
                      <a:tcPr/>
                    </a:tc>
                    <a:extLst>
                      <a:ext uri="{0D108BD9-81ED-4DB2-BD59-A6C34878D82A}">
                        <a16:rowId xmlns:a16="http://schemas.microsoft.com/office/drawing/2014/main" val="615129463"/>
                      </a:ext>
                    </a:extLst>
                  </a:tr>
                  <a:tr h="370840">
                    <a:tc>
                      <a:txBody>
                        <a:bodyPr/>
                        <a:lstStyle/>
                        <a:p>
                          <a:endParaRPr lang="en-US"/>
                        </a:p>
                      </a:txBody>
                      <a:tcPr/>
                    </a:tc>
                    <a:extLst>
                      <a:ext uri="{0D108BD9-81ED-4DB2-BD59-A6C34878D82A}">
                        <a16:rowId xmlns:a16="http://schemas.microsoft.com/office/drawing/2014/main" val="165385609"/>
                      </a:ext>
                    </a:extLst>
                  </a:tr>
                  <a:tr h="370840">
                    <a:tc>
                      <a:txBody>
                        <a:bodyPr/>
                        <a:lstStyle/>
                        <a:p>
                          <a:endParaRPr lang="en-US" dirty="0"/>
                        </a:p>
                      </a:txBody>
                      <a:tcPr/>
                    </a:tc>
                    <a:extLst>
                      <a:ext uri="{0D108BD9-81ED-4DB2-BD59-A6C34878D82A}">
                        <a16:rowId xmlns:a16="http://schemas.microsoft.com/office/drawing/2014/main" val="1261589262"/>
                      </a:ext>
                    </a:extLst>
                  </a:tr>
                </a:tbl>
              </a:graphicData>
            </a:graphic>
          </p:graphicFrame>
        </mc:Choice>
        <mc:Fallback xmlns="">
          <p:graphicFrame>
            <p:nvGraphicFramePr>
              <p:cNvPr id="21" name="Table 21">
                <a:extLst>
                  <a:ext uri="{FF2B5EF4-FFF2-40B4-BE49-F238E27FC236}">
                    <a16:creationId xmlns:a16="http://schemas.microsoft.com/office/drawing/2014/main" id="{6837DB4D-AB21-4082-83A2-B7340F152427}"/>
                  </a:ext>
                </a:extLst>
              </p:cNvPr>
              <p:cNvGraphicFramePr>
                <a:graphicFrameLocks noGrp="1"/>
              </p:cNvGraphicFramePr>
              <p:nvPr/>
            </p:nvGraphicFramePr>
            <p:xfrm>
              <a:off x="6414218" y="2178495"/>
              <a:ext cx="454792" cy="148336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endParaRPr lang="en-US"/>
                        </a:p>
                      </a:txBody>
                      <a:tcPr>
                        <a:blipFill>
                          <a:blip r:embed="rId4"/>
                          <a:stretch>
                            <a:fillRect l="-1333" t="-1639" r="-2667" b="-303279"/>
                          </a:stretch>
                        </a:blipFill>
                      </a:tcPr>
                    </a:tc>
                    <a:extLst>
                      <a:ext uri="{0D108BD9-81ED-4DB2-BD59-A6C34878D82A}">
                        <a16:rowId xmlns:a16="http://schemas.microsoft.com/office/drawing/2014/main" val="3806347387"/>
                      </a:ext>
                    </a:extLst>
                  </a:tr>
                  <a:tr h="370840">
                    <a:tc>
                      <a:txBody>
                        <a:bodyPr/>
                        <a:lstStyle/>
                        <a:p>
                          <a:endParaRPr lang="en-US" dirty="0"/>
                        </a:p>
                      </a:txBody>
                      <a:tcPr/>
                    </a:tc>
                    <a:extLst>
                      <a:ext uri="{0D108BD9-81ED-4DB2-BD59-A6C34878D82A}">
                        <a16:rowId xmlns:a16="http://schemas.microsoft.com/office/drawing/2014/main" val="615129463"/>
                      </a:ext>
                    </a:extLst>
                  </a:tr>
                  <a:tr h="370840">
                    <a:tc>
                      <a:txBody>
                        <a:bodyPr/>
                        <a:lstStyle/>
                        <a:p>
                          <a:endParaRPr lang="en-US"/>
                        </a:p>
                      </a:txBody>
                      <a:tcPr/>
                    </a:tc>
                    <a:extLst>
                      <a:ext uri="{0D108BD9-81ED-4DB2-BD59-A6C34878D82A}">
                        <a16:rowId xmlns:a16="http://schemas.microsoft.com/office/drawing/2014/main" val="165385609"/>
                      </a:ext>
                    </a:extLst>
                  </a:tr>
                  <a:tr h="370840">
                    <a:tc>
                      <a:txBody>
                        <a:bodyPr/>
                        <a:lstStyle/>
                        <a:p>
                          <a:endParaRPr lang="en-US" dirty="0"/>
                        </a:p>
                      </a:txBody>
                      <a:tcPr/>
                    </a:tc>
                    <a:extLst>
                      <a:ext uri="{0D108BD9-81ED-4DB2-BD59-A6C34878D82A}">
                        <a16:rowId xmlns:a16="http://schemas.microsoft.com/office/drawing/2014/main" val="1261589262"/>
                      </a:ext>
                    </a:extLst>
                  </a:tr>
                </a:tbl>
              </a:graphicData>
            </a:graphic>
          </p:graphicFrame>
        </mc:Fallback>
      </mc:AlternateContent>
      <p:graphicFrame>
        <p:nvGraphicFramePr>
          <p:cNvPr id="32" name="Table 21">
            <a:extLst>
              <a:ext uri="{FF2B5EF4-FFF2-40B4-BE49-F238E27FC236}">
                <a16:creationId xmlns:a16="http://schemas.microsoft.com/office/drawing/2014/main" id="{2F7FE2C8-EFBC-426D-A91F-B1F6A54339C5}"/>
              </a:ext>
            </a:extLst>
          </p:cNvPr>
          <p:cNvGraphicFramePr>
            <a:graphicFrameLocks noGrp="1"/>
          </p:cNvGraphicFramePr>
          <p:nvPr>
            <p:extLst>
              <p:ext uri="{D42A27DB-BD31-4B8C-83A1-F6EECF244321}">
                <p14:modId xmlns:p14="http://schemas.microsoft.com/office/powerpoint/2010/main" val="2234084095"/>
              </p:ext>
            </p:extLst>
          </p:nvPr>
        </p:nvGraphicFramePr>
        <p:xfrm>
          <a:off x="6414218" y="4619254"/>
          <a:ext cx="454792" cy="74168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endParaRPr lang="en-US" dirty="0"/>
                    </a:p>
                  </a:txBody>
                  <a:tcPr/>
                </a:tc>
                <a:extLst>
                  <a:ext uri="{0D108BD9-81ED-4DB2-BD59-A6C34878D82A}">
                    <a16:rowId xmlns:a16="http://schemas.microsoft.com/office/drawing/2014/main" val="165385609"/>
                  </a:ext>
                </a:extLst>
              </a:tr>
              <a:tr h="370840">
                <a:tc>
                  <a:txBody>
                    <a:bodyPr/>
                    <a:lstStyle/>
                    <a:p>
                      <a:endParaRPr lang="en-US" dirty="0"/>
                    </a:p>
                  </a:txBody>
                  <a:tcPr/>
                </a:tc>
                <a:extLst>
                  <a:ext uri="{0D108BD9-81ED-4DB2-BD59-A6C34878D82A}">
                    <a16:rowId xmlns:a16="http://schemas.microsoft.com/office/drawing/2014/main" val="1261589262"/>
                  </a:ext>
                </a:extLst>
              </a:tr>
            </a:tbl>
          </a:graphicData>
        </a:graphic>
      </p:graphicFrame>
      <p:grpSp>
        <p:nvGrpSpPr>
          <p:cNvPr id="23" name="Group 22">
            <a:extLst>
              <a:ext uri="{FF2B5EF4-FFF2-40B4-BE49-F238E27FC236}">
                <a16:creationId xmlns:a16="http://schemas.microsoft.com/office/drawing/2014/main" id="{410235DB-BF3C-4873-971E-8B12E8908C78}"/>
              </a:ext>
            </a:extLst>
          </p:cNvPr>
          <p:cNvGrpSpPr/>
          <p:nvPr/>
        </p:nvGrpSpPr>
        <p:grpSpPr>
          <a:xfrm>
            <a:off x="6580699" y="3863138"/>
            <a:ext cx="100187" cy="539626"/>
            <a:chOff x="6580699" y="3863138"/>
            <a:chExt cx="100187" cy="539626"/>
          </a:xfrm>
        </p:grpSpPr>
        <p:sp>
          <p:nvSpPr>
            <p:cNvPr id="22" name="Oval 21">
              <a:extLst>
                <a:ext uri="{FF2B5EF4-FFF2-40B4-BE49-F238E27FC236}">
                  <a16:creationId xmlns:a16="http://schemas.microsoft.com/office/drawing/2014/main" id="{C2D7344D-C9FB-4E38-A3FE-047CD15EFA66}"/>
                </a:ext>
              </a:extLst>
            </p:cNvPr>
            <p:cNvSpPr/>
            <p:nvPr/>
          </p:nvSpPr>
          <p:spPr>
            <a:xfrm>
              <a:off x="6580699" y="3863138"/>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BD924CE-8D05-48DD-88F5-825A1B612E85}"/>
                </a:ext>
              </a:extLst>
            </p:cNvPr>
            <p:cNvSpPr/>
            <p:nvPr/>
          </p:nvSpPr>
          <p:spPr>
            <a:xfrm>
              <a:off x="6589446" y="409483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F786CB5-6F20-4AAF-A3CE-631825C43D5D}"/>
                </a:ext>
              </a:extLst>
            </p:cNvPr>
            <p:cNvSpPr/>
            <p:nvPr/>
          </p:nvSpPr>
          <p:spPr>
            <a:xfrm>
              <a:off x="6589446" y="431132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7DC0C960-5146-4308-B0F6-29B79C49A0E1}"/>
              </a:ext>
            </a:extLst>
          </p:cNvPr>
          <p:cNvGrpSpPr/>
          <p:nvPr/>
        </p:nvGrpSpPr>
        <p:grpSpPr>
          <a:xfrm>
            <a:off x="7028000" y="2239455"/>
            <a:ext cx="480060" cy="3048000"/>
            <a:chOff x="7028000" y="2239455"/>
            <a:chExt cx="480060" cy="3048000"/>
          </a:xfrm>
        </p:grpSpPr>
        <p:sp>
          <p:nvSpPr>
            <p:cNvPr id="37" name="Right Arrow 25">
              <a:extLst>
                <a:ext uri="{FF2B5EF4-FFF2-40B4-BE49-F238E27FC236}">
                  <a16:creationId xmlns:a16="http://schemas.microsoft.com/office/drawing/2014/main" id="{C6A4BBDC-7526-4618-BF76-CEF464173EFE}"/>
                </a:ext>
              </a:extLst>
            </p:cNvPr>
            <p:cNvSpPr/>
            <p:nvPr/>
          </p:nvSpPr>
          <p:spPr>
            <a:xfrm>
              <a:off x="7028000" y="223945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8" name="Right Arrow 25">
              <a:extLst>
                <a:ext uri="{FF2B5EF4-FFF2-40B4-BE49-F238E27FC236}">
                  <a16:creationId xmlns:a16="http://schemas.microsoft.com/office/drawing/2014/main" id="{3527B240-72F8-49F6-841C-1E2E2B77175B}"/>
                </a:ext>
              </a:extLst>
            </p:cNvPr>
            <p:cNvSpPr/>
            <p:nvPr/>
          </p:nvSpPr>
          <p:spPr>
            <a:xfrm>
              <a:off x="7050860" y="281095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9" name="Right Arrow 25">
              <a:extLst>
                <a:ext uri="{FF2B5EF4-FFF2-40B4-BE49-F238E27FC236}">
                  <a16:creationId xmlns:a16="http://schemas.microsoft.com/office/drawing/2014/main" id="{0DC9DE9A-89FF-41E5-8385-ED0EE3941A5D}"/>
                </a:ext>
              </a:extLst>
            </p:cNvPr>
            <p:cNvSpPr/>
            <p:nvPr/>
          </p:nvSpPr>
          <p:spPr>
            <a:xfrm>
              <a:off x="7028000" y="519601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grpSp>
      <p:sp>
        <p:nvSpPr>
          <p:cNvPr id="27" name="TextBox 26">
            <a:extLst>
              <a:ext uri="{FF2B5EF4-FFF2-40B4-BE49-F238E27FC236}">
                <a16:creationId xmlns:a16="http://schemas.microsoft.com/office/drawing/2014/main" id="{4EE54B9C-4007-445A-A5E9-E6C75B8815EB}"/>
              </a:ext>
            </a:extLst>
          </p:cNvPr>
          <p:cNvSpPr txBox="1"/>
          <p:nvPr/>
        </p:nvSpPr>
        <p:spPr>
          <a:xfrm>
            <a:off x="5509892" y="1288098"/>
            <a:ext cx="2696251" cy="338554"/>
          </a:xfrm>
          <a:prstGeom prst="rect">
            <a:avLst/>
          </a:prstGeom>
          <a:noFill/>
        </p:spPr>
        <p:txBody>
          <a:bodyPr wrap="none" lIns="0" tIns="0" rIns="0" bIns="91440">
            <a:spAutoFit/>
          </a:bodyPr>
          <a:lstStyle/>
          <a:p>
            <a:r>
              <a:rPr lang="en-US" sz="1600" b="1" dirty="0">
                <a:solidFill>
                  <a:srgbClr val="FF0000"/>
                </a:solidFill>
                <a:latin typeface="Times New Roman" panose="02020603050405020304" pitchFamily="18" charset="0"/>
                <a:cs typeface="Times New Roman" panose="02020603050405020304" pitchFamily="18" charset="0"/>
              </a:rPr>
              <a:t>512*512 = 262,144-pixel values</a:t>
            </a:r>
            <a:endParaRPr lang="en-US" sz="1600" dirty="0">
              <a:solidFill>
                <a:srgbClr val="FF0000"/>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32A9B8C-56E7-4833-B103-0556BC085A68}"/>
                  </a:ext>
                </a:extLst>
              </p:cNvPr>
              <p:cNvSpPr txBox="1"/>
              <p:nvPr/>
            </p:nvSpPr>
            <p:spPr>
              <a:xfrm>
                <a:off x="6319294" y="5067440"/>
                <a:ext cx="629211" cy="24622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altLang="en-US" sz="1000" b="1" i="1" dirty="0" smtClean="0">
                              <a:solidFill>
                                <a:srgbClr val="234CF9"/>
                              </a:solidFill>
                              <a:latin typeface="Cambria Math" panose="02040503050406030204" pitchFamily="18" charset="0"/>
                              <a:cs typeface="Times New Roman" panose="02020603050405020304" pitchFamily="18" charset="0"/>
                            </a:rPr>
                          </m:ctrlPr>
                        </m:sSubPr>
                        <m:e>
                          <m:r>
                            <a:rPr lang="en-US" altLang="en-US" sz="1000" b="1" i="1" dirty="0" smtClean="0">
                              <a:solidFill>
                                <a:srgbClr val="234CF9"/>
                              </a:solidFill>
                              <a:latin typeface="Cambria Math" panose="02040503050406030204" pitchFamily="18" charset="0"/>
                              <a:cs typeface="Times New Roman" panose="02020603050405020304" pitchFamily="18" charset="0"/>
                            </a:rPr>
                            <m:t>𝒙</m:t>
                          </m:r>
                        </m:e>
                        <m:sub>
                          <m:r>
                            <a:rPr lang="en-US" altLang="en-US" sz="1000" b="1" i="1" dirty="0" smtClean="0">
                              <a:solidFill>
                                <a:srgbClr val="234CF9"/>
                              </a:solidFill>
                              <a:latin typeface="Cambria Math" panose="02040503050406030204" pitchFamily="18" charset="0"/>
                              <a:cs typeface="Times New Roman" panose="02020603050405020304" pitchFamily="18" charset="0"/>
                            </a:rPr>
                            <m:t>𝟐𝟔𝟐𝟏𝟒𝟒</m:t>
                          </m:r>
                        </m:sub>
                      </m:sSub>
                    </m:oMath>
                  </m:oMathPara>
                </a14:m>
                <a:endParaRPr lang="en-US" sz="1000" dirty="0"/>
              </a:p>
            </p:txBody>
          </p:sp>
        </mc:Choice>
        <mc:Fallback xmlns="">
          <p:sp>
            <p:nvSpPr>
              <p:cNvPr id="28" name="TextBox 27">
                <a:extLst>
                  <a:ext uri="{FF2B5EF4-FFF2-40B4-BE49-F238E27FC236}">
                    <a16:creationId xmlns:a16="http://schemas.microsoft.com/office/drawing/2014/main" id="{F32A9B8C-56E7-4833-B103-0556BC085A68}"/>
                  </a:ext>
                </a:extLst>
              </p:cNvPr>
              <p:cNvSpPr txBox="1">
                <a:spLocks noRot="1" noChangeAspect="1" noMove="1" noResize="1" noEditPoints="1" noAdjustHandles="1" noChangeArrowheads="1" noChangeShapeType="1" noTextEdit="1"/>
              </p:cNvSpPr>
              <p:nvPr/>
            </p:nvSpPr>
            <p:spPr>
              <a:xfrm>
                <a:off x="6319294" y="5067440"/>
                <a:ext cx="629211" cy="246221"/>
              </a:xfrm>
              <a:prstGeom prst="rect">
                <a:avLst/>
              </a:prstGeom>
              <a:blipFill>
                <a:blip r:embed="rId5"/>
                <a:stretch>
                  <a:fillRect/>
                </a:stretch>
              </a:blipFill>
            </p:spPr>
            <p:txBody>
              <a:bodyPr/>
              <a:lstStyle/>
              <a:p>
                <a:r>
                  <a:rPr lang="en-US">
                    <a:noFill/>
                  </a:rPr>
                  <a:t> </a:t>
                </a:r>
              </a:p>
            </p:txBody>
          </p:sp>
        </mc:Fallback>
      </mc:AlternateContent>
      <p:sp>
        <p:nvSpPr>
          <p:cNvPr id="29" name="Right Arrow 25">
            <a:extLst>
              <a:ext uri="{FF2B5EF4-FFF2-40B4-BE49-F238E27FC236}">
                <a16:creationId xmlns:a16="http://schemas.microsoft.com/office/drawing/2014/main" id="{CEDBE828-BFDD-46DC-82D9-F7CD8333BFC9}"/>
              </a:ext>
            </a:extLst>
          </p:cNvPr>
          <p:cNvSpPr/>
          <p:nvPr/>
        </p:nvSpPr>
        <p:spPr>
          <a:xfrm rot="5400000">
            <a:off x="6421621" y="1733350"/>
            <a:ext cx="501034" cy="280475"/>
          </a:xfrm>
          <a:prstGeom prst="rightArrow">
            <a:avLst/>
          </a:prstGeom>
          <a:solidFill>
            <a:srgbClr val="FF0000"/>
          </a:solidFill>
          <a:ln w="25400" cap="flat" cmpd="sng" algn="ctr">
            <a:solidFill>
              <a:schemeClr val="tx1"/>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87FF8045-89C9-4724-A8B0-1C9052EEB399}"/>
              </a:ext>
            </a:extLst>
          </p:cNvPr>
          <p:cNvSpPr/>
          <p:nvPr/>
        </p:nvSpPr>
        <p:spPr>
          <a:xfrm>
            <a:off x="5195557" y="6229121"/>
            <a:ext cx="2787777" cy="535531"/>
          </a:xfrm>
          <a:prstGeom prst="rect">
            <a:avLst/>
          </a:prstGeom>
        </p:spPr>
        <p:txBody>
          <a:bodyPr wrap="square">
            <a:spAutoFit/>
          </a:bodyPr>
          <a:lstStyle/>
          <a:p>
            <a:pPr algn="ctr">
              <a:lnSpc>
                <a:spcPct val="90000"/>
              </a:lnSpc>
            </a:pPr>
            <a:r>
              <a:rPr lang="en-US" sz="1600" dirty="0">
                <a:latin typeface="Times New Roman" panose="02020603050405020304" pitchFamily="18" charset="0"/>
                <a:cs typeface="Times New Roman" panose="02020603050405020304" pitchFamily="18" charset="0"/>
              </a:rPr>
              <a:t>Large number of </a:t>
            </a:r>
            <a:r>
              <a:rPr lang="en-US" sz="1600" b="1" dirty="0">
                <a:latin typeface="Times New Roman" panose="02020603050405020304" pitchFamily="18" charset="0"/>
                <a:cs typeface="Times New Roman" panose="02020603050405020304" pitchFamily="18" charset="0"/>
              </a:rPr>
              <a:t>points</a:t>
            </a:r>
            <a:r>
              <a:rPr lang="en-US" sz="1600" dirty="0">
                <a:latin typeface="Times New Roman" panose="02020603050405020304" pitchFamily="18" charset="0"/>
                <a:cs typeface="Times New Roman" panose="02020603050405020304" pitchFamily="18" charset="0"/>
              </a:rPr>
              <a:t> for just one </a:t>
            </a:r>
            <a:r>
              <a:rPr lang="en-US" sz="1600" b="1" dirty="0">
                <a:latin typeface="Times New Roman" panose="02020603050405020304" pitchFamily="18" charset="0"/>
                <a:cs typeface="Times New Roman" panose="02020603050405020304" pitchFamily="18" charset="0"/>
              </a:rPr>
              <a:t>sample</a:t>
            </a:r>
            <a:r>
              <a:rPr lang="en-US" sz="1600" dirty="0">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i.e., an image</a:t>
            </a:r>
            <a:r>
              <a:rPr lang="en-US" sz="1600" dirty="0">
                <a:latin typeface="Times New Roman" panose="02020603050405020304" pitchFamily="18" charset="0"/>
                <a:cs typeface="Times New Roman" panose="02020603050405020304" pitchFamily="18" charset="0"/>
              </a:rPr>
              <a:t>)</a:t>
            </a:r>
          </a:p>
        </p:txBody>
      </p:sp>
      <p:sp>
        <p:nvSpPr>
          <p:cNvPr id="31" name="Rectangle 30">
            <a:extLst>
              <a:ext uri="{FF2B5EF4-FFF2-40B4-BE49-F238E27FC236}">
                <a16:creationId xmlns:a16="http://schemas.microsoft.com/office/drawing/2014/main" id="{5B2361E8-E8B0-4C91-B311-EC2DEEA9DBFA}"/>
              </a:ext>
            </a:extLst>
          </p:cNvPr>
          <p:cNvSpPr/>
          <p:nvPr/>
        </p:nvSpPr>
        <p:spPr>
          <a:xfrm>
            <a:off x="7837315" y="6229121"/>
            <a:ext cx="3297703" cy="535531"/>
          </a:xfrm>
          <a:prstGeom prst="rect">
            <a:avLst/>
          </a:prstGeom>
          <a:ln>
            <a:noFill/>
          </a:ln>
        </p:spPr>
        <p:txBody>
          <a:bodyPr wrap="square">
            <a:spAutoFit/>
          </a:bodyPr>
          <a:lstStyle/>
          <a:p>
            <a:pPr algn="ctr">
              <a:lnSpc>
                <a:spcPct val="90000"/>
              </a:lnSpc>
            </a:pPr>
            <a:r>
              <a:rPr lang="en-US" sz="1600" dirty="0">
                <a:latin typeface="Times New Roman" panose="02020603050405020304" pitchFamily="18" charset="0"/>
                <a:cs typeface="Times New Roman" panose="02020603050405020304" pitchFamily="18" charset="0"/>
              </a:rPr>
              <a:t>Very </a:t>
            </a:r>
            <a:r>
              <a:rPr lang="en-US" sz="1600" b="1" dirty="0">
                <a:solidFill>
                  <a:srgbClr val="FF0000"/>
                </a:solidFill>
                <a:latin typeface="Times New Roman" panose="02020603050405020304" pitchFamily="18" charset="0"/>
                <a:cs typeface="Times New Roman" panose="02020603050405020304" pitchFamily="18" charset="0"/>
              </a:rPr>
              <a:t>dense</a:t>
            </a:r>
            <a:r>
              <a:rPr lang="en-US" sz="1600" dirty="0">
                <a:latin typeface="Times New Roman" panose="02020603050405020304" pitchFamily="18" charset="0"/>
                <a:cs typeface="Times New Roman" panose="02020603050405020304" pitchFamily="18" charset="0"/>
              </a:rPr>
              <a:t> network with large number of parameters</a:t>
            </a:r>
          </a:p>
        </p:txBody>
      </p:sp>
      <p:sp>
        <p:nvSpPr>
          <p:cNvPr id="3" name="Right Brace 2">
            <a:extLst>
              <a:ext uri="{FF2B5EF4-FFF2-40B4-BE49-F238E27FC236}">
                <a16:creationId xmlns:a16="http://schemas.microsoft.com/office/drawing/2014/main" id="{5879CEC2-92A8-4323-8B2E-4E1F06A34B0F}"/>
              </a:ext>
            </a:extLst>
          </p:cNvPr>
          <p:cNvSpPr/>
          <p:nvPr/>
        </p:nvSpPr>
        <p:spPr>
          <a:xfrm rot="5400000">
            <a:off x="9117121" y="4235565"/>
            <a:ext cx="379209" cy="3210407"/>
          </a:xfrm>
          <a:prstGeom prst="rightBrace">
            <a:avLst>
              <a:gd name="adj1" fmla="val 2817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85DFEE3E-A6B5-4A6F-9E3A-BAE1EAE20E92}"/>
              </a:ext>
            </a:extLst>
          </p:cNvPr>
          <p:cNvSpPr/>
          <p:nvPr/>
        </p:nvSpPr>
        <p:spPr>
          <a:xfrm rot="5400000">
            <a:off x="6623023" y="5347433"/>
            <a:ext cx="379209" cy="986671"/>
          </a:xfrm>
          <a:prstGeom prst="rightBrace">
            <a:avLst>
              <a:gd name="adj1" fmla="val 2817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a:extLst>
              <a:ext uri="{FF2B5EF4-FFF2-40B4-BE49-F238E27FC236}">
                <a16:creationId xmlns:a16="http://schemas.microsoft.com/office/drawing/2014/main" id="{949AE92E-BD38-4311-9750-AA1DC3C55176}"/>
              </a:ext>
            </a:extLst>
          </p:cNvPr>
          <p:cNvSpPr/>
          <p:nvPr/>
        </p:nvSpPr>
        <p:spPr>
          <a:xfrm>
            <a:off x="1193800" y="5075686"/>
            <a:ext cx="1938351" cy="307777"/>
          </a:xfrm>
          <a:prstGeom prst="rect">
            <a:avLst/>
          </a:prstGeom>
          <a:noFill/>
        </p:spPr>
        <p:txBody>
          <a:bodyPr wrap="none">
            <a:spAutoFit/>
          </a:bodyPr>
          <a:lstStyle/>
          <a:p>
            <a:r>
              <a:rPr lang="en-US" sz="1400" dirty="0">
                <a:solidFill>
                  <a:srgbClr val="FFFF00"/>
                </a:solidFill>
                <a:latin typeface="Times New Roman" panose="02020603050405020304" pitchFamily="18" charset="0"/>
                <a:ea typeface="Arial"/>
                <a:cs typeface="Times New Roman" panose="02020603050405020304" pitchFamily="18" charset="0"/>
                <a:sym typeface="Arial"/>
              </a:rPr>
              <a:t>Cardiac Cine MR image</a:t>
            </a:r>
            <a:endParaRPr lang="en-US" sz="16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39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animBg="1"/>
      <p:bldP spid="30" grpId="0"/>
      <p:bldP spid="31" grpId="0"/>
      <p:bldP spid="3"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Need for CNN (</a:t>
            </a:r>
            <a:r>
              <a:rPr lang="en-US" sz="4500" b="1" dirty="0">
                <a:solidFill>
                  <a:srgbClr val="FBF81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Slide Number Placeholder 16">
            <a:extLst>
              <a:ext uri="{FF2B5EF4-FFF2-40B4-BE49-F238E27FC236}">
                <a16:creationId xmlns:a16="http://schemas.microsoft.com/office/drawing/2014/main" id="{B8EB81EC-963D-45F7-96B2-6B66D18CE50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7</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A186AA6-8DB7-4EE3-A48D-A5AF7999798D}"/>
              </a:ext>
            </a:extLst>
          </p:cNvPr>
          <p:cNvPicPr>
            <a:picLocks noChangeAspect="1"/>
          </p:cNvPicPr>
          <p:nvPr/>
        </p:nvPicPr>
        <p:blipFill>
          <a:blip r:embed="rId2"/>
          <a:stretch>
            <a:fillRect/>
          </a:stretch>
        </p:blipFill>
        <p:spPr>
          <a:xfrm>
            <a:off x="7370900" y="2192252"/>
            <a:ext cx="3764118" cy="3524652"/>
          </a:xfrm>
          <a:prstGeom prst="rect">
            <a:avLst/>
          </a:prstGeom>
        </p:spPr>
      </p:pic>
      <p:sp>
        <p:nvSpPr>
          <p:cNvPr id="25" name="Right Arrow 25">
            <a:extLst>
              <a:ext uri="{FF2B5EF4-FFF2-40B4-BE49-F238E27FC236}">
                <a16:creationId xmlns:a16="http://schemas.microsoft.com/office/drawing/2014/main" id="{557DF641-C018-4EA5-A4F1-002B11E03F87}"/>
              </a:ext>
            </a:extLst>
          </p:cNvPr>
          <p:cNvSpPr/>
          <p:nvPr/>
        </p:nvSpPr>
        <p:spPr>
          <a:xfrm>
            <a:off x="5030844" y="3588818"/>
            <a:ext cx="640080"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254EA470-83A6-4210-8575-41BE69D9FBC2}"/>
              </a:ext>
            </a:extLst>
          </p:cNvPr>
          <p:cNvSpPr/>
          <p:nvPr/>
        </p:nvSpPr>
        <p:spPr>
          <a:xfrm>
            <a:off x="3450404" y="3481047"/>
            <a:ext cx="1553630" cy="535531"/>
          </a:xfrm>
          <a:prstGeom prst="rect">
            <a:avLst/>
          </a:prstGeom>
        </p:spPr>
        <p:txBody>
          <a:bodyPr wrap="none">
            <a:spAutoFit/>
          </a:bodyPr>
          <a:lstStyle/>
          <a:p>
            <a:pPr algn="ctr">
              <a:lnSpc>
                <a:spcPct val="90000"/>
              </a:lnSpc>
            </a:pPr>
            <a:r>
              <a:rPr lang="en-US" sz="1600" b="1" dirty="0">
                <a:solidFill>
                  <a:srgbClr val="234CF9"/>
                </a:solidFill>
                <a:latin typeface="Times New Roman" panose="02020603050405020304" pitchFamily="18" charset="0"/>
                <a:cs typeface="Times New Roman" panose="02020603050405020304" pitchFamily="18" charset="0"/>
              </a:rPr>
              <a:t>What if we </a:t>
            </a:r>
          </a:p>
          <a:p>
            <a:pPr algn="ctr">
              <a:lnSpc>
                <a:spcPct val="90000"/>
              </a:lnSpc>
            </a:pPr>
            <a:r>
              <a:rPr lang="en-US" sz="1600" b="1" dirty="0">
                <a:solidFill>
                  <a:srgbClr val="234CF9"/>
                </a:solidFill>
                <a:latin typeface="Times New Roman" panose="02020603050405020304" pitchFamily="18" charset="0"/>
                <a:cs typeface="Times New Roman" panose="02020603050405020304" pitchFamily="18" charset="0"/>
              </a:rPr>
              <a:t>have 3D images</a:t>
            </a:r>
          </a:p>
        </p:txBody>
      </p:sp>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6837DB4D-AB21-4082-83A2-B7340F152427}"/>
                  </a:ext>
                </a:extLst>
              </p:cNvPr>
              <p:cNvGraphicFramePr>
                <a:graphicFrameLocks noGrp="1"/>
              </p:cNvGraphicFramePr>
              <p:nvPr/>
            </p:nvGraphicFramePr>
            <p:xfrm>
              <a:off x="6414218" y="2178495"/>
              <a:ext cx="454792" cy="148336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GB" altLang="en-US" sz="1800" b="1" i="1" dirty="0" smtClean="0">
                                        <a:solidFill>
                                          <a:srgbClr val="234CF9"/>
                                        </a:solidFill>
                                        <a:latin typeface="Cambria Math" panose="02040503050406030204" pitchFamily="18" charset="0"/>
                                        <a:cs typeface="Times New Roman" panose="02020603050405020304" pitchFamily="18" charset="0"/>
                                      </a:rPr>
                                    </m:ctrlPr>
                                  </m:sSubPr>
                                  <m:e>
                                    <m:r>
                                      <a:rPr lang="en-US" altLang="en-US" sz="1800" b="1" i="1" dirty="0" smtClean="0">
                                        <a:solidFill>
                                          <a:srgbClr val="234CF9"/>
                                        </a:solidFill>
                                        <a:latin typeface="Cambria Math" panose="02040503050406030204" pitchFamily="18" charset="0"/>
                                        <a:cs typeface="Times New Roman" panose="02020603050405020304" pitchFamily="18" charset="0"/>
                                      </a:rPr>
                                      <m:t>𝒙</m:t>
                                    </m:r>
                                  </m:e>
                                  <m:sub>
                                    <m:r>
                                      <a:rPr lang="en-US" altLang="en-US" sz="1800" b="1" i="1" dirty="0" smtClean="0">
                                        <a:solidFill>
                                          <a:srgbClr val="234CF9"/>
                                        </a:solidFill>
                                        <a:latin typeface="Cambria Math" panose="02040503050406030204" pitchFamily="18" charset="0"/>
                                        <a:cs typeface="Times New Roman" panose="02020603050405020304" pitchFamily="18" charset="0"/>
                                      </a:rPr>
                                      <m:t>𝟏</m:t>
                                    </m:r>
                                  </m:sub>
                                </m:sSub>
                              </m:oMath>
                            </m:oMathPara>
                          </a14:m>
                          <a:endParaRPr lang="en-US" dirty="0"/>
                        </a:p>
                      </a:txBody>
                      <a:tcPr/>
                    </a:tc>
                    <a:extLst>
                      <a:ext uri="{0D108BD9-81ED-4DB2-BD59-A6C34878D82A}">
                        <a16:rowId xmlns:a16="http://schemas.microsoft.com/office/drawing/2014/main" val="3806347387"/>
                      </a:ext>
                    </a:extLst>
                  </a:tr>
                  <a:tr h="370840">
                    <a:tc>
                      <a:txBody>
                        <a:bodyPr/>
                        <a:lstStyle/>
                        <a:p>
                          <a:endParaRPr lang="en-US" dirty="0"/>
                        </a:p>
                      </a:txBody>
                      <a:tcPr/>
                    </a:tc>
                    <a:extLst>
                      <a:ext uri="{0D108BD9-81ED-4DB2-BD59-A6C34878D82A}">
                        <a16:rowId xmlns:a16="http://schemas.microsoft.com/office/drawing/2014/main" val="615129463"/>
                      </a:ext>
                    </a:extLst>
                  </a:tr>
                  <a:tr h="370840">
                    <a:tc>
                      <a:txBody>
                        <a:bodyPr/>
                        <a:lstStyle/>
                        <a:p>
                          <a:endParaRPr lang="en-US"/>
                        </a:p>
                      </a:txBody>
                      <a:tcPr/>
                    </a:tc>
                    <a:extLst>
                      <a:ext uri="{0D108BD9-81ED-4DB2-BD59-A6C34878D82A}">
                        <a16:rowId xmlns:a16="http://schemas.microsoft.com/office/drawing/2014/main" val="165385609"/>
                      </a:ext>
                    </a:extLst>
                  </a:tr>
                  <a:tr h="370840">
                    <a:tc>
                      <a:txBody>
                        <a:bodyPr/>
                        <a:lstStyle/>
                        <a:p>
                          <a:endParaRPr lang="en-US" dirty="0"/>
                        </a:p>
                      </a:txBody>
                      <a:tcPr/>
                    </a:tc>
                    <a:extLst>
                      <a:ext uri="{0D108BD9-81ED-4DB2-BD59-A6C34878D82A}">
                        <a16:rowId xmlns:a16="http://schemas.microsoft.com/office/drawing/2014/main" val="1261589262"/>
                      </a:ext>
                    </a:extLst>
                  </a:tr>
                </a:tbl>
              </a:graphicData>
            </a:graphic>
          </p:graphicFrame>
        </mc:Choice>
        <mc:Fallback xmlns="">
          <p:graphicFrame>
            <p:nvGraphicFramePr>
              <p:cNvPr id="21" name="Table 21">
                <a:extLst>
                  <a:ext uri="{FF2B5EF4-FFF2-40B4-BE49-F238E27FC236}">
                    <a16:creationId xmlns:a16="http://schemas.microsoft.com/office/drawing/2014/main" id="{6837DB4D-AB21-4082-83A2-B7340F152427}"/>
                  </a:ext>
                </a:extLst>
              </p:cNvPr>
              <p:cNvGraphicFramePr>
                <a:graphicFrameLocks noGrp="1"/>
              </p:cNvGraphicFramePr>
              <p:nvPr/>
            </p:nvGraphicFramePr>
            <p:xfrm>
              <a:off x="6414218" y="2178495"/>
              <a:ext cx="454792" cy="148336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endParaRPr lang="en-US"/>
                        </a:p>
                      </a:txBody>
                      <a:tcPr>
                        <a:blipFill>
                          <a:blip r:embed="rId3"/>
                          <a:stretch>
                            <a:fillRect l="-1333" t="-1639" r="-2667" b="-303279"/>
                          </a:stretch>
                        </a:blipFill>
                      </a:tcPr>
                    </a:tc>
                    <a:extLst>
                      <a:ext uri="{0D108BD9-81ED-4DB2-BD59-A6C34878D82A}">
                        <a16:rowId xmlns:a16="http://schemas.microsoft.com/office/drawing/2014/main" val="3806347387"/>
                      </a:ext>
                    </a:extLst>
                  </a:tr>
                  <a:tr h="370840">
                    <a:tc>
                      <a:txBody>
                        <a:bodyPr/>
                        <a:lstStyle/>
                        <a:p>
                          <a:endParaRPr lang="en-US" dirty="0"/>
                        </a:p>
                      </a:txBody>
                      <a:tcPr/>
                    </a:tc>
                    <a:extLst>
                      <a:ext uri="{0D108BD9-81ED-4DB2-BD59-A6C34878D82A}">
                        <a16:rowId xmlns:a16="http://schemas.microsoft.com/office/drawing/2014/main" val="615129463"/>
                      </a:ext>
                    </a:extLst>
                  </a:tr>
                  <a:tr h="370840">
                    <a:tc>
                      <a:txBody>
                        <a:bodyPr/>
                        <a:lstStyle/>
                        <a:p>
                          <a:endParaRPr lang="en-US"/>
                        </a:p>
                      </a:txBody>
                      <a:tcPr/>
                    </a:tc>
                    <a:extLst>
                      <a:ext uri="{0D108BD9-81ED-4DB2-BD59-A6C34878D82A}">
                        <a16:rowId xmlns:a16="http://schemas.microsoft.com/office/drawing/2014/main" val="165385609"/>
                      </a:ext>
                    </a:extLst>
                  </a:tr>
                  <a:tr h="370840">
                    <a:tc>
                      <a:txBody>
                        <a:bodyPr/>
                        <a:lstStyle/>
                        <a:p>
                          <a:endParaRPr lang="en-US" dirty="0"/>
                        </a:p>
                      </a:txBody>
                      <a:tcPr/>
                    </a:tc>
                    <a:extLst>
                      <a:ext uri="{0D108BD9-81ED-4DB2-BD59-A6C34878D82A}">
                        <a16:rowId xmlns:a16="http://schemas.microsoft.com/office/drawing/2014/main" val="1261589262"/>
                      </a:ext>
                    </a:extLst>
                  </a:tr>
                </a:tbl>
              </a:graphicData>
            </a:graphic>
          </p:graphicFrame>
        </mc:Fallback>
      </mc:AlternateContent>
      <p:graphicFrame>
        <p:nvGraphicFramePr>
          <p:cNvPr id="32" name="Table 21">
            <a:extLst>
              <a:ext uri="{FF2B5EF4-FFF2-40B4-BE49-F238E27FC236}">
                <a16:creationId xmlns:a16="http://schemas.microsoft.com/office/drawing/2014/main" id="{2F7FE2C8-EFBC-426D-A91F-B1F6A54339C5}"/>
              </a:ext>
            </a:extLst>
          </p:cNvPr>
          <p:cNvGraphicFramePr>
            <a:graphicFrameLocks noGrp="1"/>
          </p:cNvGraphicFramePr>
          <p:nvPr/>
        </p:nvGraphicFramePr>
        <p:xfrm>
          <a:off x="6414218" y="4619254"/>
          <a:ext cx="454792" cy="74168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endParaRPr lang="en-US" dirty="0"/>
                    </a:p>
                  </a:txBody>
                  <a:tcPr/>
                </a:tc>
                <a:extLst>
                  <a:ext uri="{0D108BD9-81ED-4DB2-BD59-A6C34878D82A}">
                    <a16:rowId xmlns:a16="http://schemas.microsoft.com/office/drawing/2014/main" val="165385609"/>
                  </a:ext>
                </a:extLst>
              </a:tr>
              <a:tr h="370840">
                <a:tc>
                  <a:txBody>
                    <a:bodyPr/>
                    <a:lstStyle/>
                    <a:p>
                      <a:endParaRPr lang="en-US" dirty="0"/>
                    </a:p>
                  </a:txBody>
                  <a:tcPr/>
                </a:tc>
                <a:extLst>
                  <a:ext uri="{0D108BD9-81ED-4DB2-BD59-A6C34878D82A}">
                    <a16:rowId xmlns:a16="http://schemas.microsoft.com/office/drawing/2014/main" val="1261589262"/>
                  </a:ext>
                </a:extLst>
              </a:tr>
            </a:tbl>
          </a:graphicData>
        </a:graphic>
      </p:graphicFrame>
      <p:grpSp>
        <p:nvGrpSpPr>
          <p:cNvPr id="23" name="Group 22">
            <a:extLst>
              <a:ext uri="{FF2B5EF4-FFF2-40B4-BE49-F238E27FC236}">
                <a16:creationId xmlns:a16="http://schemas.microsoft.com/office/drawing/2014/main" id="{410235DB-BF3C-4873-971E-8B12E8908C78}"/>
              </a:ext>
            </a:extLst>
          </p:cNvPr>
          <p:cNvGrpSpPr/>
          <p:nvPr/>
        </p:nvGrpSpPr>
        <p:grpSpPr>
          <a:xfrm>
            <a:off x="6580699" y="3863138"/>
            <a:ext cx="100187" cy="539626"/>
            <a:chOff x="6580699" y="3863138"/>
            <a:chExt cx="100187" cy="539626"/>
          </a:xfrm>
        </p:grpSpPr>
        <p:sp>
          <p:nvSpPr>
            <p:cNvPr id="22" name="Oval 21">
              <a:extLst>
                <a:ext uri="{FF2B5EF4-FFF2-40B4-BE49-F238E27FC236}">
                  <a16:creationId xmlns:a16="http://schemas.microsoft.com/office/drawing/2014/main" id="{C2D7344D-C9FB-4E38-A3FE-047CD15EFA66}"/>
                </a:ext>
              </a:extLst>
            </p:cNvPr>
            <p:cNvSpPr/>
            <p:nvPr/>
          </p:nvSpPr>
          <p:spPr>
            <a:xfrm>
              <a:off x="6580699" y="3863138"/>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BD924CE-8D05-48DD-88F5-825A1B612E85}"/>
                </a:ext>
              </a:extLst>
            </p:cNvPr>
            <p:cNvSpPr/>
            <p:nvPr/>
          </p:nvSpPr>
          <p:spPr>
            <a:xfrm>
              <a:off x="6589446" y="409483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F786CB5-6F20-4AAF-A3CE-631825C43D5D}"/>
                </a:ext>
              </a:extLst>
            </p:cNvPr>
            <p:cNvSpPr/>
            <p:nvPr/>
          </p:nvSpPr>
          <p:spPr>
            <a:xfrm>
              <a:off x="6589446" y="431132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7DC0C960-5146-4308-B0F6-29B79C49A0E1}"/>
              </a:ext>
            </a:extLst>
          </p:cNvPr>
          <p:cNvGrpSpPr/>
          <p:nvPr/>
        </p:nvGrpSpPr>
        <p:grpSpPr>
          <a:xfrm>
            <a:off x="7028000" y="2239455"/>
            <a:ext cx="480060" cy="3048000"/>
            <a:chOff x="7028000" y="2239455"/>
            <a:chExt cx="480060" cy="3048000"/>
          </a:xfrm>
        </p:grpSpPr>
        <p:sp>
          <p:nvSpPr>
            <p:cNvPr id="37" name="Right Arrow 25">
              <a:extLst>
                <a:ext uri="{FF2B5EF4-FFF2-40B4-BE49-F238E27FC236}">
                  <a16:creationId xmlns:a16="http://schemas.microsoft.com/office/drawing/2014/main" id="{C6A4BBDC-7526-4618-BF76-CEF464173EFE}"/>
                </a:ext>
              </a:extLst>
            </p:cNvPr>
            <p:cNvSpPr/>
            <p:nvPr/>
          </p:nvSpPr>
          <p:spPr>
            <a:xfrm>
              <a:off x="7028000" y="223945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8" name="Right Arrow 25">
              <a:extLst>
                <a:ext uri="{FF2B5EF4-FFF2-40B4-BE49-F238E27FC236}">
                  <a16:creationId xmlns:a16="http://schemas.microsoft.com/office/drawing/2014/main" id="{3527B240-72F8-49F6-841C-1E2E2B77175B}"/>
                </a:ext>
              </a:extLst>
            </p:cNvPr>
            <p:cNvSpPr/>
            <p:nvPr/>
          </p:nvSpPr>
          <p:spPr>
            <a:xfrm>
              <a:off x="7050860" y="281095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9" name="Right Arrow 25">
              <a:extLst>
                <a:ext uri="{FF2B5EF4-FFF2-40B4-BE49-F238E27FC236}">
                  <a16:creationId xmlns:a16="http://schemas.microsoft.com/office/drawing/2014/main" id="{0DC9DE9A-89FF-41E5-8385-ED0EE3941A5D}"/>
                </a:ext>
              </a:extLst>
            </p:cNvPr>
            <p:cNvSpPr/>
            <p:nvPr/>
          </p:nvSpPr>
          <p:spPr>
            <a:xfrm>
              <a:off x="7028000" y="519601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grpSp>
      <p:sp>
        <p:nvSpPr>
          <p:cNvPr id="27" name="TextBox 26">
            <a:extLst>
              <a:ext uri="{FF2B5EF4-FFF2-40B4-BE49-F238E27FC236}">
                <a16:creationId xmlns:a16="http://schemas.microsoft.com/office/drawing/2014/main" id="{4EE54B9C-4007-445A-A5E9-E6C75B8815EB}"/>
              </a:ext>
            </a:extLst>
          </p:cNvPr>
          <p:cNvSpPr txBox="1"/>
          <p:nvPr/>
        </p:nvSpPr>
        <p:spPr>
          <a:xfrm>
            <a:off x="509776" y="5118178"/>
            <a:ext cx="2829301" cy="338554"/>
          </a:xfrm>
          <a:prstGeom prst="rect">
            <a:avLst/>
          </a:prstGeom>
          <a:noFill/>
        </p:spPr>
        <p:txBody>
          <a:bodyPr wrap="none" lIns="0" tIns="0" rIns="0" bIns="91440">
            <a:spAutoFit/>
          </a:bodyPr>
          <a:lstStyle/>
          <a:p>
            <a:pPr algn="ctr"/>
            <a:r>
              <a:rPr lang="en-US" sz="1600" b="1" dirty="0">
                <a:solidFill>
                  <a:srgbClr val="FF0000"/>
                </a:solidFill>
                <a:latin typeface="Times New Roman" panose="02020603050405020304" pitchFamily="18" charset="0"/>
                <a:cs typeface="Times New Roman" panose="02020603050405020304" pitchFamily="18" charset="0"/>
              </a:rPr>
              <a:t>512*512*150 ~40 M-pixel values</a:t>
            </a:r>
            <a:endParaRPr lang="en-US" sz="1600" dirty="0">
              <a:solidFill>
                <a:srgbClr val="FF0000"/>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32A9B8C-56E7-4833-B103-0556BC085A68}"/>
                  </a:ext>
                </a:extLst>
              </p:cNvPr>
              <p:cNvSpPr txBox="1"/>
              <p:nvPr/>
            </p:nvSpPr>
            <p:spPr>
              <a:xfrm>
                <a:off x="6319294" y="5067440"/>
                <a:ext cx="741421" cy="24622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altLang="en-US" sz="1000" b="1" i="1" dirty="0" smtClean="0">
                              <a:solidFill>
                                <a:srgbClr val="234CF9"/>
                              </a:solidFill>
                              <a:latin typeface="Cambria Math" panose="02040503050406030204" pitchFamily="18" charset="0"/>
                              <a:cs typeface="Times New Roman" panose="02020603050405020304" pitchFamily="18" charset="0"/>
                            </a:rPr>
                          </m:ctrlPr>
                        </m:sSubPr>
                        <m:e>
                          <m:r>
                            <a:rPr lang="en-US" altLang="en-US" sz="1000" b="1" i="1" dirty="0" smtClean="0">
                              <a:solidFill>
                                <a:srgbClr val="234CF9"/>
                              </a:solidFill>
                              <a:latin typeface="Cambria Math" panose="02040503050406030204" pitchFamily="18" charset="0"/>
                              <a:cs typeface="Times New Roman" panose="02020603050405020304" pitchFamily="18" charset="0"/>
                            </a:rPr>
                            <m:t>𝒙</m:t>
                          </m:r>
                        </m:e>
                        <m:sub>
                          <m:r>
                            <a:rPr lang="en-US" altLang="en-US" sz="1000" b="1" i="1" dirty="0" smtClean="0">
                              <a:solidFill>
                                <a:srgbClr val="234CF9"/>
                              </a:solidFill>
                              <a:latin typeface="Cambria Math" panose="02040503050406030204" pitchFamily="18" charset="0"/>
                              <a:cs typeface="Times New Roman" panose="02020603050405020304" pitchFamily="18" charset="0"/>
                            </a:rPr>
                            <m:t>𝟑𝟗𝟑𝟐𝟏𝟔𝟎𝟎</m:t>
                          </m:r>
                        </m:sub>
                      </m:sSub>
                    </m:oMath>
                  </m:oMathPara>
                </a14:m>
                <a:endParaRPr lang="en-US" sz="1000" dirty="0"/>
              </a:p>
            </p:txBody>
          </p:sp>
        </mc:Choice>
        <mc:Fallback xmlns="">
          <p:sp>
            <p:nvSpPr>
              <p:cNvPr id="28" name="TextBox 27">
                <a:extLst>
                  <a:ext uri="{FF2B5EF4-FFF2-40B4-BE49-F238E27FC236}">
                    <a16:creationId xmlns:a16="http://schemas.microsoft.com/office/drawing/2014/main" id="{F32A9B8C-56E7-4833-B103-0556BC085A68}"/>
                  </a:ext>
                </a:extLst>
              </p:cNvPr>
              <p:cNvSpPr txBox="1">
                <a:spLocks noRot="1" noChangeAspect="1" noMove="1" noResize="1" noEditPoints="1" noAdjustHandles="1" noChangeArrowheads="1" noChangeShapeType="1" noTextEdit="1"/>
              </p:cNvSpPr>
              <p:nvPr/>
            </p:nvSpPr>
            <p:spPr>
              <a:xfrm>
                <a:off x="6319294" y="5067440"/>
                <a:ext cx="741421" cy="246221"/>
              </a:xfrm>
              <a:prstGeom prst="rect">
                <a:avLst/>
              </a:prstGeom>
              <a:blipFill>
                <a:blip r:embed="rId4"/>
                <a:stretch>
                  <a:fillRect/>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C47DB501-0070-4AFB-9F42-B89AC1085CDB}"/>
              </a:ext>
            </a:extLst>
          </p:cNvPr>
          <p:cNvGrpSpPr/>
          <p:nvPr/>
        </p:nvGrpSpPr>
        <p:grpSpPr>
          <a:xfrm>
            <a:off x="731875" y="2009372"/>
            <a:ext cx="2150207" cy="3524652"/>
            <a:chOff x="658991" y="1272439"/>
            <a:chExt cx="1143000" cy="2011680"/>
          </a:xfrm>
        </p:grpSpPr>
        <p:grpSp>
          <p:nvGrpSpPr>
            <p:cNvPr id="48" name="Group 47">
              <a:extLst>
                <a:ext uri="{FF2B5EF4-FFF2-40B4-BE49-F238E27FC236}">
                  <a16:creationId xmlns:a16="http://schemas.microsoft.com/office/drawing/2014/main" id="{4754850A-8CED-4757-B561-0B4AA0F9F08E}"/>
                </a:ext>
              </a:extLst>
            </p:cNvPr>
            <p:cNvGrpSpPr/>
            <p:nvPr/>
          </p:nvGrpSpPr>
          <p:grpSpPr>
            <a:xfrm>
              <a:off x="658991" y="1272439"/>
              <a:ext cx="1143000" cy="2011680"/>
              <a:chOff x="3057691" y="1196050"/>
              <a:chExt cx="1645920" cy="1861460"/>
            </a:xfrm>
          </p:grpSpPr>
          <p:pic>
            <p:nvPicPr>
              <p:cNvPr id="50" name="Picture 49">
                <a:extLst>
                  <a:ext uri="{FF2B5EF4-FFF2-40B4-BE49-F238E27FC236}">
                    <a16:creationId xmlns:a16="http://schemas.microsoft.com/office/drawing/2014/main" id="{5A70D290-1923-4BBF-AC36-29D76B3A4708}"/>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103411" y="1851950"/>
                <a:ext cx="1554480" cy="1205560"/>
              </a:xfrm>
              <a:prstGeom prst="rect">
                <a:avLst/>
              </a:prstGeom>
              <a:scene3d>
                <a:camera prst="orthographicFront">
                  <a:rot lat="3000000" lon="3600000" rev="3600000"/>
                </a:camera>
                <a:lightRig rig="threePt" dir="t"/>
              </a:scene3d>
            </p:spPr>
          </p:pic>
          <p:pic>
            <p:nvPicPr>
              <p:cNvPr id="51" name="Picture 50">
                <a:extLst>
                  <a:ext uri="{FF2B5EF4-FFF2-40B4-BE49-F238E27FC236}">
                    <a16:creationId xmlns:a16="http://schemas.microsoft.com/office/drawing/2014/main" id="{4033FCC6-2FCD-4085-80F5-F364DDD86101}"/>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057691" y="1641675"/>
                <a:ext cx="1645920" cy="1205560"/>
              </a:xfrm>
              <a:prstGeom prst="rect">
                <a:avLst/>
              </a:prstGeom>
              <a:scene3d>
                <a:camera prst="orthographicFront">
                  <a:rot lat="3000000" lon="3600000" rev="3600000"/>
                </a:camera>
                <a:lightRig rig="threePt" dir="t"/>
              </a:scene3d>
            </p:spPr>
          </p:pic>
          <p:pic>
            <p:nvPicPr>
              <p:cNvPr id="52" name="Picture 51">
                <a:extLst>
                  <a:ext uri="{FF2B5EF4-FFF2-40B4-BE49-F238E27FC236}">
                    <a16:creationId xmlns:a16="http://schemas.microsoft.com/office/drawing/2014/main" id="{40871676-C461-42FA-B1DF-A2C161AD2C93}"/>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057691" y="1417900"/>
                <a:ext cx="1645920" cy="1205560"/>
              </a:xfrm>
              <a:prstGeom prst="rect">
                <a:avLst/>
              </a:prstGeom>
              <a:scene3d>
                <a:camera prst="orthographicFront">
                  <a:rot lat="3000000" lon="3600000" rev="3600000"/>
                </a:camera>
                <a:lightRig rig="threePt" dir="t"/>
              </a:scene3d>
            </p:spPr>
          </p:pic>
          <p:pic>
            <p:nvPicPr>
              <p:cNvPr id="53" name="Picture 52">
                <a:extLst>
                  <a:ext uri="{FF2B5EF4-FFF2-40B4-BE49-F238E27FC236}">
                    <a16:creationId xmlns:a16="http://schemas.microsoft.com/office/drawing/2014/main" id="{5859B4A6-ACFE-41F6-BE11-D8E4505DB69F}"/>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3057691" y="1196050"/>
                <a:ext cx="1645920" cy="1207008"/>
              </a:xfrm>
              <a:prstGeom prst="rect">
                <a:avLst/>
              </a:prstGeom>
              <a:scene3d>
                <a:camera prst="orthographicFront">
                  <a:rot lat="3000000" lon="3600000" rev="3600000"/>
                </a:camera>
                <a:lightRig rig="threePt" dir="t"/>
              </a:scene3d>
            </p:spPr>
          </p:pic>
        </p:grpSp>
        <p:sp>
          <p:nvSpPr>
            <p:cNvPr id="49" name="Rounded Rectangle 80">
              <a:extLst>
                <a:ext uri="{FF2B5EF4-FFF2-40B4-BE49-F238E27FC236}">
                  <a16:creationId xmlns:a16="http://schemas.microsoft.com/office/drawing/2014/main" id="{DD8114BD-74C9-4690-ACF3-D1E3DE6FA56C}"/>
                </a:ext>
              </a:extLst>
            </p:cNvPr>
            <p:cNvSpPr/>
            <p:nvPr/>
          </p:nvSpPr>
          <p:spPr bwMode="auto">
            <a:xfrm>
              <a:off x="804622" y="1623851"/>
              <a:ext cx="726075" cy="2603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600" b="1" dirty="0">
                  <a:solidFill>
                    <a:srgbClr val="FFFF00"/>
                  </a:solidFill>
                  <a:latin typeface="Times New Roman" panose="02020603050405020304" pitchFamily="18" charset="0"/>
                  <a:cs typeface="Times New Roman" pitchFamily="18" charset="0"/>
                </a:rPr>
                <a:t>Lung Images </a:t>
              </a:r>
            </a:p>
          </p:txBody>
        </p:sp>
      </p:grpSp>
      <p:sp>
        <p:nvSpPr>
          <p:cNvPr id="54" name="TextBox 53">
            <a:extLst>
              <a:ext uri="{FF2B5EF4-FFF2-40B4-BE49-F238E27FC236}">
                <a16:creationId xmlns:a16="http://schemas.microsoft.com/office/drawing/2014/main" id="{A6F3BCB5-7E96-473F-935A-7995845350A0}"/>
              </a:ext>
            </a:extLst>
          </p:cNvPr>
          <p:cNvSpPr txBox="1"/>
          <p:nvPr/>
        </p:nvSpPr>
        <p:spPr>
          <a:xfrm>
            <a:off x="182881" y="1005840"/>
            <a:ext cx="11868580" cy="430887"/>
          </a:xfrm>
          <a:prstGeom prst="rect">
            <a:avLst/>
          </a:prstGeom>
          <a:noFill/>
        </p:spPr>
        <p:txBody>
          <a:bodyPr wrap="square" lIns="0" tIns="0" rIns="0" bIns="0">
            <a:spAutoFit/>
          </a:bodyPr>
          <a:lstStyle/>
          <a:p>
            <a:pPr marL="344488" lvl="1" indent="-344488" algn="just">
              <a:buClr>
                <a:srgbClr val="234CF9"/>
              </a:buClr>
              <a:buSzPct val="8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This is an </a:t>
            </a:r>
            <a:r>
              <a:rPr lang="en-US" sz="2800" b="1" dirty="0">
                <a:solidFill>
                  <a:srgbClr val="FF0000"/>
                </a:solidFill>
                <a:latin typeface="Times New Roman" panose="02020603050405020304" pitchFamily="18" charset="0"/>
                <a:cs typeface="Times New Roman" panose="02020603050405020304" pitchFamily="18" charset="0"/>
              </a:rPr>
              <a:t>impractical</a:t>
            </a:r>
            <a:r>
              <a:rPr lang="en-US" sz="2800" dirty="0">
                <a:latin typeface="Times New Roman" panose="02020603050405020304" pitchFamily="18" charset="0"/>
                <a:cs typeface="Times New Roman" panose="02020603050405020304" pitchFamily="18" charset="0"/>
              </a:rPr>
              <a:t> large-sized input for an </a:t>
            </a:r>
            <a:r>
              <a:rPr lang="en-US" sz="2800" dirty="0">
                <a:solidFill>
                  <a:srgbClr val="FF0000"/>
                </a:solidFill>
                <a:latin typeface="Times New Roman" panose="02020603050405020304" pitchFamily="18" charset="0"/>
                <a:cs typeface="Times New Roman" panose="02020603050405020304" pitchFamily="18" charset="0"/>
              </a:rPr>
              <a:t>ANN</a:t>
            </a:r>
            <a:r>
              <a:rPr lang="en-US" sz="2800" dirty="0">
                <a:latin typeface="Times New Roman" panose="02020603050405020304" pitchFamily="18" charset="0"/>
                <a:cs typeface="Times New Roman" panose="02020603050405020304" pitchFamily="18" charset="0"/>
              </a:rPr>
              <a:t>≡ Huge # of weights</a:t>
            </a:r>
          </a:p>
        </p:txBody>
      </p:sp>
      <p:sp>
        <p:nvSpPr>
          <p:cNvPr id="55" name="TextBox 54">
            <a:extLst>
              <a:ext uri="{FF2B5EF4-FFF2-40B4-BE49-F238E27FC236}">
                <a16:creationId xmlns:a16="http://schemas.microsoft.com/office/drawing/2014/main" id="{C2058FCD-51D7-4FD9-AE51-25F2B7287B32}"/>
              </a:ext>
            </a:extLst>
          </p:cNvPr>
          <p:cNvSpPr txBox="1"/>
          <p:nvPr/>
        </p:nvSpPr>
        <p:spPr>
          <a:xfrm>
            <a:off x="182881" y="1551447"/>
            <a:ext cx="11868579" cy="861774"/>
          </a:xfrm>
          <a:prstGeom prst="rect">
            <a:avLst/>
          </a:prstGeom>
          <a:noFill/>
        </p:spPr>
        <p:txBody>
          <a:bodyPr wrap="square" lIns="0" tIns="0" rIns="0" bIns="0">
            <a:spAutoFit/>
          </a:bodyPr>
          <a:lstStyle/>
          <a:p>
            <a:pPr marL="344488" lvl="1" indent="-344488" algn="just">
              <a:buClr>
                <a:srgbClr val="234CF9"/>
              </a:buClr>
              <a:buSzPct val="850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More </a:t>
            </a:r>
            <a:r>
              <a:rPr lang="en-US" sz="2800" b="1" i="1" dirty="0">
                <a:solidFill>
                  <a:srgbClr val="199819"/>
                </a:solidFill>
                <a:latin typeface="Times New Roman" panose="02020603050405020304" pitchFamily="18" charset="0"/>
                <a:cs typeface="Times New Roman" panose="02020603050405020304" pitchFamily="18" charset="0"/>
              </a:rPr>
              <a:t>abstracted</a:t>
            </a:r>
            <a:r>
              <a:rPr lang="en-US" sz="2800" dirty="0">
                <a:latin typeface="Times New Roman" panose="02020603050405020304" pitchFamily="18" charset="0"/>
                <a:cs typeface="Times New Roman" panose="02020603050405020304" pitchFamily="18" charset="0"/>
              </a:rPr>
              <a:t> and </a:t>
            </a:r>
            <a:r>
              <a:rPr lang="en-US" sz="2800" b="1" i="1" dirty="0">
                <a:solidFill>
                  <a:srgbClr val="FF0000"/>
                </a:solidFill>
                <a:latin typeface="Times New Roman" panose="02020603050405020304" pitchFamily="18" charset="0"/>
                <a:cs typeface="Times New Roman" panose="02020603050405020304" pitchFamily="18" charset="0"/>
              </a:rPr>
              <a:t>meaningful</a:t>
            </a:r>
            <a:r>
              <a:rPr lang="en-US" sz="2800" dirty="0">
                <a:latin typeface="Times New Roman" panose="02020603050405020304" pitchFamily="18" charset="0"/>
                <a:cs typeface="Times New Roman" panose="02020603050405020304" pitchFamily="18" charset="0"/>
              </a:rPr>
              <a:t> features of the input should be used for </a:t>
            </a:r>
            <a:r>
              <a:rPr lang="en-US" sz="2800" b="1" i="1" dirty="0">
                <a:latin typeface="Times New Roman" panose="02020603050405020304" pitchFamily="18" charset="0"/>
                <a:cs typeface="Times New Roman" panose="02020603050405020304" pitchFamily="18" charset="0"/>
              </a:rPr>
              <a:t>practical implementation</a:t>
            </a:r>
          </a:p>
        </p:txBody>
      </p:sp>
      <p:sp>
        <p:nvSpPr>
          <p:cNvPr id="30" name="Rectangle 29">
            <a:extLst>
              <a:ext uri="{FF2B5EF4-FFF2-40B4-BE49-F238E27FC236}">
                <a16:creationId xmlns:a16="http://schemas.microsoft.com/office/drawing/2014/main" id="{27D5A7D8-A679-4BB6-9D2F-02A91E01885B}"/>
              </a:ext>
            </a:extLst>
          </p:cNvPr>
          <p:cNvSpPr/>
          <p:nvPr/>
        </p:nvSpPr>
        <p:spPr>
          <a:xfrm>
            <a:off x="5187444" y="6204941"/>
            <a:ext cx="2969388" cy="535531"/>
          </a:xfrm>
          <a:prstGeom prst="rect">
            <a:avLst/>
          </a:prstGeom>
        </p:spPr>
        <p:txBody>
          <a:bodyPr wrap="square">
            <a:spAutoFit/>
          </a:bodyPr>
          <a:lstStyle/>
          <a:p>
            <a:pPr algn="ctr">
              <a:lnSpc>
                <a:spcPct val="90000"/>
              </a:lnSpc>
            </a:pPr>
            <a:r>
              <a:rPr lang="en-US" sz="1600" dirty="0">
                <a:latin typeface="Times New Roman" panose="02020603050405020304" pitchFamily="18" charset="0"/>
                <a:cs typeface="Times New Roman" panose="02020603050405020304" pitchFamily="18" charset="0"/>
              </a:rPr>
              <a:t>Huge number of </a:t>
            </a:r>
            <a:r>
              <a:rPr lang="en-US" sz="1600" b="1" dirty="0">
                <a:latin typeface="Times New Roman" panose="02020603050405020304" pitchFamily="18" charset="0"/>
                <a:cs typeface="Times New Roman" panose="02020603050405020304" pitchFamily="18" charset="0"/>
              </a:rPr>
              <a:t>points</a:t>
            </a:r>
            <a:r>
              <a:rPr lang="en-US" sz="1600" dirty="0">
                <a:latin typeface="Times New Roman" panose="02020603050405020304" pitchFamily="18" charset="0"/>
                <a:cs typeface="Times New Roman" panose="02020603050405020304" pitchFamily="18" charset="0"/>
              </a:rPr>
              <a:t> for just one </a:t>
            </a:r>
            <a:r>
              <a:rPr lang="en-US" sz="1600" b="1" dirty="0">
                <a:latin typeface="Times New Roman" panose="02020603050405020304" pitchFamily="18" charset="0"/>
                <a:cs typeface="Times New Roman" panose="02020603050405020304" pitchFamily="18" charset="0"/>
              </a:rPr>
              <a:t>sample</a:t>
            </a:r>
            <a:r>
              <a:rPr lang="en-US" sz="1600" dirty="0">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i.e., patient 3D data</a:t>
            </a:r>
            <a:r>
              <a:rPr lang="en-US" sz="1600" dirty="0">
                <a:latin typeface="Times New Roman" panose="02020603050405020304" pitchFamily="18" charset="0"/>
                <a:cs typeface="Times New Roman" panose="02020603050405020304" pitchFamily="18" charset="0"/>
              </a:rPr>
              <a:t>)</a:t>
            </a:r>
          </a:p>
        </p:txBody>
      </p:sp>
      <p:sp>
        <p:nvSpPr>
          <p:cNvPr id="31" name="Rectangle 30">
            <a:extLst>
              <a:ext uri="{FF2B5EF4-FFF2-40B4-BE49-F238E27FC236}">
                <a16:creationId xmlns:a16="http://schemas.microsoft.com/office/drawing/2014/main" id="{F6A1179B-B147-4D44-AC2E-C2CD573CBC21}"/>
              </a:ext>
            </a:extLst>
          </p:cNvPr>
          <p:cNvSpPr/>
          <p:nvPr/>
        </p:nvSpPr>
        <p:spPr>
          <a:xfrm>
            <a:off x="7837315" y="6229121"/>
            <a:ext cx="3297703" cy="535531"/>
          </a:xfrm>
          <a:prstGeom prst="rect">
            <a:avLst/>
          </a:prstGeom>
          <a:ln>
            <a:noFill/>
          </a:ln>
        </p:spPr>
        <p:txBody>
          <a:bodyPr wrap="square">
            <a:spAutoFit/>
          </a:bodyPr>
          <a:lstStyle/>
          <a:p>
            <a:pPr algn="ctr">
              <a:lnSpc>
                <a:spcPct val="90000"/>
              </a:lnSpc>
            </a:pPr>
            <a:r>
              <a:rPr lang="en-US" sz="1600" dirty="0">
                <a:latin typeface="Times New Roman" panose="02020603050405020304" pitchFamily="18" charset="0"/>
                <a:cs typeface="Times New Roman" panose="02020603050405020304" pitchFamily="18" charset="0"/>
              </a:rPr>
              <a:t>Very </a:t>
            </a:r>
            <a:r>
              <a:rPr lang="en-US" sz="1600" b="1" dirty="0">
                <a:solidFill>
                  <a:srgbClr val="FF0000"/>
                </a:solidFill>
                <a:latin typeface="Times New Roman" panose="02020603050405020304" pitchFamily="18" charset="0"/>
                <a:cs typeface="Times New Roman" panose="02020603050405020304" pitchFamily="18" charset="0"/>
              </a:rPr>
              <a:t>dense</a:t>
            </a:r>
            <a:r>
              <a:rPr lang="en-US" sz="1600" dirty="0">
                <a:latin typeface="Times New Roman" panose="02020603050405020304" pitchFamily="18" charset="0"/>
                <a:cs typeface="Times New Roman" panose="02020603050405020304" pitchFamily="18" charset="0"/>
              </a:rPr>
              <a:t> network with </a:t>
            </a:r>
            <a:r>
              <a:rPr lang="en-US" sz="1600" i="1" dirty="0">
                <a:latin typeface="Times New Roman" panose="02020603050405020304" pitchFamily="18" charset="0"/>
                <a:cs typeface="Times New Roman" panose="02020603050405020304" pitchFamily="18" charset="0"/>
              </a:rPr>
              <a:t>huge</a:t>
            </a:r>
            <a:r>
              <a:rPr lang="en-US" sz="1600" dirty="0">
                <a:latin typeface="Times New Roman" panose="02020603050405020304" pitchFamily="18" charset="0"/>
                <a:cs typeface="Times New Roman" panose="02020603050405020304" pitchFamily="18" charset="0"/>
              </a:rPr>
              <a:t> number of parameters</a:t>
            </a:r>
          </a:p>
        </p:txBody>
      </p:sp>
      <p:sp>
        <p:nvSpPr>
          <p:cNvPr id="33" name="Right Brace 32">
            <a:extLst>
              <a:ext uri="{FF2B5EF4-FFF2-40B4-BE49-F238E27FC236}">
                <a16:creationId xmlns:a16="http://schemas.microsoft.com/office/drawing/2014/main" id="{9DF2B1FC-31F9-4F4C-9697-61D95BECD16C}"/>
              </a:ext>
            </a:extLst>
          </p:cNvPr>
          <p:cNvSpPr/>
          <p:nvPr/>
        </p:nvSpPr>
        <p:spPr>
          <a:xfrm rot="5400000">
            <a:off x="9117121" y="4235565"/>
            <a:ext cx="379209" cy="3210407"/>
          </a:xfrm>
          <a:prstGeom prst="rightBrace">
            <a:avLst>
              <a:gd name="adj1" fmla="val 2817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a:extLst>
              <a:ext uri="{FF2B5EF4-FFF2-40B4-BE49-F238E27FC236}">
                <a16:creationId xmlns:a16="http://schemas.microsoft.com/office/drawing/2014/main" id="{F4069E2D-6442-4EA7-B463-D90876006777}"/>
              </a:ext>
            </a:extLst>
          </p:cNvPr>
          <p:cNvSpPr/>
          <p:nvPr/>
        </p:nvSpPr>
        <p:spPr>
          <a:xfrm rot="5400000">
            <a:off x="6623023" y="5347433"/>
            <a:ext cx="379209" cy="986671"/>
          </a:xfrm>
          <a:prstGeom prst="rightBrace">
            <a:avLst>
              <a:gd name="adj1" fmla="val 2817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722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54" grpId="0"/>
      <p:bldP spid="55" grpId="0"/>
      <p:bldP spid="30" grpId="0"/>
      <p:bldP spid="31" grpId="0"/>
      <p:bldP spid="33"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Need for CNN (</a:t>
            </a:r>
            <a:r>
              <a:rPr lang="en-US" sz="4500" b="1" dirty="0">
                <a:solidFill>
                  <a:srgbClr val="FBF81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Slide Number Placeholder 16">
            <a:extLst>
              <a:ext uri="{FF2B5EF4-FFF2-40B4-BE49-F238E27FC236}">
                <a16:creationId xmlns:a16="http://schemas.microsoft.com/office/drawing/2014/main" id="{B8EB81EC-963D-45F7-96B2-6B66D18CE50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8</a:t>
            </a:fld>
            <a:endParaRPr lang="en-US" sz="168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A186AA6-8DB7-4EE3-A48D-A5AF7999798D}"/>
              </a:ext>
            </a:extLst>
          </p:cNvPr>
          <p:cNvPicPr>
            <a:picLocks noChangeAspect="1"/>
          </p:cNvPicPr>
          <p:nvPr/>
        </p:nvPicPr>
        <p:blipFill>
          <a:blip r:embed="rId3"/>
          <a:stretch>
            <a:fillRect/>
          </a:stretch>
        </p:blipFill>
        <p:spPr>
          <a:xfrm>
            <a:off x="7370900" y="2192252"/>
            <a:ext cx="3764118" cy="3524652"/>
          </a:xfrm>
          <a:prstGeom prst="rect">
            <a:avLst/>
          </a:prstGeom>
        </p:spPr>
      </p:pic>
      <p:sp>
        <p:nvSpPr>
          <p:cNvPr id="25" name="Right Arrow 25">
            <a:extLst>
              <a:ext uri="{FF2B5EF4-FFF2-40B4-BE49-F238E27FC236}">
                <a16:creationId xmlns:a16="http://schemas.microsoft.com/office/drawing/2014/main" id="{557DF641-C018-4EA5-A4F1-002B11E03F87}"/>
              </a:ext>
            </a:extLst>
          </p:cNvPr>
          <p:cNvSpPr/>
          <p:nvPr/>
        </p:nvSpPr>
        <p:spPr>
          <a:xfrm>
            <a:off x="3383972" y="3528217"/>
            <a:ext cx="465152"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6837DB4D-AB21-4082-83A2-B7340F152427}"/>
                  </a:ext>
                </a:extLst>
              </p:cNvPr>
              <p:cNvGraphicFramePr>
                <a:graphicFrameLocks noGrp="1"/>
              </p:cNvGraphicFramePr>
              <p:nvPr/>
            </p:nvGraphicFramePr>
            <p:xfrm>
              <a:off x="6414218" y="2178495"/>
              <a:ext cx="454792" cy="148336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GB" altLang="en-US" sz="1800" b="1" i="1" dirty="0" smtClean="0">
                                        <a:solidFill>
                                          <a:srgbClr val="234CF9"/>
                                        </a:solidFill>
                                        <a:latin typeface="Cambria Math" panose="02040503050406030204" pitchFamily="18" charset="0"/>
                                        <a:cs typeface="Times New Roman" panose="02020603050405020304" pitchFamily="18" charset="0"/>
                                      </a:rPr>
                                    </m:ctrlPr>
                                  </m:sSubPr>
                                  <m:e>
                                    <m:r>
                                      <a:rPr lang="en-US" altLang="en-US" sz="1800" b="1" i="1" dirty="0" smtClean="0">
                                        <a:solidFill>
                                          <a:srgbClr val="234CF9"/>
                                        </a:solidFill>
                                        <a:latin typeface="Cambria Math" panose="02040503050406030204" pitchFamily="18" charset="0"/>
                                        <a:cs typeface="Times New Roman" panose="02020603050405020304" pitchFamily="18" charset="0"/>
                                      </a:rPr>
                                      <m:t>𝒙</m:t>
                                    </m:r>
                                  </m:e>
                                  <m:sub>
                                    <m:r>
                                      <a:rPr lang="en-US" altLang="en-US" sz="1800" b="1" i="1" dirty="0" smtClean="0">
                                        <a:solidFill>
                                          <a:srgbClr val="234CF9"/>
                                        </a:solidFill>
                                        <a:latin typeface="Cambria Math" panose="02040503050406030204" pitchFamily="18" charset="0"/>
                                        <a:cs typeface="Times New Roman" panose="02020603050405020304" pitchFamily="18" charset="0"/>
                                      </a:rPr>
                                      <m:t>𝟏</m:t>
                                    </m:r>
                                  </m:sub>
                                </m:sSub>
                              </m:oMath>
                            </m:oMathPara>
                          </a14:m>
                          <a:endParaRPr lang="en-US" dirty="0"/>
                        </a:p>
                      </a:txBody>
                      <a:tcPr/>
                    </a:tc>
                    <a:extLst>
                      <a:ext uri="{0D108BD9-81ED-4DB2-BD59-A6C34878D82A}">
                        <a16:rowId xmlns:a16="http://schemas.microsoft.com/office/drawing/2014/main" val="3806347387"/>
                      </a:ext>
                    </a:extLst>
                  </a:tr>
                  <a:tr h="370840">
                    <a:tc>
                      <a:txBody>
                        <a:bodyPr/>
                        <a:lstStyle/>
                        <a:p>
                          <a:endParaRPr lang="en-US" dirty="0"/>
                        </a:p>
                      </a:txBody>
                      <a:tcPr/>
                    </a:tc>
                    <a:extLst>
                      <a:ext uri="{0D108BD9-81ED-4DB2-BD59-A6C34878D82A}">
                        <a16:rowId xmlns:a16="http://schemas.microsoft.com/office/drawing/2014/main" val="615129463"/>
                      </a:ext>
                    </a:extLst>
                  </a:tr>
                  <a:tr h="370840">
                    <a:tc>
                      <a:txBody>
                        <a:bodyPr/>
                        <a:lstStyle/>
                        <a:p>
                          <a:endParaRPr lang="en-US"/>
                        </a:p>
                      </a:txBody>
                      <a:tcPr/>
                    </a:tc>
                    <a:extLst>
                      <a:ext uri="{0D108BD9-81ED-4DB2-BD59-A6C34878D82A}">
                        <a16:rowId xmlns:a16="http://schemas.microsoft.com/office/drawing/2014/main" val="165385609"/>
                      </a:ext>
                    </a:extLst>
                  </a:tr>
                  <a:tr h="370840">
                    <a:tc>
                      <a:txBody>
                        <a:bodyPr/>
                        <a:lstStyle/>
                        <a:p>
                          <a:endParaRPr lang="en-US" dirty="0"/>
                        </a:p>
                      </a:txBody>
                      <a:tcPr/>
                    </a:tc>
                    <a:extLst>
                      <a:ext uri="{0D108BD9-81ED-4DB2-BD59-A6C34878D82A}">
                        <a16:rowId xmlns:a16="http://schemas.microsoft.com/office/drawing/2014/main" val="1261589262"/>
                      </a:ext>
                    </a:extLst>
                  </a:tr>
                </a:tbl>
              </a:graphicData>
            </a:graphic>
          </p:graphicFrame>
        </mc:Choice>
        <mc:Fallback xmlns="">
          <p:graphicFrame>
            <p:nvGraphicFramePr>
              <p:cNvPr id="21" name="Table 21">
                <a:extLst>
                  <a:ext uri="{FF2B5EF4-FFF2-40B4-BE49-F238E27FC236}">
                    <a16:creationId xmlns:a16="http://schemas.microsoft.com/office/drawing/2014/main" id="{6837DB4D-AB21-4082-83A2-B7340F152427}"/>
                  </a:ext>
                </a:extLst>
              </p:cNvPr>
              <p:cNvGraphicFramePr>
                <a:graphicFrameLocks noGrp="1"/>
              </p:cNvGraphicFramePr>
              <p:nvPr/>
            </p:nvGraphicFramePr>
            <p:xfrm>
              <a:off x="6414218" y="2178495"/>
              <a:ext cx="454792" cy="1483360"/>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endParaRPr lang="en-US"/>
                        </a:p>
                      </a:txBody>
                      <a:tcPr>
                        <a:blipFill>
                          <a:blip r:embed="rId4"/>
                          <a:stretch>
                            <a:fillRect l="-1333" t="-1639" r="-2667" b="-303279"/>
                          </a:stretch>
                        </a:blipFill>
                      </a:tcPr>
                    </a:tc>
                    <a:extLst>
                      <a:ext uri="{0D108BD9-81ED-4DB2-BD59-A6C34878D82A}">
                        <a16:rowId xmlns:a16="http://schemas.microsoft.com/office/drawing/2014/main" val="3806347387"/>
                      </a:ext>
                    </a:extLst>
                  </a:tr>
                  <a:tr h="370840">
                    <a:tc>
                      <a:txBody>
                        <a:bodyPr/>
                        <a:lstStyle/>
                        <a:p>
                          <a:endParaRPr lang="en-US" dirty="0"/>
                        </a:p>
                      </a:txBody>
                      <a:tcPr/>
                    </a:tc>
                    <a:extLst>
                      <a:ext uri="{0D108BD9-81ED-4DB2-BD59-A6C34878D82A}">
                        <a16:rowId xmlns:a16="http://schemas.microsoft.com/office/drawing/2014/main" val="615129463"/>
                      </a:ext>
                    </a:extLst>
                  </a:tr>
                  <a:tr h="370840">
                    <a:tc>
                      <a:txBody>
                        <a:bodyPr/>
                        <a:lstStyle/>
                        <a:p>
                          <a:endParaRPr lang="en-US"/>
                        </a:p>
                      </a:txBody>
                      <a:tcPr/>
                    </a:tc>
                    <a:extLst>
                      <a:ext uri="{0D108BD9-81ED-4DB2-BD59-A6C34878D82A}">
                        <a16:rowId xmlns:a16="http://schemas.microsoft.com/office/drawing/2014/main" val="165385609"/>
                      </a:ext>
                    </a:extLst>
                  </a:tr>
                  <a:tr h="370840">
                    <a:tc>
                      <a:txBody>
                        <a:bodyPr/>
                        <a:lstStyle/>
                        <a:p>
                          <a:endParaRPr lang="en-US" dirty="0"/>
                        </a:p>
                      </a:txBody>
                      <a:tcPr/>
                    </a:tc>
                    <a:extLst>
                      <a:ext uri="{0D108BD9-81ED-4DB2-BD59-A6C34878D82A}">
                        <a16:rowId xmlns:a16="http://schemas.microsoft.com/office/drawing/2014/main" val="1261589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Table 21">
                <a:extLst>
                  <a:ext uri="{FF2B5EF4-FFF2-40B4-BE49-F238E27FC236}">
                    <a16:creationId xmlns:a16="http://schemas.microsoft.com/office/drawing/2014/main" id="{2F7FE2C8-EFBC-426D-A91F-B1F6A54339C5}"/>
                  </a:ext>
                </a:extLst>
              </p:cNvPr>
              <p:cNvGraphicFramePr>
                <a:graphicFrameLocks noGrp="1"/>
              </p:cNvGraphicFramePr>
              <p:nvPr>
                <p:extLst>
                  <p:ext uri="{D42A27DB-BD31-4B8C-83A1-F6EECF244321}">
                    <p14:modId xmlns:p14="http://schemas.microsoft.com/office/powerpoint/2010/main" val="3344425986"/>
                  </p:ext>
                </p:extLst>
              </p:nvPr>
            </p:nvGraphicFramePr>
            <p:xfrm>
              <a:off x="6414218" y="4619254"/>
              <a:ext cx="454792" cy="762635"/>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endParaRPr lang="en-US" dirty="0"/>
                        </a:p>
                      </a:txBody>
                      <a:tcPr/>
                    </a:tc>
                    <a:extLst>
                      <a:ext uri="{0D108BD9-81ED-4DB2-BD59-A6C34878D82A}">
                        <a16:rowId xmlns:a16="http://schemas.microsoft.com/office/drawing/2014/main" val="16538560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altLang="en-US" sz="1800" b="1" i="1" dirty="0" smtClean="0">
                                        <a:solidFill>
                                          <a:srgbClr val="234CF9"/>
                                        </a:solidFill>
                                        <a:latin typeface="Cambria Math" panose="02040503050406030204" pitchFamily="18" charset="0"/>
                                        <a:cs typeface="Times New Roman" panose="02020603050405020304" pitchFamily="18" charset="0"/>
                                      </a:rPr>
                                    </m:ctrlPr>
                                  </m:sSubPr>
                                  <m:e>
                                    <m:r>
                                      <a:rPr lang="en-US" altLang="en-US" sz="1800" b="1" i="1" dirty="0" smtClean="0">
                                        <a:solidFill>
                                          <a:srgbClr val="234CF9"/>
                                        </a:solidFill>
                                        <a:latin typeface="Cambria Math" panose="02040503050406030204" pitchFamily="18" charset="0"/>
                                        <a:cs typeface="Times New Roman" panose="02020603050405020304" pitchFamily="18" charset="0"/>
                                      </a:rPr>
                                      <m:t>𝒙</m:t>
                                    </m:r>
                                  </m:e>
                                  <m:sub>
                                    <m:r>
                                      <a:rPr lang="en-US" altLang="en-US" sz="1800" b="1" i="1" dirty="0" smtClean="0">
                                        <a:solidFill>
                                          <a:srgbClr val="234CF9"/>
                                        </a:solidFill>
                                        <a:latin typeface="Cambria Math" panose="02040503050406030204" pitchFamily="18" charset="0"/>
                                        <a:cs typeface="Times New Roman" panose="02020603050405020304" pitchFamily="18" charset="0"/>
                                      </a:rPr>
                                      <m:t>𝒋</m:t>
                                    </m:r>
                                  </m:sub>
                                </m:sSub>
                              </m:oMath>
                            </m:oMathPara>
                          </a14:m>
                          <a:endParaRPr lang="en-US" dirty="0"/>
                        </a:p>
                      </a:txBody>
                      <a:tcPr/>
                    </a:tc>
                    <a:extLst>
                      <a:ext uri="{0D108BD9-81ED-4DB2-BD59-A6C34878D82A}">
                        <a16:rowId xmlns:a16="http://schemas.microsoft.com/office/drawing/2014/main" val="1261589262"/>
                      </a:ext>
                    </a:extLst>
                  </a:tr>
                </a:tbl>
              </a:graphicData>
            </a:graphic>
          </p:graphicFrame>
        </mc:Choice>
        <mc:Fallback xmlns="">
          <p:graphicFrame>
            <p:nvGraphicFramePr>
              <p:cNvPr id="32" name="Table 21">
                <a:extLst>
                  <a:ext uri="{FF2B5EF4-FFF2-40B4-BE49-F238E27FC236}">
                    <a16:creationId xmlns:a16="http://schemas.microsoft.com/office/drawing/2014/main" id="{2F7FE2C8-EFBC-426D-A91F-B1F6A54339C5}"/>
                  </a:ext>
                </a:extLst>
              </p:cNvPr>
              <p:cNvGraphicFramePr>
                <a:graphicFrameLocks noGrp="1"/>
              </p:cNvGraphicFramePr>
              <p:nvPr>
                <p:extLst>
                  <p:ext uri="{D42A27DB-BD31-4B8C-83A1-F6EECF244321}">
                    <p14:modId xmlns:p14="http://schemas.microsoft.com/office/powerpoint/2010/main" val="3344425986"/>
                  </p:ext>
                </p:extLst>
              </p:nvPr>
            </p:nvGraphicFramePr>
            <p:xfrm>
              <a:off x="6414218" y="4619254"/>
              <a:ext cx="454792" cy="762635"/>
            </p:xfrm>
            <a:graphic>
              <a:graphicData uri="http://schemas.openxmlformats.org/drawingml/2006/table">
                <a:tbl>
                  <a:tblPr firstRow="1" bandRow="1">
                    <a:tableStyleId>{5940675A-B579-460E-94D1-54222C63F5DA}</a:tableStyleId>
                  </a:tblPr>
                  <a:tblGrid>
                    <a:gridCol w="454792">
                      <a:extLst>
                        <a:ext uri="{9D8B030D-6E8A-4147-A177-3AD203B41FA5}">
                          <a16:colId xmlns:a16="http://schemas.microsoft.com/office/drawing/2014/main" val="3413028229"/>
                        </a:ext>
                      </a:extLst>
                    </a:gridCol>
                  </a:tblGrid>
                  <a:tr h="370840">
                    <a:tc>
                      <a:txBody>
                        <a:bodyPr/>
                        <a:lstStyle/>
                        <a:p>
                          <a:endParaRPr lang="en-US" dirty="0"/>
                        </a:p>
                      </a:txBody>
                      <a:tcPr/>
                    </a:tc>
                    <a:extLst>
                      <a:ext uri="{0D108BD9-81ED-4DB2-BD59-A6C34878D82A}">
                        <a16:rowId xmlns:a16="http://schemas.microsoft.com/office/drawing/2014/main" val="165385609"/>
                      </a:ext>
                    </a:extLst>
                  </a:tr>
                  <a:tr h="391795">
                    <a:tc>
                      <a:txBody>
                        <a:bodyPr/>
                        <a:lstStyle/>
                        <a:p>
                          <a:endParaRPr lang="en-US"/>
                        </a:p>
                      </a:txBody>
                      <a:tcPr>
                        <a:blipFill>
                          <a:blip r:embed="rId5"/>
                          <a:stretch>
                            <a:fillRect l="-1333" t="-95385" r="-2667" b="-9231"/>
                          </a:stretch>
                        </a:blipFill>
                      </a:tcPr>
                    </a:tc>
                    <a:extLst>
                      <a:ext uri="{0D108BD9-81ED-4DB2-BD59-A6C34878D82A}">
                        <a16:rowId xmlns:a16="http://schemas.microsoft.com/office/drawing/2014/main" val="1261589262"/>
                      </a:ext>
                    </a:extLst>
                  </a:tr>
                </a:tbl>
              </a:graphicData>
            </a:graphic>
          </p:graphicFrame>
        </mc:Fallback>
      </mc:AlternateContent>
      <p:grpSp>
        <p:nvGrpSpPr>
          <p:cNvPr id="23" name="Group 22">
            <a:extLst>
              <a:ext uri="{FF2B5EF4-FFF2-40B4-BE49-F238E27FC236}">
                <a16:creationId xmlns:a16="http://schemas.microsoft.com/office/drawing/2014/main" id="{410235DB-BF3C-4873-971E-8B12E8908C78}"/>
              </a:ext>
            </a:extLst>
          </p:cNvPr>
          <p:cNvGrpSpPr/>
          <p:nvPr/>
        </p:nvGrpSpPr>
        <p:grpSpPr>
          <a:xfrm>
            <a:off x="6580699" y="3863138"/>
            <a:ext cx="100187" cy="539626"/>
            <a:chOff x="6580699" y="3863138"/>
            <a:chExt cx="100187" cy="539626"/>
          </a:xfrm>
        </p:grpSpPr>
        <p:sp>
          <p:nvSpPr>
            <p:cNvPr id="22" name="Oval 21">
              <a:extLst>
                <a:ext uri="{FF2B5EF4-FFF2-40B4-BE49-F238E27FC236}">
                  <a16:creationId xmlns:a16="http://schemas.microsoft.com/office/drawing/2014/main" id="{C2D7344D-C9FB-4E38-A3FE-047CD15EFA66}"/>
                </a:ext>
              </a:extLst>
            </p:cNvPr>
            <p:cNvSpPr/>
            <p:nvPr/>
          </p:nvSpPr>
          <p:spPr>
            <a:xfrm>
              <a:off x="6580699" y="3863138"/>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BD924CE-8D05-48DD-88F5-825A1B612E85}"/>
                </a:ext>
              </a:extLst>
            </p:cNvPr>
            <p:cNvSpPr/>
            <p:nvPr/>
          </p:nvSpPr>
          <p:spPr>
            <a:xfrm>
              <a:off x="6589446" y="409483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F786CB5-6F20-4AAF-A3CE-631825C43D5D}"/>
                </a:ext>
              </a:extLst>
            </p:cNvPr>
            <p:cNvSpPr/>
            <p:nvPr/>
          </p:nvSpPr>
          <p:spPr>
            <a:xfrm>
              <a:off x="6589446" y="4311324"/>
              <a:ext cx="91440" cy="9144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7DC0C960-5146-4308-B0F6-29B79C49A0E1}"/>
              </a:ext>
            </a:extLst>
          </p:cNvPr>
          <p:cNvGrpSpPr/>
          <p:nvPr/>
        </p:nvGrpSpPr>
        <p:grpSpPr>
          <a:xfrm>
            <a:off x="7028000" y="2239455"/>
            <a:ext cx="480060" cy="3048000"/>
            <a:chOff x="7028000" y="2239455"/>
            <a:chExt cx="480060" cy="3048000"/>
          </a:xfrm>
        </p:grpSpPr>
        <p:sp>
          <p:nvSpPr>
            <p:cNvPr id="37" name="Right Arrow 25">
              <a:extLst>
                <a:ext uri="{FF2B5EF4-FFF2-40B4-BE49-F238E27FC236}">
                  <a16:creationId xmlns:a16="http://schemas.microsoft.com/office/drawing/2014/main" id="{C6A4BBDC-7526-4618-BF76-CEF464173EFE}"/>
                </a:ext>
              </a:extLst>
            </p:cNvPr>
            <p:cNvSpPr/>
            <p:nvPr/>
          </p:nvSpPr>
          <p:spPr>
            <a:xfrm>
              <a:off x="7028000" y="223945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8" name="Right Arrow 25">
              <a:extLst>
                <a:ext uri="{FF2B5EF4-FFF2-40B4-BE49-F238E27FC236}">
                  <a16:creationId xmlns:a16="http://schemas.microsoft.com/office/drawing/2014/main" id="{3527B240-72F8-49F6-841C-1E2E2B77175B}"/>
                </a:ext>
              </a:extLst>
            </p:cNvPr>
            <p:cNvSpPr/>
            <p:nvPr/>
          </p:nvSpPr>
          <p:spPr>
            <a:xfrm>
              <a:off x="7050860" y="281095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9" name="Right Arrow 25">
              <a:extLst>
                <a:ext uri="{FF2B5EF4-FFF2-40B4-BE49-F238E27FC236}">
                  <a16:creationId xmlns:a16="http://schemas.microsoft.com/office/drawing/2014/main" id="{0DC9DE9A-89FF-41E5-8385-ED0EE3941A5D}"/>
                </a:ext>
              </a:extLst>
            </p:cNvPr>
            <p:cNvSpPr/>
            <p:nvPr/>
          </p:nvSpPr>
          <p:spPr>
            <a:xfrm>
              <a:off x="7028000" y="5196015"/>
              <a:ext cx="457200" cy="9144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grpSp>
      <p:sp>
        <p:nvSpPr>
          <p:cNvPr id="27" name="Rounded Rectangle 79">
            <a:extLst>
              <a:ext uri="{FF2B5EF4-FFF2-40B4-BE49-F238E27FC236}">
                <a16:creationId xmlns:a16="http://schemas.microsoft.com/office/drawing/2014/main" id="{1AC17ADD-CE3A-4391-A2AF-4AD52C6329E0}"/>
              </a:ext>
            </a:extLst>
          </p:cNvPr>
          <p:cNvSpPr/>
          <p:nvPr/>
        </p:nvSpPr>
        <p:spPr bwMode="auto">
          <a:xfrm>
            <a:off x="3888810" y="2724301"/>
            <a:ext cx="1786343" cy="1928249"/>
          </a:xfrm>
          <a:prstGeom prst="roundRect">
            <a:avLst/>
          </a:prstGeom>
          <a:solidFill>
            <a:schemeClr val="accent4">
              <a:lumMod val="40000"/>
              <a:lumOff val="60000"/>
            </a:schemeClr>
          </a:solidFill>
          <a:ln w="25400" cap="flat" cmpd="sng" algn="ctr">
            <a:solidFill>
              <a:srgbClr val="C00000"/>
            </a:solidFill>
            <a:prstDash val="solid"/>
          </a:ln>
          <a:effectLst/>
        </p:spPr>
        <p:txBody>
          <a:bodyPr lIns="9142" tIns="0" rIns="9142" bIns="9142" anchor="ctr"/>
          <a:lstStyle/>
          <a:p>
            <a:pPr algn="ctr">
              <a:defRPr/>
            </a:pPr>
            <a:r>
              <a:rPr lang="en-US" sz="2200" b="1" kern="0" dirty="0">
                <a:solidFill>
                  <a:srgbClr val="FF0000"/>
                </a:solidFill>
                <a:latin typeface="Times New Roman" panose="02020603050405020304" pitchFamily="18" charset="0"/>
                <a:cs typeface="Times New Roman" pitchFamily="18" charset="0"/>
              </a:rPr>
              <a:t>Input Data Reduction or Meaningful Features Extraction</a:t>
            </a:r>
            <a:endParaRPr lang="en-US" sz="2200" b="1" kern="0" dirty="0">
              <a:solidFill>
                <a:srgbClr val="002060"/>
              </a:solidFill>
              <a:latin typeface="Times New Roman" panose="02020603050405020304" pitchFamily="18" charset="0"/>
              <a:cs typeface="Times New Roman" pitchFamily="18" charset="0"/>
            </a:endParaRPr>
          </a:p>
        </p:txBody>
      </p:sp>
      <p:sp>
        <p:nvSpPr>
          <p:cNvPr id="28" name="Right Arrow 25">
            <a:extLst>
              <a:ext uri="{FF2B5EF4-FFF2-40B4-BE49-F238E27FC236}">
                <a16:creationId xmlns:a16="http://schemas.microsoft.com/office/drawing/2014/main" id="{45A280AE-0F54-487A-BCFF-9BC5B4F51A26}"/>
              </a:ext>
            </a:extLst>
          </p:cNvPr>
          <p:cNvSpPr/>
          <p:nvPr/>
        </p:nvSpPr>
        <p:spPr>
          <a:xfrm>
            <a:off x="5733835" y="3505545"/>
            <a:ext cx="491922" cy="365760"/>
          </a:xfrm>
          <a:prstGeom prst="rightArrow">
            <a:avLst/>
          </a:prstGeom>
          <a:solidFill>
            <a:srgbClr val="00B0F0"/>
          </a:solidFill>
          <a:ln w="25400" cap="flat" cmpd="sng" algn="ctr">
            <a:solidFill>
              <a:sysClr val="windowText" lastClr="000000"/>
            </a:solidFill>
            <a:prstDash val="solid"/>
          </a:ln>
          <a:effectLst/>
        </p:spPr>
        <p:txBody>
          <a:bodyPr lIns="91416" tIns="45708" rIns="91416" bIns="45708" anchor="ctr"/>
          <a:lstStyle/>
          <a:p>
            <a:pPr algn="ctr" fontAlgn="auto">
              <a:spcBef>
                <a:spcPts val="0"/>
              </a:spcBef>
              <a:spcAft>
                <a:spcPts val="0"/>
              </a:spcAft>
              <a:defRPr/>
            </a:pPr>
            <a:endParaRPr lang="en-US" sz="1600" kern="0">
              <a:solidFill>
                <a:sysClr val="window" lastClr="FFFFFF"/>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DD1DE4F9-6B06-4555-8C4F-7814263D32A3}"/>
              </a:ext>
            </a:extLst>
          </p:cNvPr>
          <p:cNvSpPr txBox="1"/>
          <p:nvPr/>
        </p:nvSpPr>
        <p:spPr>
          <a:xfrm>
            <a:off x="182880" y="1005840"/>
            <a:ext cx="9228236" cy="1364476"/>
          </a:xfrm>
          <a:prstGeom prst="rect">
            <a:avLst/>
          </a:prstGeom>
          <a:noFill/>
        </p:spPr>
        <p:txBody>
          <a:bodyPr wrap="square" lIns="0" tIns="0" rIns="0" bIns="0">
            <a:spAutoFit/>
          </a:bodyPr>
          <a:lstStyle/>
          <a:p>
            <a:pPr marL="342900" indent="-342900">
              <a:spcAft>
                <a:spcPts val="1200"/>
              </a:spcAft>
              <a:buClr>
                <a:srgbClr val="234CF9"/>
              </a:buClr>
              <a:buSzPct val="85000"/>
              <a:buFont typeface="Wingdings" panose="05000000000000000000" pitchFamily="2" charset="2"/>
              <a:buChar char="q"/>
            </a:pPr>
            <a:r>
              <a:rPr lang="en-US" sz="2800" b="1" u="sng" dirty="0">
                <a:latin typeface="Times New Roman" panose="02020603050405020304" pitchFamily="18" charset="0"/>
                <a:cs typeface="Times New Roman" panose="02020603050405020304" pitchFamily="18" charset="0"/>
              </a:rPr>
              <a:t>Two-fold advantages</a:t>
            </a:r>
            <a:endParaRPr lang="en-US" sz="2800" dirty="0">
              <a:latin typeface="Times New Roman" panose="02020603050405020304" pitchFamily="18" charset="0"/>
              <a:cs typeface="Times New Roman" panose="02020603050405020304" pitchFamily="18" charset="0"/>
            </a:endParaRPr>
          </a:p>
          <a:p>
            <a:pPr marL="631825" indent="-342900">
              <a:spcAft>
                <a:spcPts val="800"/>
              </a:spcAft>
              <a:buClr>
                <a:srgbClr val="FF0000"/>
              </a:buClr>
              <a:buSzPct val="850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It mimics the human visual cortex</a:t>
            </a:r>
          </a:p>
          <a:p>
            <a:pPr marL="631825" indent="-342900">
              <a:spcAft>
                <a:spcPts val="800"/>
              </a:spcAft>
              <a:buClr>
                <a:srgbClr val="FF0000"/>
              </a:buClr>
              <a:buSzPct val="850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It is suitable for processing 2D and 3D images</a:t>
            </a:r>
          </a:p>
        </p:txBody>
      </p:sp>
      <p:sp>
        <p:nvSpPr>
          <p:cNvPr id="44" name="Right Brace 43">
            <a:extLst>
              <a:ext uri="{FF2B5EF4-FFF2-40B4-BE49-F238E27FC236}">
                <a16:creationId xmlns:a16="http://schemas.microsoft.com/office/drawing/2014/main" id="{228803A4-7E9F-4B89-BACF-8E577268C7EE}"/>
              </a:ext>
            </a:extLst>
          </p:cNvPr>
          <p:cNvSpPr/>
          <p:nvPr/>
        </p:nvSpPr>
        <p:spPr>
          <a:xfrm rot="16200000">
            <a:off x="6525440" y="1722799"/>
            <a:ext cx="219451" cy="616015"/>
          </a:xfrm>
          <a:prstGeom prst="rightBrace">
            <a:avLst>
              <a:gd name="adj1" fmla="val 2817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7861F5B0-9D55-4C58-B038-ED634BA18DA9}"/>
              </a:ext>
            </a:extLst>
          </p:cNvPr>
          <p:cNvSpPr txBox="1"/>
          <p:nvPr/>
        </p:nvSpPr>
        <p:spPr>
          <a:xfrm>
            <a:off x="509776" y="5118178"/>
            <a:ext cx="2829301" cy="338554"/>
          </a:xfrm>
          <a:prstGeom prst="rect">
            <a:avLst/>
          </a:prstGeom>
          <a:noFill/>
        </p:spPr>
        <p:txBody>
          <a:bodyPr wrap="none" lIns="0" tIns="0" rIns="0" bIns="91440">
            <a:spAutoFit/>
          </a:bodyPr>
          <a:lstStyle/>
          <a:p>
            <a:pPr algn="ctr"/>
            <a:r>
              <a:rPr lang="en-US" sz="1600" b="1" dirty="0">
                <a:solidFill>
                  <a:srgbClr val="FF0000"/>
                </a:solidFill>
                <a:latin typeface="Times New Roman" panose="02020603050405020304" pitchFamily="18" charset="0"/>
                <a:cs typeface="Times New Roman" panose="02020603050405020304" pitchFamily="18" charset="0"/>
              </a:rPr>
              <a:t>512*512*150 ~40 M-pixel values</a:t>
            </a:r>
            <a:endParaRPr lang="en-US" sz="1600" dirty="0">
              <a:solidFill>
                <a:srgbClr val="FF0000"/>
              </a:solidFill>
            </a:endParaRPr>
          </a:p>
        </p:txBody>
      </p:sp>
      <p:grpSp>
        <p:nvGrpSpPr>
          <p:cNvPr id="45" name="Group 44">
            <a:extLst>
              <a:ext uri="{FF2B5EF4-FFF2-40B4-BE49-F238E27FC236}">
                <a16:creationId xmlns:a16="http://schemas.microsoft.com/office/drawing/2014/main" id="{BE69A61C-543D-4BCC-9880-53C7ACDEDCD5}"/>
              </a:ext>
            </a:extLst>
          </p:cNvPr>
          <p:cNvGrpSpPr/>
          <p:nvPr/>
        </p:nvGrpSpPr>
        <p:grpSpPr>
          <a:xfrm>
            <a:off x="731875" y="2009372"/>
            <a:ext cx="2150207" cy="3524652"/>
            <a:chOff x="658991" y="1272439"/>
            <a:chExt cx="1143000" cy="2011680"/>
          </a:xfrm>
        </p:grpSpPr>
        <p:grpSp>
          <p:nvGrpSpPr>
            <p:cNvPr id="46" name="Group 45">
              <a:extLst>
                <a:ext uri="{FF2B5EF4-FFF2-40B4-BE49-F238E27FC236}">
                  <a16:creationId xmlns:a16="http://schemas.microsoft.com/office/drawing/2014/main" id="{561D124B-07FF-421E-B6F5-1515D108181D}"/>
                </a:ext>
              </a:extLst>
            </p:cNvPr>
            <p:cNvGrpSpPr/>
            <p:nvPr/>
          </p:nvGrpSpPr>
          <p:grpSpPr>
            <a:xfrm>
              <a:off x="658991" y="1272439"/>
              <a:ext cx="1143000" cy="2011680"/>
              <a:chOff x="3057691" y="1196050"/>
              <a:chExt cx="1645920" cy="1861460"/>
            </a:xfrm>
          </p:grpSpPr>
          <p:pic>
            <p:nvPicPr>
              <p:cNvPr id="48" name="Picture 47">
                <a:extLst>
                  <a:ext uri="{FF2B5EF4-FFF2-40B4-BE49-F238E27FC236}">
                    <a16:creationId xmlns:a16="http://schemas.microsoft.com/office/drawing/2014/main" id="{B257BC74-5587-406D-8098-A9AE95B2A4BC}"/>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103411" y="1851950"/>
                <a:ext cx="1554480" cy="1205560"/>
              </a:xfrm>
              <a:prstGeom prst="rect">
                <a:avLst/>
              </a:prstGeom>
              <a:scene3d>
                <a:camera prst="orthographicFront">
                  <a:rot lat="3000000" lon="3600000" rev="3600000"/>
                </a:camera>
                <a:lightRig rig="threePt" dir="t"/>
              </a:scene3d>
            </p:spPr>
          </p:pic>
          <p:pic>
            <p:nvPicPr>
              <p:cNvPr id="49" name="Picture 48">
                <a:extLst>
                  <a:ext uri="{FF2B5EF4-FFF2-40B4-BE49-F238E27FC236}">
                    <a16:creationId xmlns:a16="http://schemas.microsoft.com/office/drawing/2014/main" id="{36EFA62F-9A86-437C-9A85-391661B9E7C0}"/>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057691" y="1641675"/>
                <a:ext cx="1645920" cy="1205560"/>
              </a:xfrm>
              <a:prstGeom prst="rect">
                <a:avLst/>
              </a:prstGeom>
              <a:scene3d>
                <a:camera prst="orthographicFront">
                  <a:rot lat="3000000" lon="3600000" rev="3600000"/>
                </a:camera>
                <a:lightRig rig="threePt" dir="t"/>
              </a:scene3d>
            </p:spPr>
          </p:pic>
          <p:pic>
            <p:nvPicPr>
              <p:cNvPr id="50" name="Picture 49">
                <a:extLst>
                  <a:ext uri="{FF2B5EF4-FFF2-40B4-BE49-F238E27FC236}">
                    <a16:creationId xmlns:a16="http://schemas.microsoft.com/office/drawing/2014/main" id="{C8275908-4102-45FF-8149-C3B7B1ED8D3C}"/>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3057691" y="1417900"/>
                <a:ext cx="1645920" cy="1205560"/>
              </a:xfrm>
              <a:prstGeom prst="rect">
                <a:avLst/>
              </a:prstGeom>
              <a:scene3d>
                <a:camera prst="orthographicFront">
                  <a:rot lat="3000000" lon="3600000" rev="3600000"/>
                </a:camera>
                <a:lightRig rig="threePt" dir="t"/>
              </a:scene3d>
            </p:spPr>
          </p:pic>
          <p:pic>
            <p:nvPicPr>
              <p:cNvPr id="51" name="Picture 50">
                <a:extLst>
                  <a:ext uri="{FF2B5EF4-FFF2-40B4-BE49-F238E27FC236}">
                    <a16:creationId xmlns:a16="http://schemas.microsoft.com/office/drawing/2014/main" id="{0B8F87B7-4BA1-4C48-B33B-502E7FEB376E}"/>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3057691" y="1196050"/>
                <a:ext cx="1645920" cy="1207008"/>
              </a:xfrm>
              <a:prstGeom prst="rect">
                <a:avLst/>
              </a:prstGeom>
              <a:scene3d>
                <a:camera prst="orthographicFront">
                  <a:rot lat="3000000" lon="3600000" rev="3600000"/>
                </a:camera>
                <a:lightRig rig="threePt" dir="t"/>
              </a:scene3d>
            </p:spPr>
          </p:pic>
        </p:grpSp>
        <p:sp>
          <p:nvSpPr>
            <p:cNvPr id="47" name="Rounded Rectangle 80">
              <a:extLst>
                <a:ext uri="{FF2B5EF4-FFF2-40B4-BE49-F238E27FC236}">
                  <a16:creationId xmlns:a16="http://schemas.microsoft.com/office/drawing/2014/main" id="{FB3A1719-2C91-411A-9897-368682B39F29}"/>
                </a:ext>
              </a:extLst>
            </p:cNvPr>
            <p:cNvSpPr/>
            <p:nvPr/>
          </p:nvSpPr>
          <p:spPr bwMode="auto">
            <a:xfrm>
              <a:off x="804622" y="1623851"/>
              <a:ext cx="726075" cy="26035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600" b="1" dirty="0">
                  <a:solidFill>
                    <a:srgbClr val="FFFF00"/>
                  </a:solidFill>
                  <a:latin typeface="Times New Roman" panose="02020603050405020304" pitchFamily="18" charset="0"/>
                  <a:cs typeface="Times New Roman" pitchFamily="18" charset="0"/>
                </a:rPr>
                <a:t>Lung Images </a:t>
              </a:r>
            </a:p>
          </p:txBody>
        </p:sp>
      </p:grpSp>
      <p:sp>
        <p:nvSpPr>
          <p:cNvPr id="41" name="Rectangle 40">
            <a:extLst>
              <a:ext uri="{FF2B5EF4-FFF2-40B4-BE49-F238E27FC236}">
                <a16:creationId xmlns:a16="http://schemas.microsoft.com/office/drawing/2014/main" id="{31F8D01E-6CB1-4F44-8C48-F74CDE96968F}"/>
              </a:ext>
            </a:extLst>
          </p:cNvPr>
          <p:cNvSpPr/>
          <p:nvPr/>
        </p:nvSpPr>
        <p:spPr>
          <a:xfrm>
            <a:off x="5642257" y="1488793"/>
            <a:ext cx="2601832" cy="313932"/>
          </a:xfrm>
          <a:prstGeom prst="rect">
            <a:avLst/>
          </a:prstGeom>
        </p:spPr>
        <p:txBody>
          <a:bodyPr wrap="square">
            <a:spAutoFit/>
          </a:bodyPr>
          <a:lstStyle/>
          <a:p>
            <a:pPr algn="ctr">
              <a:lnSpc>
                <a:spcPct val="90000"/>
              </a:lnSpc>
            </a:pPr>
            <a:r>
              <a:rPr lang="en-US" sz="1600" b="1" dirty="0">
                <a:solidFill>
                  <a:srgbClr val="FF0000"/>
                </a:solidFill>
                <a:latin typeface="Times New Roman" panose="02020603050405020304" pitchFamily="18" charset="0"/>
                <a:cs typeface="Times New Roman" panose="02020603050405020304" pitchFamily="18" charset="0"/>
              </a:rPr>
              <a:t>Small-sized feature(s)</a:t>
            </a:r>
          </a:p>
        </p:txBody>
      </p:sp>
    </p:spTree>
    <p:extLst>
      <p:ext uri="{BB962C8B-B14F-4D97-AF65-F5344CB8AC3E}">
        <p14:creationId xmlns:p14="http://schemas.microsoft.com/office/powerpoint/2010/main" val="290782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3822"/>
            <a:ext cx="11830743" cy="768731"/>
          </a:xfrm>
          <a:solidFill>
            <a:srgbClr val="C00000"/>
          </a:solidFill>
          <a:ln>
            <a:solidFill>
              <a:srgbClr val="C00000"/>
            </a:solidFill>
          </a:ln>
        </p:spPr>
        <p:txBody>
          <a:bodyPr>
            <a:normAutofit/>
          </a:bodyPr>
          <a:lstStyle/>
          <a:p>
            <a:pPr algn="ct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Convolutional Neural Network (</a:t>
            </a:r>
            <a:r>
              <a:rPr lang="en-US" sz="4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CNN</a:t>
            </a:r>
            <a:r>
              <a:rPr lang="en-US" sz="4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5" name="Slide Number Placeholder 16">
            <a:extLst>
              <a:ext uri="{FF2B5EF4-FFF2-40B4-BE49-F238E27FC236}">
                <a16:creationId xmlns:a16="http://schemas.microsoft.com/office/drawing/2014/main" id="{F4F4F346-F37D-4811-8935-8C35406B0AF2}"/>
              </a:ext>
            </a:extLst>
          </p:cNvPr>
          <p:cNvSpPr>
            <a:spLocks noGrp="1"/>
          </p:cNvSpPr>
          <p:nvPr>
            <p:ph type="sldNum" sz="quarter" idx="12"/>
          </p:nvPr>
        </p:nvSpPr>
        <p:spPr>
          <a:xfrm>
            <a:off x="11638720" y="6440332"/>
            <a:ext cx="463732" cy="365125"/>
          </a:xfrm>
        </p:spPr>
        <p:txBody>
          <a:bodyPr/>
          <a:lstStyle/>
          <a:p>
            <a:fld id="{8D85F329-02EE-4F4A-8B74-A22642379FE5}" type="slidenum">
              <a:rPr lang="en-US" sz="1680">
                <a:solidFill>
                  <a:schemeClr val="tx1"/>
                </a:solidFill>
                <a:latin typeface="Times New Roman" panose="02020603050405020304" pitchFamily="18" charset="0"/>
                <a:cs typeface="Times New Roman" panose="02020603050405020304" pitchFamily="18" charset="0"/>
              </a:rPr>
              <a:t>9</a:t>
            </a:fld>
            <a:endParaRPr lang="en-US" sz="168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0F4F643-8029-4154-885A-3DBD98C30A62}"/>
              </a:ext>
            </a:extLst>
          </p:cNvPr>
          <p:cNvSpPr txBox="1"/>
          <p:nvPr/>
        </p:nvSpPr>
        <p:spPr>
          <a:xfrm>
            <a:off x="182880" y="1005840"/>
            <a:ext cx="11811288" cy="1723549"/>
          </a:xfrm>
          <a:prstGeom prst="rect">
            <a:avLst/>
          </a:prstGeom>
          <a:noFill/>
        </p:spPr>
        <p:txBody>
          <a:bodyPr wrap="square" lIns="0" tIns="0" rIns="0" bIns="0">
            <a:spAutoFit/>
          </a:bodyPr>
          <a:lstStyle/>
          <a:p>
            <a:pPr marL="344488" indent="-344488" algn="just">
              <a:buClr>
                <a:srgbClr val="234CF9"/>
              </a:buClr>
              <a:buSzPct val="85000"/>
              <a:buFont typeface="Wingdings" panose="05000000000000000000" pitchFamily="2" charset="2"/>
              <a:buChar char="q"/>
            </a:pPr>
            <a:r>
              <a:rPr lang="en-US" sz="2800" dirty="0">
                <a:solidFill>
                  <a:srgbClr val="234CF9"/>
                </a:solidFill>
                <a:latin typeface="Times New Roman" panose="02020603050405020304" pitchFamily="18" charset="0"/>
                <a:cs typeface="Times New Roman" panose="02020603050405020304" pitchFamily="18" charset="0"/>
              </a:rPr>
              <a:t>C</a:t>
            </a:r>
            <a:r>
              <a:rPr lang="en-US" sz="2800" b="0" i="0" dirty="0">
                <a:solidFill>
                  <a:srgbClr val="234CF9"/>
                </a:solidFill>
                <a:effectLst/>
                <a:latin typeface="Times New Roman" panose="02020603050405020304" pitchFamily="18" charset="0"/>
                <a:cs typeface="Times New Roman" panose="02020603050405020304" pitchFamily="18" charset="0"/>
              </a:rPr>
              <a:t>onvolutional neural networks </a:t>
            </a:r>
            <a:r>
              <a:rPr lang="en-US" sz="2800" b="0" i="0" dirty="0">
                <a:solidFill>
                  <a:srgbClr val="212121"/>
                </a:solidFill>
                <a:effectLst/>
                <a:latin typeface="Times New Roman" panose="02020603050405020304" pitchFamily="18" charset="0"/>
                <a:cs typeface="Times New Roman" panose="02020603050405020304" pitchFamily="18" charset="0"/>
              </a:rPr>
              <a:t>(</a:t>
            </a:r>
            <a:r>
              <a:rPr lang="en-US" sz="2800" b="0" i="0" dirty="0">
                <a:solidFill>
                  <a:srgbClr val="FF0000"/>
                </a:solidFill>
                <a:effectLst/>
                <a:latin typeface="Times New Roman" panose="02020603050405020304" pitchFamily="18" charset="0"/>
                <a:cs typeface="Times New Roman" panose="02020603050405020304" pitchFamily="18" charset="0"/>
              </a:rPr>
              <a:t>CNN</a:t>
            </a:r>
            <a:r>
              <a:rPr lang="en-US" sz="2800" b="0" i="0" dirty="0">
                <a:solidFill>
                  <a:srgbClr val="212121"/>
                </a:solidFill>
                <a:effectLst/>
                <a:latin typeface="Times New Roman" panose="02020603050405020304" pitchFamily="18" charset="0"/>
                <a:cs typeface="Times New Roman" panose="02020603050405020304" pitchFamily="18" charset="0"/>
              </a:rPr>
              <a:t> or </a:t>
            </a:r>
            <a:r>
              <a:rPr lang="en-US" sz="2800" b="0" i="0" dirty="0" err="1">
                <a:solidFill>
                  <a:srgbClr val="FF0000"/>
                </a:solidFill>
                <a:effectLst/>
                <a:latin typeface="Times New Roman" panose="02020603050405020304" pitchFamily="18" charset="0"/>
                <a:cs typeface="Times New Roman" panose="02020603050405020304" pitchFamily="18" charset="0"/>
              </a:rPr>
              <a:t>ConvNet</a:t>
            </a:r>
            <a:r>
              <a:rPr lang="en-US" sz="2800" b="0" i="0" dirty="0">
                <a:solidFill>
                  <a:srgbClr val="212121"/>
                </a:solidFill>
                <a:effectLst/>
                <a:latin typeface="Times New Roman" panose="02020603050405020304" pitchFamily="18" charset="0"/>
                <a:cs typeface="Times New Roman" panose="02020603050405020304" pitchFamily="18" charset="0"/>
              </a:rPr>
              <a:t>) are </a:t>
            </a:r>
            <a:r>
              <a:rPr lang="en-US" sz="2800" b="0" i="0" dirty="0">
                <a:solidFill>
                  <a:srgbClr val="FF0000"/>
                </a:solidFill>
                <a:effectLst/>
                <a:latin typeface="Times New Roman" panose="02020603050405020304" pitchFamily="18" charset="0"/>
                <a:cs typeface="Times New Roman" panose="02020603050405020304" pitchFamily="18" charset="0"/>
              </a:rPr>
              <a:t>DL</a:t>
            </a:r>
            <a:r>
              <a:rPr lang="en-US" sz="2800" b="0" i="0" dirty="0">
                <a:solidFill>
                  <a:srgbClr val="212121"/>
                </a:solidFill>
                <a:effectLst/>
                <a:latin typeface="Times New Roman" panose="02020603050405020304" pitchFamily="18" charset="0"/>
                <a:cs typeface="Times New Roman" panose="02020603050405020304" pitchFamily="18" charset="0"/>
              </a:rPr>
              <a:t> network that possess the availability to </a:t>
            </a:r>
            <a:r>
              <a:rPr lang="en-US" sz="2800" b="1" i="1" u="sng" dirty="0">
                <a:solidFill>
                  <a:srgbClr val="212121"/>
                </a:solidFill>
                <a:effectLst/>
                <a:latin typeface="Times New Roman" panose="02020603050405020304" pitchFamily="18" charset="0"/>
                <a:cs typeface="Times New Roman" panose="02020603050405020304" pitchFamily="18" charset="0"/>
              </a:rPr>
              <a:t>learn</a:t>
            </a:r>
            <a:r>
              <a:rPr lang="en-US" sz="2800" b="1" i="0" dirty="0">
                <a:solidFill>
                  <a:srgbClr val="212121"/>
                </a:solidFill>
                <a:effectLst/>
                <a:latin typeface="Times New Roman" panose="02020603050405020304" pitchFamily="18" charset="0"/>
                <a:cs typeface="Times New Roman" panose="02020603050405020304" pitchFamily="18" charset="0"/>
              </a:rPr>
              <a:t> </a:t>
            </a:r>
            <a:r>
              <a:rPr lang="en-US" sz="2800" i="0" dirty="0">
                <a:solidFill>
                  <a:srgbClr val="212121"/>
                </a:solidFill>
                <a:effectLst/>
                <a:latin typeface="Times New Roman" panose="02020603050405020304" pitchFamily="18" charset="0"/>
                <a:cs typeface="Times New Roman" panose="02020603050405020304" pitchFamily="18" charset="0"/>
              </a:rPr>
              <a:t>directly from data and mimic the human visual system</a:t>
            </a:r>
            <a:r>
              <a:rPr lang="en-US" sz="2800" b="0" i="0" dirty="0">
                <a:solidFill>
                  <a:srgbClr val="212121"/>
                </a:solidFill>
                <a:effectLst/>
                <a:latin typeface="Times New Roman" panose="02020603050405020304" pitchFamily="18" charset="0"/>
                <a:cs typeface="Times New Roman" panose="02020603050405020304" pitchFamily="18" charset="0"/>
              </a:rPr>
              <a:t>, eliminating the need for </a:t>
            </a:r>
            <a:r>
              <a:rPr lang="en-US" sz="2800" b="1" i="1" dirty="0">
                <a:solidFill>
                  <a:srgbClr val="212121"/>
                </a:solidFill>
                <a:effectLst/>
                <a:latin typeface="Times New Roman" panose="02020603050405020304" pitchFamily="18" charset="0"/>
                <a:cs typeface="Times New Roman" panose="02020603050405020304" pitchFamily="18" charset="0"/>
              </a:rPr>
              <a:t>manual</a:t>
            </a:r>
            <a:r>
              <a:rPr lang="en-US" sz="2800" b="0" i="0" dirty="0">
                <a:solidFill>
                  <a:srgbClr val="212121"/>
                </a:solidFill>
                <a:effectLst/>
                <a:latin typeface="Times New Roman" panose="02020603050405020304" pitchFamily="18" charset="0"/>
                <a:cs typeface="Times New Roman" panose="02020603050405020304" pitchFamily="18" charset="0"/>
              </a:rPr>
              <a:t> </a:t>
            </a:r>
            <a:r>
              <a:rPr lang="en-US" sz="2800" dirty="0">
                <a:solidFill>
                  <a:srgbClr val="212121"/>
                </a:solidFill>
                <a:latin typeface="Times New Roman" panose="02020603050405020304" pitchFamily="18" charset="0"/>
                <a:cs typeface="Times New Roman" panose="02020603050405020304" pitchFamily="18" charset="0"/>
              </a:rPr>
              <a:t>(or the </a:t>
            </a:r>
            <a:r>
              <a:rPr lang="en-US" sz="2800" b="1" dirty="0">
                <a:solidFill>
                  <a:srgbClr val="FF0000"/>
                </a:solidFill>
                <a:latin typeface="Times New Roman" panose="02020603050405020304" pitchFamily="18" charset="0"/>
                <a:cs typeface="Times New Roman" panose="02020603050405020304" pitchFamily="18" charset="0"/>
              </a:rPr>
              <a:t>hand-crafted)</a:t>
            </a:r>
            <a:r>
              <a:rPr lang="en-US" sz="2800" dirty="0">
                <a:solidFill>
                  <a:srgbClr val="212121"/>
                </a:solidFill>
                <a:latin typeface="Times New Roman" panose="02020603050405020304" pitchFamily="18" charset="0"/>
                <a:cs typeface="Times New Roman" panose="02020603050405020304" pitchFamily="18" charset="0"/>
              </a:rPr>
              <a:t> feature </a:t>
            </a:r>
            <a:r>
              <a:rPr lang="en-US" sz="2800" b="0" i="0" dirty="0">
                <a:solidFill>
                  <a:srgbClr val="212121"/>
                </a:solidFill>
                <a:effectLst/>
                <a:latin typeface="Times New Roman" panose="02020603050405020304" pitchFamily="18" charset="0"/>
                <a:cs typeface="Times New Roman" panose="02020603050405020304" pitchFamily="18" charset="0"/>
              </a:rPr>
              <a:t>extraction features</a:t>
            </a:r>
            <a:r>
              <a:rPr lang="en-US" sz="2800" dirty="0">
                <a:solidFill>
                  <a:srgbClr val="212121"/>
                </a:solidFill>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316E48F-C585-4A77-8812-11BEE5AE80C0}"/>
              </a:ext>
            </a:extLst>
          </p:cNvPr>
          <p:cNvPicPr>
            <a:picLocks noChangeAspect="1"/>
          </p:cNvPicPr>
          <p:nvPr/>
        </p:nvPicPr>
        <p:blipFill rotWithShape="1">
          <a:blip r:embed="rId2"/>
          <a:srcRect l="11684" t="12084" r="25275" b="59910"/>
          <a:stretch/>
        </p:blipFill>
        <p:spPr>
          <a:xfrm>
            <a:off x="2294935" y="3686892"/>
            <a:ext cx="7677476" cy="2060631"/>
          </a:xfrm>
          <a:prstGeom prst="rect">
            <a:avLst/>
          </a:prstGeom>
        </p:spPr>
      </p:pic>
      <p:sp>
        <p:nvSpPr>
          <p:cNvPr id="10" name="TextBox 9">
            <a:extLst>
              <a:ext uri="{FF2B5EF4-FFF2-40B4-BE49-F238E27FC236}">
                <a16:creationId xmlns:a16="http://schemas.microsoft.com/office/drawing/2014/main" id="{554B1D9D-3458-4F36-99DA-74BEF6FCF6E2}"/>
              </a:ext>
            </a:extLst>
          </p:cNvPr>
          <p:cNvSpPr txBox="1"/>
          <p:nvPr/>
        </p:nvSpPr>
        <p:spPr>
          <a:xfrm>
            <a:off x="182880" y="2695635"/>
            <a:ext cx="11830743" cy="861774"/>
          </a:xfrm>
          <a:prstGeom prst="rect">
            <a:avLst/>
          </a:prstGeom>
          <a:noFill/>
        </p:spPr>
        <p:txBody>
          <a:bodyPr wrap="square" lIns="0" tIns="0" rIns="0" bIns="0">
            <a:spAutoFit/>
          </a:bodyPr>
          <a:lstStyle/>
          <a:p>
            <a:pPr marL="344488" indent="-344488" algn="just">
              <a:buClr>
                <a:srgbClr val="234CF9"/>
              </a:buClr>
              <a:buSzPct val="85000"/>
              <a:buFont typeface="Wingdings" panose="05000000000000000000" pitchFamily="2" charset="2"/>
              <a:buChar char="q"/>
            </a:pPr>
            <a:r>
              <a:rPr lang="en-US" sz="2800" dirty="0">
                <a:solidFill>
                  <a:srgbClr val="FF0000"/>
                </a:solidFill>
                <a:latin typeface="Times New Roman" panose="02020603050405020304" pitchFamily="18" charset="0"/>
                <a:cs typeface="Times New Roman" panose="02020603050405020304" pitchFamily="18" charset="0"/>
              </a:rPr>
              <a:t>CNNs</a:t>
            </a:r>
            <a:r>
              <a:rPr lang="en-US" sz="2800" dirty="0">
                <a:solidFill>
                  <a:srgbClr val="222222"/>
                </a:solidFill>
                <a:latin typeface="Times New Roman" panose="02020603050405020304" pitchFamily="18" charset="0"/>
                <a:cs typeface="Times New Roman" panose="02020603050405020304" pitchFamily="18" charset="0"/>
              </a:rPr>
              <a:t> were around </a:t>
            </a:r>
            <a:r>
              <a:rPr lang="en-US" sz="2800" b="1" u="sng" dirty="0">
                <a:solidFill>
                  <a:srgbClr val="222222"/>
                </a:solidFill>
                <a:latin typeface="Times New Roman" panose="02020603050405020304" pitchFamily="18" charset="0"/>
                <a:cs typeface="Times New Roman" panose="02020603050405020304" pitchFamily="18" charset="0"/>
              </a:rPr>
              <a:t>since 90’s </a:t>
            </a:r>
            <a:r>
              <a:rPr lang="en-US" sz="2800" dirty="0">
                <a:solidFill>
                  <a:srgbClr val="222222"/>
                </a:solidFill>
                <a:latin typeface="Times New Roman" panose="02020603050405020304" pitchFamily="18" charset="0"/>
                <a:cs typeface="Times New Roman" panose="02020603050405020304" pitchFamily="18" charset="0"/>
              </a:rPr>
              <a:t>and the</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1" i="1" dirty="0">
                <a:solidFill>
                  <a:srgbClr val="FF0000"/>
                </a:solidFill>
                <a:effectLst/>
                <a:latin typeface="Times New Roman" panose="02020603050405020304" pitchFamily="18" charset="0"/>
                <a:cs typeface="Times New Roman" panose="02020603050405020304" pitchFamily="18" charset="0"/>
              </a:rPr>
              <a:t>early</a:t>
            </a:r>
            <a:r>
              <a:rPr lang="en-US" sz="2800" b="0" i="0" dirty="0">
                <a:solidFill>
                  <a:srgbClr val="222222"/>
                </a:solidFill>
                <a:effectLst/>
                <a:latin typeface="Times New Roman" panose="02020603050405020304" pitchFamily="18" charset="0"/>
                <a:cs typeface="Times New Roman" panose="02020603050405020304" pitchFamily="18" charset="0"/>
              </a:rPr>
              <a:t> version was called </a:t>
            </a:r>
            <a:r>
              <a:rPr lang="en-US" sz="2800" b="0" i="0" dirty="0" err="1">
                <a:solidFill>
                  <a:srgbClr val="234CF9"/>
                </a:solidFill>
                <a:effectLst/>
                <a:latin typeface="Times New Roman" panose="02020603050405020304" pitchFamily="18" charset="0"/>
                <a:cs typeface="Times New Roman" panose="02020603050405020304" pitchFamily="18" charset="0"/>
              </a:rPr>
              <a:t>LeNet</a:t>
            </a:r>
            <a:r>
              <a:rPr lang="en-US" sz="2800" b="0" i="0" dirty="0">
                <a:solidFill>
                  <a:srgbClr val="222222"/>
                </a:solidFill>
                <a:effectLst/>
                <a:latin typeface="Times New Roman" panose="02020603050405020304" pitchFamily="18" charset="0"/>
                <a:cs typeface="Times New Roman" panose="02020603050405020304" pitchFamily="18" charset="0"/>
              </a:rPr>
              <a:t> (after </a:t>
            </a:r>
            <a:r>
              <a:rPr lang="en-US" sz="2800" b="0" i="0" dirty="0" err="1">
                <a:solidFill>
                  <a:srgbClr val="222222"/>
                </a:solidFill>
                <a:effectLst/>
                <a:latin typeface="Times New Roman" panose="02020603050405020304" pitchFamily="18" charset="0"/>
                <a:cs typeface="Times New Roman" panose="02020603050405020304" pitchFamily="18" charset="0"/>
              </a:rPr>
              <a:t>LeCun</a:t>
            </a:r>
            <a:r>
              <a:rPr lang="en-US" sz="2800" b="0" i="0" dirty="0">
                <a:solidFill>
                  <a:srgbClr val="222222"/>
                </a:solidFill>
                <a:effectLst/>
                <a:latin typeface="Times New Roman" panose="02020603050405020304" pitchFamily="18" charset="0"/>
                <a:cs typeface="Times New Roman" panose="02020603050405020304" pitchFamily="18" charset="0"/>
              </a:rPr>
              <a:t>): A network to recognize handwritten digits.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144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tropolitan">
  <a:themeElements>
    <a:clrScheme name="Metropolitan">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D5487D36-20B9-4AF8-9845-4EE893DA08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12267</TotalTime>
  <Words>2772</Words>
  <Application>Microsoft Office PowerPoint</Application>
  <PresentationFormat>Custom</PresentationFormat>
  <Paragraphs>782</Paragraphs>
  <Slides>36</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Aharoni</vt:lpstr>
      <vt:lpstr>Arial</vt:lpstr>
      <vt:lpstr>Calibri</vt:lpstr>
      <vt:lpstr>Calibri Light</vt:lpstr>
      <vt:lpstr>Cambria Math</vt:lpstr>
      <vt:lpstr>charter</vt:lpstr>
      <vt:lpstr>Courier New</vt:lpstr>
      <vt:lpstr>Playfair Display</vt:lpstr>
      <vt:lpstr>Segoe UI</vt:lpstr>
      <vt:lpstr>Times New Roman</vt:lpstr>
      <vt:lpstr>Wingdings</vt:lpstr>
      <vt:lpstr>Office Theme</vt:lpstr>
      <vt:lpstr>Metropolitan</vt:lpstr>
      <vt:lpstr>PowerPoint Presentation</vt:lpstr>
      <vt:lpstr>Deep Learning Vs. Classical Machine Learning</vt:lpstr>
      <vt:lpstr>Features Selection for Classical ML</vt:lpstr>
      <vt:lpstr>Deep Learning (cont’d)</vt:lpstr>
      <vt:lpstr>The Need for Convolutional Neural Network (CNN)</vt:lpstr>
      <vt:lpstr>The Need for CNN (cont’d)</vt:lpstr>
      <vt:lpstr>The Need for CNN (cont’d)</vt:lpstr>
      <vt:lpstr>The Need for CNN (cont’d)</vt:lpstr>
      <vt:lpstr>Convolutional Neural Network (CNN) </vt:lpstr>
      <vt:lpstr>CNNs (cont’d) </vt:lpstr>
      <vt:lpstr>CNNs (cont’d) </vt:lpstr>
      <vt:lpstr>CNNs: Convolution Operation</vt:lpstr>
      <vt:lpstr>Convolution Operation (cont’d)</vt:lpstr>
      <vt:lpstr>A Generic CNN Architecture</vt:lpstr>
      <vt:lpstr>A Generic CNN Architecture (cont’d) </vt:lpstr>
      <vt:lpstr>CNN: Convolution Layer</vt:lpstr>
      <vt:lpstr>Convolution Layer (cont’d)</vt:lpstr>
      <vt:lpstr>Convolution Layer (cont’d)</vt:lpstr>
      <vt:lpstr>Activation Function</vt:lpstr>
      <vt:lpstr>A Generic CNN Architecture</vt:lpstr>
      <vt:lpstr>CNN: Pooling Layer</vt:lpstr>
      <vt:lpstr>Pooling Layer (cont’d)</vt:lpstr>
      <vt:lpstr>A Generic CNN Architecture</vt:lpstr>
      <vt:lpstr>PowerPoint Presentation</vt:lpstr>
      <vt:lpstr>A Generic CNN Architecture</vt:lpstr>
      <vt:lpstr>PowerPoint Presentation</vt:lpstr>
      <vt:lpstr>CNN in Keras</vt:lpstr>
      <vt:lpstr>CNN in Keras (cont’d)</vt:lpstr>
      <vt:lpstr>PowerPoint Presentation</vt:lpstr>
      <vt:lpstr>PowerPoint Presentation</vt:lpstr>
      <vt:lpstr>PowerPoint Presentation</vt:lpstr>
      <vt:lpstr>PowerPoint Presentation</vt:lpstr>
      <vt:lpstr>PowerPoint Presentation</vt:lpstr>
      <vt:lpstr>PowerPoint Presentation</vt:lpstr>
      <vt:lpstr>CNN Design: Loss Function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Shalaby</dc:creator>
  <cp:lastModifiedBy>Abdeltawab, Hisham</cp:lastModifiedBy>
  <cp:revision>576</cp:revision>
  <dcterms:created xsi:type="dcterms:W3CDTF">2018-12-20T16:44:09Z</dcterms:created>
  <dcterms:modified xsi:type="dcterms:W3CDTF">2024-05-11T09:14:26Z</dcterms:modified>
</cp:coreProperties>
</file>